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Masters/slideMaster8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8.xml" ContentType="application/vnd.openxmlformats-officedocument.theme+xml"/>
  <Override PartName="/ppt/theme/theme9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theme/theme4.xml" ContentType="application/vnd.openxmlformats-officedocument.them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72" r:id="rId10"/>
  </p:sldMasterIdLst>
  <p:notesMasterIdLst>
    <p:notesMasterId r:id="rId36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70" r:id="rId23"/>
    <p:sldId id="268" r:id="rId24"/>
    <p:sldId id="269" r:id="rId25"/>
    <p:sldId id="292" r:id="rId26"/>
    <p:sldId id="298" r:id="rId27"/>
    <p:sldId id="291" r:id="rId28"/>
    <p:sldId id="297" r:id="rId29"/>
    <p:sldId id="296" r:id="rId30"/>
    <p:sldId id="299" r:id="rId31"/>
    <p:sldId id="293" r:id="rId32"/>
    <p:sldId id="295" r:id="rId33"/>
    <p:sldId id="294" r:id="rId34"/>
    <p:sldId id="300" r:id="rId35"/>
  </p:sldIdLst>
  <p:sldSz cx="9144000" cy="5143500" type="screen16x9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102" y="-7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E388-BB6E-4FCF-9EC5-975FA87FD5D8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2A971-0F79-46D2-9AE0-8784E0EC6385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4367151" cy="400312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/>
          <a:p>
            <a:endParaRPr lang="fr-FR" sz="21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dt" idx="49"/>
          </p:nvPr>
        </p:nvSpPr>
        <p:spPr>
          <a:xfrm>
            <a:off x="5710035" y="0"/>
            <a:ext cx="4367151" cy="400312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r>
              <a:t>1.7.2013</a:t>
            </a:r>
            <a:endParaRPr lang="fr-FR" dirty="0"/>
          </a:p>
        </p:txBody>
      </p:sp>
      <p:sp>
        <p:nvSpPr>
          <p:cNvPr id="400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2373313" y="600075"/>
            <a:ext cx="5332412" cy="3000375"/>
          </a:xfrm>
          <a:prstGeom prst="rect">
            <a:avLst/>
          </a:prstGeom>
          <a:ln w="0">
            <a:noFill/>
          </a:ln>
        </p:spPr>
      </p:sp>
      <p:sp>
        <p:nvSpPr>
          <p:cNvPr id="401" name="PlaceHolder 4"/>
          <p:cNvSpPr>
            <a:spLocks noGrp="1"/>
          </p:cNvSpPr>
          <p:nvPr>
            <p:ph type="body"/>
          </p:nvPr>
        </p:nvSpPr>
        <p:spPr>
          <a:xfrm>
            <a:off x="1007957" y="3801487"/>
            <a:ext cx="8062860" cy="3601962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/>
          <a:p>
            <a:pPr marL="246348">
              <a:tabLst>
                <a:tab pos="0" algn="l"/>
              </a:tabLst>
            </a:pPr>
            <a:r>
              <a:rPr lang="en-US" sz="2300" dirty="0">
                <a:solidFill>
                  <a:srgbClr val="000000"/>
                </a:solidFill>
                <a:latin typeface="Arial"/>
              </a:rPr>
              <a:t>« la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Métropole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de Lyon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souhaite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votre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avis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sur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votre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paysage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alimentaire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et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sur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la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manière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dont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vous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souhaiteriez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qu’il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évolue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. »</a:t>
            </a:r>
            <a:endParaRPr lang="fr-FR" sz="2300" dirty="0">
              <a:solidFill>
                <a:srgbClr val="000000"/>
              </a:solidFill>
              <a:latin typeface="Arial"/>
            </a:endParaRPr>
          </a:p>
          <a:p>
            <a:pPr marL="246348">
              <a:tabLst>
                <a:tab pos="0" algn="l"/>
              </a:tabLst>
            </a:pPr>
            <a:r>
              <a:rPr lang="en-US" sz="2300" dirty="0" err="1">
                <a:solidFill>
                  <a:srgbClr val="000000"/>
                </a:solidFill>
                <a:latin typeface="Arial"/>
              </a:rPr>
              <a:t>Mas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du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Taureau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=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Renouvellement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urbain</a:t>
            </a:r>
            <a:endParaRPr lang="fr-FR" sz="23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5"/>
          <p:cNvSpPr>
            <a:spLocks noGrp="1"/>
          </p:cNvSpPr>
          <p:nvPr>
            <p:ph type="ftr" idx="50"/>
          </p:nvPr>
        </p:nvSpPr>
        <p:spPr>
          <a:xfrm>
            <a:off x="0" y="7602973"/>
            <a:ext cx="4367151" cy="398207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b">
            <a:noAutofit/>
          </a:bodyPr>
          <a:lstStyle/>
          <a:p>
            <a:endParaRPr lang="fr-F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3" name="PlaceHolder 6"/>
          <p:cNvSpPr>
            <a:spLocks noGrp="1"/>
          </p:cNvSpPr>
          <p:nvPr>
            <p:ph type="sldNum" idx="51"/>
          </p:nvPr>
        </p:nvSpPr>
        <p:spPr>
          <a:xfrm>
            <a:off x="5710035" y="7602973"/>
            <a:ext cx="4367151" cy="398207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r>
              <a:t>‹#›</a:t>
            </a:r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4367151" cy="400312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/>
          <a:p>
            <a:endParaRPr lang="fr-FR" sz="21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dt" idx="46"/>
          </p:nvPr>
        </p:nvSpPr>
        <p:spPr>
          <a:xfrm>
            <a:off x="5710035" y="0"/>
            <a:ext cx="4367151" cy="400312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r>
              <a:t>1.7.2013</a:t>
            </a:r>
            <a:endParaRPr lang="fr-FR" dirty="0"/>
          </a:p>
        </p:txBody>
      </p:sp>
      <p:sp>
        <p:nvSpPr>
          <p:cNvPr id="39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2373313" y="600075"/>
            <a:ext cx="5332412" cy="3000375"/>
          </a:xfrm>
          <a:prstGeom prst="rect">
            <a:avLst/>
          </a:prstGeom>
          <a:ln w="0">
            <a:noFill/>
          </a:ln>
        </p:spPr>
      </p:sp>
      <p:sp>
        <p:nvSpPr>
          <p:cNvPr id="395" name="PlaceHolder 4"/>
          <p:cNvSpPr>
            <a:spLocks noGrp="1"/>
          </p:cNvSpPr>
          <p:nvPr>
            <p:ph type="body"/>
          </p:nvPr>
        </p:nvSpPr>
        <p:spPr>
          <a:xfrm>
            <a:off x="1007957" y="3801487"/>
            <a:ext cx="8062860" cy="3601962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/>
          <a:p>
            <a:pPr marL="246348">
              <a:tabLst>
                <a:tab pos="0" algn="l"/>
              </a:tabLst>
            </a:pPr>
            <a:r>
              <a:rPr lang="en-US" sz="2300" dirty="0">
                <a:solidFill>
                  <a:srgbClr val="000000"/>
                </a:solidFill>
                <a:latin typeface="Arial"/>
              </a:rPr>
              <a:t>« la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Métropole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de Lyon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souhaite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votre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avis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sur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votre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paysage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alimentaire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et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sur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la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manière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dont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vous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souhaiteriez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qu’il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300" dirty="0" err="1">
                <a:solidFill>
                  <a:srgbClr val="000000"/>
                </a:solidFill>
                <a:latin typeface="Arial"/>
              </a:rPr>
              <a:t>évolue</a:t>
            </a:r>
            <a:r>
              <a:rPr lang="en-US" sz="2300" dirty="0">
                <a:solidFill>
                  <a:srgbClr val="000000"/>
                </a:solidFill>
                <a:latin typeface="Arial"/>
              </a:rPr>
              <a:t>. »</a:t>
            </a:r>
            <a:endParaRPr lang="fr-FR" sz="23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PlaceHolder 5"/>
          <p:cNvSpPr>
            <a:spLocks noGrp="1"/>
          </p:cNvSpPr>
          <p:nvPr>
            <p:ph type="ftr" idx="47"/>
          </p:nvPr>
        </p:nvSpPr>
        <p:spPr>
          <a:xfrm>
            <a:off x="0" y="7602973"/>
            <a:ext cx="4367151" cy="398207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b">
            <a:noAutofit/>
          </a:bodyPr>
          <a:lstStyle/>
          <a:p>
            <a:endParaRPr lang="fr-F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7" name="PlaceHolder 6"/>
          <p:cNvSpPr>
            <a:spLocks noGrp="1"/>
          </p:cNvSpPr>
          <p:nvPr>
            <p:ph type="sldNum" idx="48"/>
          </p:nvPr>
        </p:nvSpPr>
        <p:spPr>
          <a:xfrm>
            <a:off x="5710035" y="7602973"/>
            <a:ext cx="4367151" cy="398207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400" b="0" u="none" strike="noStrik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r>
              <a:t>‹#›</a:t>
            </a:r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4366754" cy="399891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/>
          <a:p>
            <a:endParaRPr lang="fr-FR" sz="21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6" name="PlaceHolder 2"/>
          <p:cNvSpPr>
            <a:spLocks noGrp="1"/>
          </p:cNvSpPr>
          <p:nvPr>
            <p:ph type="dt" idx="127"/>
          </p:nvPr>
        </p:nvSpPr>
        <p:spPr>
          <a:xfrm>
            <a:off x="5710035" y="0"/>
            <a:ext cx="4366754" cy="399891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r>
              <a:t>1.7.2013</a:t>
            </a:r>
            <a:endParaRPr lang="fr-FR" dirty="0"/>
          </a:p>
        </p:txBody>
      </p:sp>
      <p:sp>
        <p:nvSpPr>
          <p:cNvPr id="537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2373313" y="600075"/>
            <a:ext cx="5332412" cy="3000375"/>
          </a:xfrm>
          <a:prstGeom prst="rect">
            <a:avLst/>
          </a:prstGeom>
          <a:ln w="0">
            <a:noFill/>
          </a:ln>
        </p:spPr>
      </p:sp>
      <p:sp>
        <p:nvSpPr>
          <p:cNvPr id="538" name="PlaceHolder 4"/>
          <p:cNvSpPr>
            <a:spLocks noGrp="1"/>
          </p:cNvSpPr>
          <p:nvPr>
            <p:ph type="body"/>
          </p:nvPr>
        </p:nvSpPr>
        <p:spPr>
          <a:xfrm>
            <a:off x="1007957" y="3801487"/>
            <a:ext cx="8062463" cy="3601541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/>
          <a:p>
            <a:endParaRPr lang="fr-FR" sz="21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PlaceHolder 5"/>
          <p:cNvSpPr>
            <a:spLocks noGrp="1"/>
          </p:cNvSpPr>
          <p:nvPr>
            <p:ph type="ftr" idx="128"/>
          </p:nvPr>
        </p:nvSpPr>
        <p:spPr>
          <a:xfrm>
            <a:off x="0" y="7602973"/>
            <a:ext cx="4366754" cy="397786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b">
            <a:noAutofit/>
          </a:bodyPr>
          <a:lstStyle/>
          <a:p>
            <a:endParaRPr lang="fr-F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0" name="PlaceHolder 6"/>
          <p:cNvSpPr>
            <a:spLocks noGrp="1"/>
          </p:cNvSpPr>
          <p:nvPr>
            <p:ph type="sldNum" idx="129"/>
          </p:nvPr>
        </p:nvSpPr>
        <p:spPr>
          <a:xfrm>
            <a:off x="5710035" y="7602973"/>
            <a:ext cx="4366754" cy="397786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r>
              <a:t>‹#›</a:t>
            </a:r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4366754" cy="399891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/>
          <a:p>
            <a:endParaRPr lang="fr-FR" sz="21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8" name="PlaceHolder 2"/>
          <p:cNvSpPr>
            <a:spLocks noGrp="1"/>
          </p:cNvSpPr>
          <p:nvPr>
            <p:ph type="dt" idx="133"/>
          </p:nvPr>
        </p:nvSpPr>
        <p:spPr>
          <a:xfrm>
            <a:off x="5710035" y="0"/>
            <a:ext cx="4366754" cy="399891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r>
              <a:t>1.7.2013</a:t>
            </a:r>
            <a:endParaRPr lang="fr-FR" dirty="0"/>
          </a:p>
        </p:txBody>
      </p:sp>
      <p:sp>
        <p:nvSpPr>
          <p:cNvPr id="549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3150063" y="599415"/>
            <a:ext cx="3778647" cy="3000443"/>
          </a:xfrm>
          <a:prstGeom prst="rect">
            <a:avLst/>
          </a:prstGeom>
          <a:ln w="0">
            <a:noFill/>
          </a:ln>
        </p:spPr>
      </p:sp>
      <p:sp>
        <p:nvSpPr>
          <p:cNvPr id="550" name="PlaceHolder 4"/>
          <p:cNvSpPr>
            <a:spLocks noGrp="1"/>
          </p:cNvSpPr>
          <p:nvPr>
            <p:ph type="body"/>
          </p:nvPr>
        </p:nvSpPr>
        <p:spPr>
          <a:xfrm>
            <a:off x="1007957" y="3801487"/>
            <a:ext cx="8062463" cy="3601541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/>
          <a:p>
            <a:endParaRPr lang="fr-FR" sz="21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PlaceHolder 5"/>
          <p:cNvSpPr>
            <a:spLocks noGrp="1"/>
          </p:cNvSpPr>
          <p:nvPr>
            <p:ph type="ftr" idx="134"/>
          </p:nvPr>
        </p:nvSpPr>
        <p:spPr>
          <a:xfrm>
            <a:off x="0" y="7602973"/>
            <a:ext cx="4366754" cy="397786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b">
            <a:noAutofit/>
          </a:bodyPr>
          <a:lstStyle/>
          <a:p>
            <a:endParaRPr lang="fr-F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2" name="PlaceHolder 6"/>
          <p:cNvSpPr>
            <a:spLocks noGrp="1"/>
          </p:cNvSpPr>
          <p:nvPr>
            <p:ph type="sldNum" idx="135"/>
          </p:nvPr>
        </p:nvSpPr>
        <p:spPr>
          <a:xfrm>
            <a:off x="5710035" y="7602973"/>
            <a:ext cx="4366754" cy="397786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r>
              <a:t>‹#›</a:t>
            </a:r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4366754" cy="399891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/>
          <a:p>
            <a:endParaRPr lang="fr-FR" sz="21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dt" idx="130"/>
          </p:nvPr>
        </p:nvSpPr>
        <p:spPr>
          <a:xfrm>
            <a:off x="5710035" y="0"/>
            <a:ext cx="4366754" cy="399891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r>
              <a:t>1.7.2013</a:t>
            </a:r>
            <a:endParaRPr lang="fr-FR" dirty="0"/>
          </a:p>
        </p:txBody>
      </p:sp>
      <p:sp>
        <p:nvSpPr>
          <p:cNvPr id="543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3150063" y="599415"/>
            <a:ext cx="3778647" cy="3000443"/>
          </a:xfrm>
          <a:prstGeom prst="rect">
            <a:avLst/>
          </a:prstGeom>
          <a:ln w="0">
            <a:noFill/>
          </a:ln>
        </p:spPr>
      </p:sp>
      <p:sp>
        <p:nvSpPr>
          <p:cNvPr id="544" name="PlaceHolder 4"/>
          <p:cNvSpPr>
            <a:spLocks noGrp="1"/>
          </p:cNvSpPr>
          <p:nvPr>
            <p:ph type="body"/>
          </p:nvPr>
        </p:nvSpPr>
        <p:spPr>
          <a:xfrm>
            <a:off x="1007957" y="3801487"/>
            <a:ext cx="8062463" cy="3601541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t">
            <a:noAutofit/>
          </a:bodyPr>
          <a:lstStyle/>
          <a:p>
            <a:endParaRPr lang="fr-FR" sz="21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5" name="PlaceHolder 5"/>
          <p:cNvSpPr>
            <a:spLocks noGrp="1"/>
          </p:cNvSpPr>
          <p:nvPr>
            <p:ph type="ftr" idx="131"/>
          </p:nvPr>
        </p:nvSpPr>
        <p:spPr>
          <a:xfrm>
            <a:off x="0" y="7602973"/>
            <a:ext cx="4366754" cy="397786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b">
            <a:noAutofit/>
          </a:bodyPr>
          <a:lstStyle/>
          <a:p>
            <a:endParaRPr lang="fr-F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6" name="PlaceHolder 6"/>
          <p:cNvSpPr>
            <a:spLocks noGrp="1"/>
          </p:cNvSpPr>
          <p:nvPr>
            <p:ph type="sldNum" idx="132"/>
          </p:nvPr>
        </p:nvSpPr>
        <p:spPr>
          <a:xfrm>
            <a:off x="5710035" y="7602973"/>
            <a:ext cx="4366754" cy="397786"/>
          </a:xfrm>
          <a:prstGeom prst="rect">
            <a:avLst/>
          </a:prstGeom>
          <a:noFill/>
          <a:ln w="0">
            <a:noFill/>
          </a:ln>
        </p:spPr>
        <p:txBody>
          <a:bodyPr lIns="104287" tIns="52144" rIns="104287" bIns="52144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r>
              <a:t>‹#›</a:t>
            </a:r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194D97C-914F-4AB3-8D9B-4F010BB04B5C}" type="slidenum">
              <a:rPr/>
              <a:pPr/>
              <a:t>‹N°›</a:t>
            </a:fld>
            <a:endParaRPr/>
          </a:p>
        </p:txBody>
      </p:sp>
      <p:sp>
        <p:nvSpPr>
          <p:cNvPr id="2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anda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ftr" idx="31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61" name="PlaceHolder 2"/>
          <p:cNvSpPr>
            <a:spLocks noGrp="1"/>
          </p:cNvSpPr>
          <p:nvPr>
            <p:ph type="sldNum" idx="32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9D408B3-A9B5-490A-945E-82A48865F500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dt" idx="33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&lt;date/heure&gt;</a:t>
            </a:r>
          </a:p>
        </p:txBody>
      </p:sp>
      <p:sp>
        <p:nvSpPr>
          <p:cNvPr id="63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64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plan de texte</a:t>
            </a: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niveau de plan</a:t>
            </a: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Troisième niveau de plan</a:t>
            </a: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Quatrième niveau de plan</a:t>
            </a: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Cinquième niveau de plan</a:t>
            </a: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Sixième niveau de plan</a:t>
            </a: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Septième niveau de plan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ftr" idx="28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56" name="PlaceHolder 2"/>
          <p:cNvSpPr>
            <a:spLocks noGrp="1"/>
          </p:cNvSpPr>
          <p:nvPr>
            <p:ph type="sldNum" idx="29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CEDC81C4-B1B7-488F-BBA3-A0FB921353D7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dt" idx="30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&lt;date/heure&gt;</a:t>
            </a:r>
          </a:p>
        </p:txBody>
      </p:sp>
      <p:sp>
        <p:nvSpPr>
          <p:cNvPr id="58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59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plan de texte</a:t>
            </a: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niveau de plan</a:t>
            </a: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Troisième niveau de plan</a:t>
            </a: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Quatrième niveau de plan</a:t>
            </a: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Cinquième niveau de plan</a:t>
            </a: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Sixième niveau de plan</a:t>
            </a: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Septième niveau de plan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ftr" idx="34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66" name="PlaceHolder 2"/>
          <p:cNvSpPr>
            <a:spLocks noGrp="1"/>
          </p:cNvSpPr>
          <p:nvPr>
            <p:ph type="sldNum" idx="35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284E342-AEEA-42C7-8DFF-AC4AC6E532CC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dt" idx="36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&lt;date/heure&gt;</a:t>
            </a:r>
          </a:p>
        </p:txBody>
      </p:sp>
      <p:sp>
        <p:nvSpPr>
          <p:cNvPr id="68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plan de texte</a:t>
            </a: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niveau de plan</a:t>
            </a: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Troisième niveau de plan</a:t>
            </a: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Quatrième niveau de plan</a:t>
            </a: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Cinquième niveau de plan</a:t>
            </a: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Sixième niveau de plan</a:t>
            </a: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Septième niveau de plan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ftr" idx="37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71" name="PlaceHolder 2"/>
          <p:cNvSpPr>
            <a:spLocks noGrp="1"/>
          </p:cNvSpPr>
          <p:nvPr>
            <p:ph type="sldNum" idx="38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91A7EB1-D99B-4A75-BB40-072AC5F5ED41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dt" idx="39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&lt;date/heure&gt;</a:t>
            </a:r>
          </a:p>
        </p:txBody>
      </p:sp>
      <p:sp>
        <p:nvSpPr>
          <p:cNvPr id="73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plan de texte</a:t>
            </a: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niveau de plan</a:t>
            </a: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Troisième niveau de plan</a:t>
            </a: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Quatrième niveau de plan</a:t>
            </a: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Cinquième niveau de plan</a:t>
            </a: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Sixième niveau de plan</a:t>
            </a: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Septième niveau de plan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ndard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ftr" idx="40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76" name="PlaceHolder 2"/>
          <p:cNvSpPr>
            <a:spLocks noGrp="1"/>
          </p:cNvSpPr>
          <p:nvPr>
            <p:ph type="sldNum" idx="41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CDD8BA6-D6DC-4C2F-A2E7-C0727F8E0296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dt" idx="42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&lt;date/heure&gt;</a:t>
            </a:r>
          </a:p>
        </p:txBody>
      </p:sp>
      <p:sp>
        <p:nvSpPr>
          <p:cNvPr id="78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plan de texte</a:t>
            </a: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niveau de plan</a:t>
            </a: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Troisième niveau de plan</a:t>
            </a: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Quatrième niveau de plan</a:t>
            </a: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Cinquième niveau de plan</a:t>
            </a: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Sixième niveau de plan</a:t>
            </a: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Septième niveau de plan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tandard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496800"/>
            <a:ext cx="8227800" cy="27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7800" cy="2981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plan de texte</a:t>
            </a: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niveau de plan</a:t>
            </a: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Troisième niveau de plan</a:t>
            </a: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Quatrième niveau de plan</a:t>
            </a: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Cinquième niveau de plan</a:t>
            </a: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Sixième niveau de plan</a:t>
            </a: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Septième niveau de plan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ftr" idx="43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sldNum" idx="44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140A20A-535B-4E73-B4D6-825D4B428701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dt" idx="45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&lt;date/heure&gt;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>
          <a:xfrm>
            <a:off x="1562040" y="3178260"/>
            <a:ext cx="1447380" cy="182160"/>
          </a:xfrm>
          <a:prstGeom prst="rect">
            <a:avLst/>
          </a:prstGeom>
        </p:spPr>
        <p:txBody>
          <a:bodyPr lIns="45720" tIns="22860" rIns="45720" bIns="22860"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>
          <a:xfrm>
            <a:off x="3276540" y="3178260"/>
            <a:ext cx="1066500" cy="182160"/>
          </a:xfrm>
          <a:prstGeom prst="rect">
            <a:avLst/>
          </a:prstGeom>
        </p:spPr>
        <p:txBody>
          <a:bodyPr lIns="45720" tIns="22860" rIns="45720" bIns="22860"/>
          <a:lstStyle/>
          <a:p>
            <a:fld id="{384C2D37-FF21-417D-A545-9A9A711B5A92}" type="slidenum">
              <a:rPr/>
              <a:pPr/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>
          <a:xfrm>
            <a:off x="228600" y="3178260"/>
            <a:ext cx="1066500" cy="182160"/>
          </a:xfrm>
          <a:prstGeom prst="rect">
            <a:avLst/>
          </a:prstGeom>
        </p:spPr>
        <p:txBody>
          <a:bodyPr lIns="45720" tIns="22860" rIns="45720" bIns="2286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7"/>
          </p:nvPr>
        </p:nvSpPr>
        <p:spPr/>
        <p:txBody>
          <a:bodyPr/>
          <a:lstStyle/>
          <a:p>
            <a:fld id="{F5B73B60-8A08-4834-B534-05F4137FD5B9}" type="slidenum">
              <a:rPr/>
              <a:pPr/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CF92BAD-9F1B-4D09-98A7-B9538A741FBD}" type="slidenum">
              <a:rPr/>
              <a:pPr/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94AD9DE-CAC5-4624-BC19-C5D203B9B3B6}" type="slidenum">
              <a:rPr/>
              <a:pPr/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3406221-0BEE-4A94-B15C-D3CBF766307A}" type="slidenum">
              <a:rPr/>
              <a:pPr/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C1B8D58-2736-479B-868E-3D29F0B78080}" type="slidenum">
              <a:rPr/>
              <a:pPr/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D8981426-83B3-4264-A726-732A9BBC93B9}" type="slidenum">
              <a:rPr/>
              <a:pPr/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B3AFC6AB-AF70-4826-AA6A-11AC4B168FB5}" type="slidenum">
              <a:rPr/>
              <a:pPr/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 algn="ctr">
              <a:buNone/>
            </a:pPr>
            <a:endParaRPr lang="fr-FR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9F17CBB5-D2E3-40C1-91C2-9482810EA136}" type="slidenum">
              <a:rPr/>
              <a:pPr/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496800"/>
            <a:ext cx="8227800" cy="27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51" name="PlaceHolder 2"/>
          <p:cNvSpPr>
            <a:spLocks noGrp="1"/>
          </p:cNvSpPr>
          <p:nvPr>
            <p:ph type="ftr" idx="25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52" name="PlaceHolder 3"/>
          <p:cNvSpPr>
            <a:spLocks noGrp="1"/>
          </p:cNvSpPr>
          <p:nvPr>
            <p:ph type="sldNum" idx="26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606E3E1-68A1-435B-ABE4-1C942268EC99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dt" idx="27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2500" lnSpcReduction="9999"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plan de texte</a:t>
            </a: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niveau de plan</a:t>
            </a: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Troisième niveau de plan</a:t>
            </a: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Quatrième niveau de plan</a:t>
            </a: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Cinquième niveau de plan</a:t>
            </a: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Sixième niveau de plan</a:t>
            </a: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Septième niveau de plan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496440"/>
            <a:ext cx="8228160" cy="27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2E88914-0DFB-459A-84B9-5AF58DC546AB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ftr" idx="46"/>
          </p:nvPr>
        </p:nvSpPr>
        <p:spPr>
          <a:xfrm>
            <a:off x="3124080" y="6356520"/>
            <a:ext cx="289260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sldNum" idx="47"/>
          </p:nvPr>
        </p:nvSpPr>
        <p:spPr>
          <a:xfrm>
            <a:off x="6553080" y="6356520"/>
            <a:ext cx="213084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68B11EA-1603-4650-9132-BBB64245A641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48"/>
          </p:nvPr>
        </p:nvSpPr>
        <p:spPr>
          <a:xfrm>
            <a:off x="457200" y="6356520"/>
            <a:ext cx="2130840" cy="362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&lt;date/heure&gt;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r-FR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lnSpcReduction="9999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496440"/>
            <a:ext cx="8228160" cy="27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9" name="PlaceHolder 2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0" name="PlaceHolder 3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3EFC1B6F-FC06-4C99-8931-09629638E237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PlaceHolder 4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160" cy="857520"/>
          </a:xfrm>
          <a:prstGeom prst="rect">
            <a:avLst/>
          </a:prstGeom>
          <a:noFill/>
          <a:ln w="0">
            <a:noFill/>
          </a:ln>
        </p:spPr>
        <p:txBody>
          <a:bodyPr vert="eaVert"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15" name="PlaceHolder 2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16" name="PlaceHolder 3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1AE71B3-72CE-41F2-87E0-4AEED1E68FD6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496440"/>
            <a:ext cx="8228160" cy="27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21" name="PlaceHolder 2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22" name="PlaceHolder 3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6DB19F6-EF8B-476D-8796-FD9D4538C85A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496440"/>
            <a:ext cx="8228160" cy="27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27" name="PlaceHolder 2"/>
          <p:cNvSpPr>
            <a:spLocks noGrp="1"/>
          </p:cNvSpPr>
          <p:nvPr>
            <p:ph type="ftr" idx="13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28" name="PlaceHolder 3"/>
          <p:cNvSpPr>
            <a:spLocks noGrp="1"/>
          </p:cNvSpPr>
          <p:nvPr>
            <p:ph type="sldNum" idx="14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6ACAFF2F-DC84-419A-BB2E-C759E0259254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496440"/>
            <a:ext cx="8228160" cy="27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33" name="PlaceHolder 2"/>
          <p:cNvSpPr>
            <a:spLocks noGrp="1"/>
          </p:cNvSpPr>
          <p:nvPr>
            <p:ph type="ftr" idx="16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34" name="PlaceHolder 3"/>
          <p:cNvSpPr>
            <a:spLocks noGrp="1"/>
          </p:cNvSpPr>
          <p:nvPr>
            <p:ph type="sldNum" idx="17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E933A36-A48C-4C04-93A2-EBC0BC2EA47D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dt" idx="18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496440"/>
            <a:ext cx="8228160" cy="27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ftr" idx="19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sldNum" idx="20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D0523CB0-1FC3-44CD-885E-D13F9A5DAE22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dt" idx="21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496440"/>
            <a:ext cx="8228160" cy="27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r>
              <a: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éditer le format du texte-titre</a:t>
            </a:r>
          </a:p>
        </p:txBody>
      </p:sp>
      <p:sp>
        <p:nvSpPr>
          <p:cNvPr id="45" name="PlaceHolder 2"/>
          <p:cNvSpPr>
            <a:spLocks noGrp="1"/>
          </p:cNvSpPr>
          <p:nvPr>
            <p:ph type="ftr" idx="22"/>
          </p:nvPr>
        </p:nvSpPr>
        <p:spPr>
          <a:xfrm>
            <a:off x="3124080" y="6356520"/>
            <a:ext cx="289368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  <p:sp>
        <p:nvSpPr>
          <p:cNvPr id="46" name="PlaceHolder 3"/>
          <p:cNvSpPr>
            <a:spLocks noGrp="1"/>
          </p:cNvSpPr>
          <p:nvPr>
            <p:ph type="sldNum" idx="23"/>
          </p:nvPr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A2B16CFF-A02E-4587-AB74-BFD45CF9275D}" type="slidenum">
              <a:rPr lang="en-US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dt" idx="24"/>
          </p:nvPr>
        </p:nvSpPr>
        <p:spPr>
          <a:xfrm>
            <a:off x="457200" y="6356520"/>
            <a:ext cx="2131920" cy="3632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4" r:id="rId8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4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6.png"/><Relationship Id="rId18" Type="http://schemas.openxmlformats.org/officeDocument/2006/relationships/image" Target="../media/image48.png"/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12" Type="http://schemas.openxmlformats.org/officeDocument/2006/relationships/image" Target="../media/image74.svg"/><Relationship Id="rId17" Type="http://schemas.openxmlformats.org/officeDocument/2006/relationships/image" Target="../media/image77.svg"/><Relationship Id="rId2" Type="http://schemas.openxmlformats.org/officeDocument/2006/relationships/image" Target="../media/image15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5" Type="http://schemas.openxmlformats.org/officeDocument/2006/relationships/image" Target="../media/image20.svg"/><Relationship Id="rId10" Type="http://schemas.openxmlformats.org/officeDocument/2006/relationships/image" Target="../media/image5.png"/><Relationship Id="rId19" Type="http://schemas.openxmlformats.org/officeDocument/2006/relationships/image" Target="../media/image79.sv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26" Type="http://schemas.openxmlformats.org/officeDocument/2006/relationships/image" Target="../media/image87.svg"/><Relationship Id="rId3" Type="http://schemas.openxmlformats.org/officeDocument/2006/relationships/image" Target="../media/image24.svg"/><Relationship Id="rId21" Type="http://schemas.openxmlformats.org/officeDocument/2006/relationships/image" Target="../media/image51.png"/><Relationship Id="rId7" Type="http://schemas.openxmlformats.org/officeDocument/2006/relationships/image" Target="../media/image4.png"/><Relationship Id="rId12" Type="http://schemas.openxmlformats.org/officeDocument/2006/relationships/image" Target="../media/image74.svg"/><Relationship Id="rId17" Type="http://schemas.openxmlformats.org/officeDocument/2006/relationships/image" Target="../media/image81.svg"/><Relationship Id="rId25" Type="http://schemas.openxmlformats.org/officeDocument/2006/relationships/image" Target="../media/image52.png"/><Relationship Id="rId2" Type="http://schemas.openxmlformats.org/officeDocument/2006/relationships/image" Target="../media/image15.png"/><Relationship Id="rId16" Type="http://schemas.openxmlformats.org/officeDocument/2006/relationships/image" Target="../media/image49.png"/><Relationship Id="rId20" Type="http://schemas.openxmlformats.org/officeDocument/2006/relationships/image" Target="../media/image83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45.png"/><Relationship Id="rId24" Type="http://schemas.openxmlformats.org/officeDocument/2006/relationships/image" Target="../media/image81.svg"/><Relationship Id="rId32" Type="http://schemas.openxmlformats.org/officeDocument/2006/relationships/image" Target="../media/image89.svg"/><Relationship Id="rId5" Type="http://schemas.openxmlformats.org/officeDocument/2006/relationships/image" Target="../media/image2.png"/><Relationship Id="rId15" Type="http://schemas.openxmlformats.org/officeDocument/2006/relationships/image" Target="../media/image20.svg"/><Relationship Id="rId28" Type="http://schemas.openxmlformats.org/officeDocument/2006/relationships/image" Target="../media/image87.svg"/><Relationship Id="rId10" Type="http://schemas.openxmlformats.org/officeDocument/2006/relationships/image" Target="../media/image5.png"/><Relationship Id="rId19" Type="http://schemas.openxmlformats.org/officeDocument/2006/relationships/image" Target="../media/image83.svg"/><Relationship Id="rId31" Type="http://schemas.openxmlformats.org/officeDocument/2006/relationships/image" Target="../media/image53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12.png"/><Relationship Id="rId22" Type="http://schemas.openxmlformats.org/officeDocument/2006/relationships/image" Target="../media/image85.svg"/><Relationship Id="rId30" Type="http://schemas.openxmlformats.org/officeDocument/2006/relationships/image" Target="../media/image8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18" Type="http://schemas.openxmlformats.org/officeDocument/2006/relationships/image" Target="../media/image55.jpeg"/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12" Type="http://schemas.openxmlformats.org/officeDocument/2006/relationships/image" Target="../media/image74.svg"/><Relationship Id="rId17" Type="http://schemas.openxmlformats.org/officeDocument/2006/relationships/image" Target="../media/image54.jpeg"/><Relationship Id="rId2" Type="http://schemas.openxmlformats.org/officeDocument/2006/relationships/image" Target="../media/image15.pn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5" Type="http://schemas.openxmlformats.org/officeDocument/2006/relationships/image" Target="../media/image49.png"/><Relationship Id="rId10" Type="http://schemas.openxmlformats.org/officeDocument/2006/relationships/image" Target="../media/image5.png"/><Relationship Id="rId19" Type="http://schemas.openxmlformats.org/officeDocument/2006/relationships/image" Target="../media/image56.jpe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2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18" Type="http://schemas.openxmlformats.org/officeDocument/2006/relationships/image" Target="../media/image58.png"/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12" Type="http://schemas.openxmlformats.org/officeDocument/2006/relationships/image" Target="../media/image74.svg"/><Relationship Id="rId17" Type="http://schemas.openxmlformats.org/officeDocument/2006/relationships/image" Target="../media/image57.png"/><Relationship Id="rId2" Type="http://schemas.openxmlformats.org/officeDocument/2006/relationships/image" Target="../media/image15.pn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5" Type="http://schemas.openxmlformats.org/officeDocument/2006/relationships/image" Target="../media/image49.png"/><Relationship Id="rId10" Type="http://schemas.openxmlformats.org/officeDocument/2006/relationships/image" Target="../media/image5.png"/><Relationship Id="rId19" Type="http://schemas.openxmlformats.org/officeDocument/2006/relationships/image" Target="../media/image59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12" Type="http://schemas.openxmlformats.org/officeDocument/2006/relationships/image" Target="../media/image74.svg"/><Relationship Id="rId2" Type="http://schemas.openxmlformats.org/officeDocument/2006/relationships/image" Target="../media/image15.pn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5" Type="http://schemas.openxmlformats.org/officeDocument/2006/relationships/image" Target="../media/image49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18" Type="http://schemas.openxmlformats.org/officeDocument/2006/relationships/image" Target="../media/image61.png"/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12" Type="http://schemas.openxmlformats.org/officeDocument/2006/relationships/image" Target="../media/image74.svg"/><Relationship Id="rId17" Type="http://schemas.openxmlformats.org/officeDocument/2006/relationships/image" Target="../media/image60.png"/><Relationship Id="rId2" Type="http://schemas.openxmlformats.org/officeDocument/2006/relationships/image" Target="../media/image15.pn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5" Type="http://schemas.openxmlformats.org/officeDocument/2006/relationships/image" Target="../media/image49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72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72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18" Type="http://schemas.openxmlformats.org/officeDocument/2006/relationships/image" Target="../media/image37.svg"/><Relationship Id="rId26" Type="http://schemas.openxmlformats.org/officeDocument/2006/relationships/image" Target="../media/image43.svg"/><Relationship Id="rId3" Type="http://schemas.openxmlformats.org/officeDocument/2006/relationships/image" Target="../media/image24.svg"/><Relationship Id="rId21" Type="http://schemas.openxmlformats.org/officeDocument/2006/relationships/image" Target="../media/image23.png"/><Relationship Id="rId34" Type="http://schemas.openxmlformats.org/officeDocument/2006/relationships/image" Target="../media/image51.svg"/><Relationship Id="rId7" Type="http://schemas.openxmlformats.org/officeDocument/2006/relationships/image" Target="../media/image4.png"/><Relationship Id="rId12" Type="http://schemas.openxmlformats.org/officeDocument/2006/relationships/image" Target="../media/image29.svg"/><Relationship Id="rId17" Type="http://schemas.openxmlformats.org/officeDocument/2006/relationships/image" Target="../media/image37.svg"/><Relationship Id="rId25" Type="http://schemas.openxmlformats.org/officeDocument/2006/relationships/image" Target="../media/image27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2" Type="http://schemas.openxmlformats.org/officeDocument/2006/relationships/image" Target="../media/image15.png"/><Relationship Id="rId16" Type="http://schemas.openxmlformats.org/officeDocument/2006/relationships/image" Target="../media/image22.png"/><Relationship Id="rId20" Type="http://schemas.openxmlformats.org/officeDocument/2006/relationships/image" Target="../media/image37.svg"/><Relationship Id="rId29" Type="http://schemas.openxmlformats.org/officeDocument/2006/relationships/image" Target="../media/image46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17.png"/><Relationship Id="rId24" Type="http://schemas.openxmlformats.org/officeDocument/2006/relationships/image" Target="../media/image26.png"/><Relationship Id="rId32" Type="http://schemas.openxmlformats.org/officeDocument/2006/relationships/image" Target="../media/image31.png"/><Relationship Id="rId5" Type="http://schemas.openxmlformats.org/officeDocument/2006/relationships/image" Target="../media/image2.png"/><Relationship Id="rId15" Type="http://schemas.openxmlformats.org/officeDocument/2006/relationships/image" Target="../media/image35.svg"/><Relationship Id="rId23" Type="http://schemas.openxmlformats.org/officeDocument/2006/relationships/image" Target="../media/image25.png"/><Relationship Id="rId28" Type="http://schemas.openxmlformats.org/officeDocument/2006/relationships/image" Target="../media/image29.png"/><Relationship Id="rId36" Type="http://schemas.openxmlformats.org/officeDocument/2006/relationships/image" Target="../media/image37.svg"/><Relationship Id="rId10" Type="http://schemas.openxmlformats.org/officeDocument/2006/relationships/image" Target="../media/image5.png"/><Relationship Id="rId31" Type="http://schemas.openxmlformats.org/officeDocument/2006/relationships/image" Target="../media/image48.sv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21.png"/><Relationship Id="rId22" Type="http://schemas.openxmlformats.org/officeDocument/2006/relationships/image" Target="../media/image24.png"/><Relationship Id="rId27" Type="http://schemas.openxmlformats.org/officeDocument/2006/relationships/image" Target="../media/image28.png"/><Relationship Id="rId30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png"/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12" Type="http://schemas.openxmlformats.org/officeDocument/2006/relationships/image" Target="../media/image29.svg"/><Relationship Id="rId17" Type="http://schemas.openxmlformats.org/officeDocument/2006/relationships/image" Target="../media/image32.svg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openxmlformats.org/officeDocument/2006/relationships/image" Target="../media/image20.sv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18" Type="http://schemas.openxmlformats.org/officeDocument/2006/relationships/image" Target="../media/image55.jpeg"/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12" Type="http://schemas.openxmlformats.org/officeDocument/2006/relationships/image" Target="../media/image74.svg"/><Relationship Id="rId17" Type="http://schemas.openxmlformats.org/officeDocument/2006/relationships/image" Target="../media/image54.jpeg"/><Relationship Id="rId2" Type="http://schemas.openxmlformats.org/officeDocument/2006/relationships/image" Target="../media/image15.pn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5" Type="http://schemas.openxmlformats.org/officeDocument/2006/relationships/image" Target="../media/image49.png"/><Relationship Id="rId10" Type="http://schemas.openxmlformats.org/officeDocument/2006/relationships/image" Target="../media/image5.png"/><Relationship Id="rId19" Type="http://schemas.openxmlformats.org/officeDocument/2006/relationships/image" Target="../media/image56.jpe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6.png"/><Relationship Id="rId26" Type="http://schemas.openxmlformats.org/officeDocument/2006/relationships/image" Target="../media/image87.svg"/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12" Type="http://schemas.openxmlformats.org/officeDocument/2006/relationships/image" Target="../media/image7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45.png"/><Relationship Id="rId5" Type="http://schemas.openxmlformats.org/officeDocument/2006/relationships/image" Target="../media/image2.png"/><Relationship Id="rId15" Type="http://schemas.openxmlformats.org/officeDocument/2006/relationships/image" Target="../media/image52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95.png"/><Relationship Id="rId27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0.png"/><Relationship Id="rId18" Type="http://schemas.openxmlformats.org/officeDocument/2006/relationships/image" Target="../media/image37.svg"/><Relationship Id="rId26" Type="http://schemas.openxmlformats.org/officeDocument/2006/relationships/image" Target="../media/image43.svg"/><Relationship Id="rId3" Type="http://schemas.openxmlformats.org/officeDocument/2006/relationships/image" Target="../media/image24.svg"/><Relationship Id="rId21" Type="http://schemas.openxmlformats.org/officeDocument/2006/relationships/image" Target="../media/image23.png"/><Relationship Id="rId34" Type="http://schemas.openxmlformats.org/officeDocument/2006/relationships/image" Target="../media/image51.svg"/><Relationship Id="rId7" Type="http://schemas.openxmlformats.org/officeDocument/2006/relationships/image" Target="../media/image4.png"/><Relationship Id="rId12" Type="http://schemas.openxmlformats.org/officeDocument/2006/relationships/image" Target="../media/image29.svg"/><Relationship Id="rId17" Type="http://schemas.openxmlformats.org/officeDocument/2006/relationships/image" Target="../media/image37.svg"/><Relationship Id="rId25" Type="http://schemas.openxmlformats.org/officeDocument/2006/relationships/image" Target="../media/image27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2" Type="http://schemas.openxmlformats.org/officeDocument/2006/relationships/image" Target="../media/image15.png"/><Relationship Id="rId16" Type="http://schemas.openxmlformats.org/officeDocument/2006/relationships/image" Target="../media/image22.png"/><Relationship Id="rId20" Type="http://schemas.openxmlformats.org/officeDocument/2006/relationships/image" Target="../media/image37.svg"/><Relationship Id="rId29" Type="http://schemas.openxmlformats.org/officeDocument/2006/relationships/image" Target="../media/image46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17.png"/><Relationship Id="rId24" Type="http://schemas.openxmlformats.org/officeDocument/2006/relationships/image" Target="../media/image26.png"/><Relationship Id="rId32" Type="http://schemas.openxmlformats.org/officeDocument/2006/relationships/image" Target="../media/image31.png"/><Relationship Id="rId5" Type="http://schemas.openxmlformats.org/officeDocument/2006/relationships/image" Target="../media/image2.png"/><Relationship Id="rId15" Type="http://schemas.openxmlformats.org/officeDocument/2006/relationships/image" Target="../media/image35.svg"/><Relationship Id="rId23" Type="http://schemas.openxmlformats.org/officeDocument/2006/relationships/image" Target="../media/image25.png"/><Relationship Id="rId28" Type="http://schemas.openxmlformats.org/officeDocument/2006/relationships/image" Target="../media/image29.png"/><Relationship Id="rId36" Type="http://schemas.openxmlformats.org/officeDocument/2006/relationships/image" Target="../media/image37.svg"/><Relationship Id="rId10" Type="http://schemas.openxmlformats.org/officeDocument/2006/relationships/image" Target="../media/image5.png"/><Relationship Id="rId31" Type="http://schemas.openxmlformats.org/officeDocument/2006/relationships/image" Target="../media/image48.sv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21.png"/><Relationship Id="rId22" Type="http://schemas.openxmlformats.org/officeDocument/2006/relationships/image" Target="../media/image24.png"/><Relationship Id="rId27" Type="http://schemas.openxmlformats.org/officeDocument/2006/relationships/image" Target="../media/image28.png"/><Relationship Id="rId30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26" Type="http://schemas.openxmlformats.org/officeDocument/2006/relationships/image" Target="../media/image67.svg"/><Relationship Id="rId3" Type="http://schemas.openxmlformats.org/officeDocument/2006/relationships/image" Target="../media/image24.svg"/><Relationship Id="rId21" Type="http://schemas.openxmlformats.org/officeDocument/2006/relationships/image" Target="../media/image38.png"/><Relationship Id="rId7" Type="http://schemas.openxmlformats.org/officeDocument/2006/relationships/image" Target="../media/image4.png"/><Relationship Id="rId12" Type="http://schemas.openxmlformats.org/officeDocument/2006/relationships/image" Target="../media/image54.svg"/><Relationship Id="rId17" Type="http://schemas.openxmlformats.org/officeDocument/2006/relationships/image" Target="../media/image57.svg"/><Relationship Id="rId25" Type="http://schemas.openxmlformats.org/officeDocument/2006/relationships/image" Target="../media/image40.png"/><Relationship Id="rId2" Type="http://schemas.openxmlformats.org/officeDocument/2006/relationships/image" Target="../media/image15.png"/><Relationship Id="rId16" Type="http://schemas.openxmlformats.org/officeDocument/2006/relationships/image" Target="../media/image36.pn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svg"/><Relationship Id="rId11" Type="http://schemas.openxmlformats.org/officeDocument/2006/relationships/image" Target="../media/image34.png"/><Relationship Id="rId24" Type="http://schemas.openxmlformats.org/officeDocument/2006/relationships/image" Target="../media/image65.svg"/><Relationship Id="rId5" Type="http://schemas.openxmlformats.org/officeDocument/2006/relationships/image" Target="../media/image2.png"/><Relationship Id="rId15" Type="http://schemas.openxmlformats.org/officeDocument/2006/relationships/image" Target="../media/image20.svg"/><Relationship Id="rId23" Type="http://schemas.openxmlformats.org/officeDocument/2006/relationships/image" Target="../media/image39.png"/><Relationship Id="rId28" Type="http://schemas.openxmlformats.org/officeDocument/2006/relationships/image" Target="../media/image67.svg"/><Relationship Id="rId10" Type="http://schemas.openxmlformats.org/officeDocument/2006/relationships/image" Target="../media/image33.png"/><Relationship Id="rId19" Type="http://schemas.openxmlformats.org/officeDocument/2006/relationships/image" Target="../media/image59.sv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12.png"/><Relationship Id="rId22" Type="http://schemas.openxmlformats.org/officeDocument/2006/relationships/image" Target="../media/image6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png"/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12" Type="http://schemas.openxmlformats.org/officeDocument/2006/relationships/image" Target="../media/image5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svg"/><Relationship Id="rId11" Type="http://schemas.openxmlformats.org/officeDocument/2006/relationships/image" Target="../media/image34.png"/><Relationship Id="rId5" Type="http://schemas.openxmlformats.org/officeDocument/2006/relationships/image" Target="../media/image2.png"/><Relationship Id="rId15" Type="http://schemas.openxmlformats.org/officeDocument/2006/relationships/image" Target="../media/image20.sv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png"/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12" Type="http://schemas.openxmlformats.org/officeDocument/2006/relationships/image" Target="../media/image5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34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5.png"/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12" Type="http://schemas.openxmlformats.org/officeDocument/2006/relationships/image" Target="../media/image5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34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3.png"/><Relationship Id="rId3" Type="http://schemas.openxmlformats.org/officeDocument/2006/relationships/image" Target="../media/image24.svg"/><Relationship Id="rId7" Type="http://schemas.openxmlformats.org/officeDocument/2006/relationships/image" Target="../media/image4.png"/><Relationship Id="rId12" Type="http://schemas.openxmlformats.org/officeDocument/2006/relationships/image" Target="../media/image5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11" Type="http://schemas.openxmlformats.org/officeDocument/2006/relationships/image" Target="../media/image34.png"/><Relationship Id="rId5" Type="http://schemas.openxmlformats.org/officeDocument/2006/relationships/image" Target="../media/image2.png"/><Relationship Id="rId15" Type="http://schemas.openxmlformats.org/officeDocument/2006/relationships/image" Target="../media/image20.svg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0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72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Freeform 2"/>
          <p:cNvSpPr/>
          <p:nvPr/>
        </p:nvSpPr>
        <p:spPr>
          <a:xfrm>
            <a:off x="-63360" y="-63360"/>
            <a:ext cx="7214760" cy="5268600"/>
          </a:xfrm>
          <a:custGeom>
            <a:avLst/>
            <a:gdLst>
              <a:gd name="textAreaLeft" fmla="*/ 0 w 7214760"/>
              <a:gd name="textAreaRight" fmla="*/ 7216560 w 7214760"/>
              <a:gd name="textAreaTop" fmla="*/ 0 h 5268600"/>
              <a:gd name="textAreaBottom" fmla="*/ 5270400 h 5268600"/>
            </a:gdLst>
            <a:ahLst/>
            <a:cxnLst/>
            <a:rect l="textAreaLeft" t="textAreaTop" r="textAreaRight" b="textAreaBottom"/>
            <a:pathLst>
              <a:path w="7216578" h="5270497">
                <a:moveTo>
                  <a:pt x="0" y="0"/>
                </a:moveTo>
                <a:lnTo>
                  <a:pt x="7216578" y="0"/>
                </a:lnTo>
                <a:lnTo>
                  <a:pt x="7216578" y="5270497"/>
                </a:lnTo>
                <a:lnTo>
                  <a:pt x="0" y="52704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91" name="Freeform 3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92" name="Freeform 4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93" name="Freeform 5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94" name="Freeform 6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95" name="Freeform 7"/>
          <p:cNvSpPr/>
          <p:nvPr/>
        </p:nvSpPr>
        <p:spPr>
          <a:xfrm>
            <a:off x="3048120" y="1708200"/>
            <a:ext cx="6065280" cy="444600"/>
          </a:xfrm>
          <a:custGeom>
            <a:avLst/>
            <a:gdLst>
              <a:gd name="textAreaLeft" fmla="*/ 0 w 6065280"/>
              <a:gd name="textAreaRight" fmla="*/ 6067080 w 6065280"/>
              <a:gd name="textAreaTop" fmla="*/ 0 h 444600"/>
              <a:gd name="textAreaBottom" fmla="*/ 446400 h 444600"/>
            </a:gdLst>
            <a:ahLst/>
            <a:cxnLst/>
            <a:rect l="textAreaLeft" t="textAreaTop" r="textAreaRight" b="textAreaBottom"/>
            <a:pathLst>
              <a:path w="6066901" h="446399">
                <a:moveTo>
                  <a:pt x="0" y="0"/>
                </a:moveTo>
                <a:lnTo>
                  <a:pt x="6066901" y="0"/>
                </a:lnTo>
                <a:lnTo>
                  <a:pt x="6066901" y="446398"/>
                </a:lnTo>
                <a:lnTo>
                  <a:pt x="0" y="4463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96" name="Freeform 8"/>
          <p:cNvSpPr/>
          <p:nvPr/>
        </p:nvSpPr>
        <p:spPr>
          <a:xfrm>
            <a:off x="3134160" y="1800720"/>
            <a:ext cx="266760" cy="250920"/>
          </a:xfrm>
          <a:custGeom>
            <a:avLst/>
            <a:gdLst>
              <a:gd name="textAreaLeft" fmla="*/ 0 w 266760"/>
              <a:gd name="textAreaRight" fmla="*/ 268560 w 266760"/>
              <a:gd name="textAreaTop" fmla="*/ 0 h 250920"/>
              <a:gd name="textAreaBottom" fmla="*/ 252720 h 250920"/>
            </a:gdLst>
            <a:ahLst/>
            <a:cxnLst/>
            <a:rect l="textAreaLeft" t="textAreaTop" r="textAreaRight" b="textAreaBottom"/>
            <a:pathLst>
              <a:path w="268700" h="252889">
                <a:moveTo>
                  <a:pt x="0" y="0"/>
                </a:moveTo>
                <a:lnTo>
                  <a:pt x="268701" y="0"/>
                </a:lnTo>
                <a:lnTo>
                  <a:pt x="268701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97" name="Freeform 9"/>
          <p:cNvSpPr/>
          <p:nvPr/>
        </p:nvSpPr>
        <p:spPr>
          <a:xfrm>
            <a:off x="3402720" y="1800720"/>
            <a:ext cx="2953800" cy="250920"/>
          </a:xfrm>
          <a:custGeom>
            <a:avLst/>
            <a:gdLst>
              <a:gd name="textAreaLeft" fmla="*/ 0 w 2953800"/>
              <a:gd name="textAreaRight" fmla="*/ 2955600 w 2953800"/>
              <a:gd name="textAreaTop" fmla="*/ 0 h 250920"/>
              <a:gd name="textAreaBottom" fmla="*/ 252720 h 250920"/>
            </a:gdLst>
            <a:ahLst/>
            <a:cxnLst/>
            <a:rect l="textAreaLeft" t="textAreaTop" r="textAreaRight" b="textAreaBottom"/>
            <a:pathLst>
              <a:path w="2955674" h="252889">
                <a:moveTo>
                  <a:pt x="0" y="0"/>
                </a:moveTo>
                <a:lnTo>
                  <a:pt x="2955674" y="0"/>
                </a:lnTo>
                <a:lnTo>
                  <a:pt x="2955674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98" name="Freeform 10"/>
          <p:cNvSpPr/>
          <p:nvPr/>
        </p:nvSpPr>
        <p:spPr>
          <a:xfrm>
            <a:off x="-40680" y="2221920"/>
            <a:ext cx="3173400" cy="1556640"/>
          </a:xfrm>
          <a:custGeom>
            <a:avLst/>
            <a:gdLst>
              <a:gd name="textAreaLeft" fmla="*/ 0 w 3173400"/>
              <a:gd name="textAreaRight" fmla="*/ 3175200 w 3173400"/>
              <a:gd name="textAreaTop" fmla="*/ 0 h 1556640"/>
              <a:gd name="textAreaBottom" fmla="*/ 1558440 h 1556640"/>
            </a:gdLst>
            <a:ahLst/>
            <a:cxnLst/>
            <a:rect l="textAreaLeft" t="textAreaTop" r="textAreaRight" b="textAreaBottom"/>
            <a:pathLst>
              <a:path w="3175302" h="1558604">
                <a:moveTo>
                  <a:pt x="0" y="0"/>
                </a:moveTo>
                <a:lnTo>
                  <a:pt x="3175301" y="0"/>
                </a:lnTo>
                <a:lnTo>
                  <a:pt x="3175301" y="1558604"/>
                </a:lnTo>
                <a:lnTo>
                  <a:pt x="0" y="15586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99" name="Freeform 11"/>
          <p:cNvSpPr/>
          <p:nvPr/>
        </p:nvSpPr>
        <p:spPr>
          <a:xfrm>
            <a:off x="4883040" y="4288320"/>
            <a:ext cx="247320" cy="247320"/>
          </a:xfrm>
          <a:custGeom>
            <a:avLst/>
            <a:gdLst>
              <a:gd name="textAreaLeft" fmla="*/ 0 w 247320"/>
              <a:gd name="textAreaRight" fmla="*/ 249120 w 247320"/>
              <a:gd name="textAreaTop" fmla="*/ 0 h 247320"/>
              <a:gd name="textAreaBottom" fmla="*/ 249120 h 247320"/>
            </a:gdLst>
            <a:ahLst/>
            <a:cxnLst/>
            <a:rect l="textAreaLeft" t="textAreaTop" r="textAreaRight" b="textAreaBottom"/>
            <a:pathLst>
              <a:path w="249022" h="249022">
                <a:moveTo>
                  <a:pt x="0" y="0"/>
                </a:moveTo>
                <a:lnTo>
                  <a:pt x="249022" y="0"/>
                </a:lnTo>
                <a:lnTo>
                  <a:pt x="249022" y="249022"/>
                </a:lnTo>
                <a:lnTo>
                  <a:pt x="0" y="24902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00" name="Freeform 12"/>
          <p:cNvSpPr/>
          <p:nvPr/>
        </p:nvSpPr>
        <p:spPr>
          <a:xfrm>
            <a:off x="5494320" y="4168800"/>
            <a:ext cx="192960" cy="192960"/>
          </a:xfrm>
          <a:custGeom>
            <a:avLst/>
            <a:gdLst>
              <a:gd name="textAreaLeft" fmla="*/ 0 w 192960"/>
              <a:gd name="textAreaRight" fmla="*/ 194760 w 192960"/>
              <a:gd name="textAreaTop" fmla="*/ 0 h 192960"/>
              <a:gd name="textAreaBottom" fmla="*/ 194760 h 192960"/>
            </a:gdLst>
            <a:ahLst/>
            <a:cxnLst/>
            <a:rect l="textAreaLeft" t="textAreaTop" r="textAreaRight" b="textAreaBottom"/>
            <a:pathLst>
              <a:path w="194729" h="194729">
                <a:moveTo>
                  <a:pt x="0" y="0"/>
                </a:moveTo>
                <a:lnTo>
                  <a:pt x="194730" y="0"/>
                </a:lnTo>
                <a:lnTo>
                  <a:pt x="194730" y="194729"/>
                </a:lnTo>
                <a:lnTo>
                  <a:pt x="0" y="19472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01" name="Freeform 13"/>
          <p:cNvSpPr/>
          <p:nvPr/>
        </p:nvSpPr>
        <p:spPr>
          <a:xfrm>
            <a:off x="8472600" y="466308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0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1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02" name="TextBox 14"/>
          <p:cNvSpPr/>
          <p:nvPr/>
        </p:nvSpPr>
        <p:spPr>
          <a:xfrm>
            <a:off x="1410480" y="1201320"/>
            <a:ext cx="3487320" cy="41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300"/>
              </a:lnSpc>
            </a:pPr>
            <a:r>
              <a:rPr lang="en-US" sz="6600" b="1" u="none" strike="noStrike">
                <a:solidFill>
                  <a:srgbClr val="FFFFFF"/>
                </a:solidFill>
                <a:effectLst/>
                <a:uFillTx/>
                <a:latin typeface="Impact"/>
                <a:ea typeface="Impact"/>
              </a:rPr>
              <a:t>FAST </a:t>
            </a:r>
            <a:r>
              <a:rPr lang="en-US" sz="6600" b="1" u="none" strike="noStrike">
                <a:solidFill>
                  <a:srgbClr val="909BCE"/>
                </a:solidFill>
                <a:effectLst/>
                <a:uFillTx/>
                <a:latin typeface="Impact"/>
                <a:ea typeface="Impact"/>
              </a:rPr>
              <a:t>FOOD</a:t>
            </a:r>
            <a:endParaRPr lang="fr-F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TextBox 15"/>
          <p:cNvSpPr/>
          <p:nvPr/>
        </p:nvSpPr>
        <p:spPr>
          <a:xfrm>
            <a:off x="3134160" y="2169000"/>
            <a:ext cx="2984400" cy="44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498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Collège Henri Barbusse | 2026</a:t>
            </a:r>
            <a:endParaRPr lang="fr-F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" name="TextBox 16"/>
          <p:cNvSpPr/>
          <p:nvPr/>
        </p:nvSpPr>
        <p:spPr>
          <a:xfrm>
            <a:off x="1872360" y="2619360"/>
            <a:ext cx="71640" cy="68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5428"/>
              </a:lnSpc>
            </a:pPr>
            <a:r>
              <a:rPr lang="en-US" sz="2700" b="0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 </a:t>
            </a:r>
            <a:endParaRPr lang="fr-FR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5" name="TextBox 17"/>
          <p:cNvSpPr/>
          <p:nvPr/>
        </p:nvSpPr>
        <p:spPr>
          <a:xfrm>
            <a:off x="720000" y="2288160"/>
            <a:ext cx="1884240" cy="41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240"/>
              </a:lnSpc>
            </a:pPr>
            <a:r>
              <a:rPr lang="en-US" sz="27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1</a:t>
            </a:r>
            <a:endParaRPr lang="fr-FR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6" name="TextBox 18"/>
          <p:cNvSpPr/>
          <p:nvPr/>
        </p:nvSpPr>
        <p:spPr>
          <a:xfrm>
            <a:off x="302760" y="3240360"/>
            <a:ext cx="2489760" cy="123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240"/>
              </a:lnSpc>
            </a:pPr>
            <a:r>
              <a:rPr lang="en-US" sz="2700" b="0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Pourquoi aller dans les fast-foods?</a:t>
            </a:r>
            <a:endParaRPr lang="fr-FR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7" name="TextBox 19"/>
          <p:cNvSpPr/>
          <p:nvPr/>
        </p:nvSpPr>
        <p:spPr>
          <a:xfrm>
            <a:off x="8865000" y="4772520"/>
            <a:ext cx="70200" cy="17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00"/>
              </a:lnSpc>
            </a:pPr>
            <a:r>
              <a:rPr lang="en-US" sz="1000" b="0" u="none" strike="noStrike">
                <a:solidFill>
                  <a:srgbClr val="595959"/>
                </a:solidFill>
                <a:effectLst/>
                <a:uFillTx/>
                <a:latin typeface="Arial"/>
                <a:ea typeface="Arial"/>
              </a:rPr>
              <a:t>1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" name="Freeform 47"/>
          <p:cNvSpPr/>
          <p:nvPr/>
        </p:nvSpPr>
        <p:spPr>
          <a:xfrm>
            <a:off x="16301520" y="268920"/>
            <a:ext cx="1668960" cy="582120"/>
          </a:xfrm>
          <a:custGeom>
            <a:avLst/>
            <a:gdLst>
              <a:gd name="textAreaLeft" fmla="*/ 0 w 1668960"/>
              <a:gd name="textAreaRight" fmla="*/ 1671840 w 1668960"/>
              <a:gd name="textAreaTop" fmla="*/ 0 h 582120"/>
              <a:gd name="textAreaBottom" fmla="*/ 585000 h 582120"/>
            </a:gdLst>
            <a:ahLst/>
            <a:cxnLst/>
            <a:rect l="textAreaLeft" t="textAreaTop" r="textAreaRight" b="textAreaBottom"/>
            <a:pathLst>
              <a:path w="1671829" h="584933">
                <a:moveTo>
                  <a:pt x="0" y="0"/>
                </a:moveTo>
                <a:lnTo>
                  <a:pt x="1671829" y="0"/>
                </a:lnTo>
                <a:lnTo>
                  <a:pt x="1671829" y="584933"/>
                </a:lnTo>
                <a:lnTo>
                  <a:pt x="0" y="58493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pic>
        <p:nvPicPr>
          <p:cNvPr id="109" name="Image 108"/>
          <p:cNvPicPr/>
          <p:nvPr/>
        </p:nvPicPr>
        <p:blipFill>
          <a:blip r:embed="rId23" cstate="print"/>
          <a:stretch/>
        </p:blipFill>
        <p:spPr>
          <a:xfrm>
            <a:off x="7943760" y="152280"/>
            <a:ext cx="1126800" cy="415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Freeform 2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0" name="Freeform 3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1" name="Freeform 4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2" name="Freeform 5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3" name="Freeform 6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4" name="Freeform 7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5" name="Freeform 8"/>
          <p:cNvSpPr/>
          <p:nvPr/>
        </p:nvSpPr>
        <p:spPr>
          <a:xfrm>
            <a:off x="131040" y="63000"/>
            <a:ext cx="3885840" cy="521280"/>
          </a:xfrm>
          <a:custGeom>
            <a:avLst/>
            <a:gdLst>
              <a:gd name="textAreaLeft" fmla="*/ 0 w 3885840"/>
              <a:gd name="textAreaRight" fmla="*/ 3887640 w 388584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3887695" h="523199">
                <a:moveTo>
                  <a:pt x="0" y="0"/>
                </a:moveTo>
                <a:lnTo>
                  <a:pt x="3887696" y="0"/>
                </a:lnTo>
                <a:lnTo>
                  <a:pt x="3887696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6" name="Freeform 9"/>
          <p:cNvSpPr/>
          <p:nvPr/>
        </p:nvSpPr>
        <p:spPr>
          <a:xfrm>
            <a:off x="3448080" y="158040"/>
            <a:ext cx="345960" cy="325440"/>
          </a:xfrm>
          <a:custGeom>
            <a:avLst/>
            <a:gdLst>
              <a:gd name="textAreaLeft" fmla="*/ 0 w 345960"/>
              <a:gd name="textAreaRight" fmla="*/ 347760 w 345960"/>
              <a:gd name="textAreaTop" fmla="*/ 0 h 325440"/>
              <a:gd name="textAreaBottom" fmla="*/ 327240 h 32544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7" name="Freeform 10"/>
          <p:cNvSpPr/>
          <p:nvPr/>
        </p:nvSpPr>
        <p:spPr>
          <a:xfrm>
            <a:off x="90360" y="473940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8" name="Freeform 11"/>
          <p:cNvSpPr/>
          <p:nvPr/>
        </p:nvSpPr>
        <p:spPr>
          <a:xfrm>
            <a:off x="180000" y="978120"/>
            <a:ext cx="8562600" cy="1180440"/>
          </a:xfrm>
          <a:custGeom>
            <a:avLst/>
            <a:gdLst>
              <a:gd name="textAreaLeft" fmla="*/ 0 w 8562600"/>
              <a:gd name="textAreaRight" fmla="*/ 8564400 w 8562600"/>
              <a:gd name="textAreaTop" fmla="*/ 0 h 1180440"/>
              <a:gd name="textAreaBottom" fmla="*/ 1182240 h 1180440"/>
            </a:gdLst>
            <a:ahLst/>
            <a:cxnLst/>
            <a:rect l="textAreaLeft" t="textAreaTop" r="textAreaRight" b="textAreaBottom"/>
            <a:pathLst>
              <a:path w="8564394" h="1182253">
                <a:moveTo>
                  <a:pt x="0" y="0"/>
                </a:moveTo>
                <a:lnTo>
                  <a:pt x="8564394" y="0"/>
                </a:lnTo>
                <a:lnTo>
                  <a:pt x="8564394" y="1182252"/>
                </a:lnTo>
                <a:lnTo>
                  <a:pt x="0" y="118225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9" name="Freeform 12"/>
          <p:cNvSpPr/>
          <p:nvPr/>
        </p:nvSpPr>
        <p:spPr>
          <a:xfrm>
            <a:off x="276480" y="2692080"/>
            <a:ext cx="8562600" cy="1903680"/>
          </a:xfrm>
          <a:custGeom>
            <a:avLst/>
            <a:gdLst>
              <a:gd name="textAreaLeft" fmla="*/ 0 w 8562600"/>
              <a:gd name="textAreaRight" fmla="*/ 8564400 w 8562600"/>
              <a:gd name="textAreaTop" fmla="*/ 0 h 1903680"/>
              <a:gd name="textAreaBottom" fmla="*/ 1905480 h 1903680"/>
            </a:gdLst>
            <a:ahLst/>
            <a:cxnLst/>
            <a:rect l="textAreaLeft" t="textAreaTop" r="textAreaRight" b="textAreaBottom"/>
            <a:pathLst>
              <a:path w="8564394" h="1905552">
                <a:moveTo>
                  <a:pt x="0" y="0"/>
                </a:moveTo>
                <a:lnTo>
                  <a:pt x="8564394" y="0"/>
                </a:lnTo>
                <a:lnTo>
                  <a:pt x="8564394" y="1905552"/>
                </a:lnTo>
                <a:lnTo>
                  <a:pt x="0" y="190555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80" name="TextBox 13"/>
          <p:cNvSpPr/>
          <p:nvPr/>
        </p:nvSpPr>
        <p:spPr>
          <a:xfrm>
            <a:off x="216720" y="265680"/>
            <a:ext cx="3290400" cy="13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00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stratégies de marketing 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1" name="TextBox 16"/>
          <p:cNvSpPr/>
          <p:nvPr/>
        </p:nvSpPr>
        <p:spPr>
          <a:xfrm>
            <a:off x="900000" y="1343880"/>
            <a:ext cx="1692000" cy="44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498"/>
              </a:lnSpc>
            </a:pPr>
            <a:r>
              <a:rPr lang="en-US" sz="2000" b="1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Définition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2" name="TextBox 17"/>
          <p:cNvSpPr/>
          <p:nvPr/>
        </p:nvSpPr>
        <p:spPr>
          <a:xfrm>
            <a:off x="826560" y="3129840"/>
            <a:ext cx="2052000" cy="44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498"/>
              </a:lnSpc>
            </a:pPr>
            <a:r>
              <a:rPr lang="en-US" sz="2000" b="1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La publicité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3" name="TextBox 18"/>
          <p:cNvSpPr/>
          <p:nvPr/>
        </p:nvSpPr>
        <p:spPr>
          <a:xfrm>
            <a:off x="3469320" y="2880000"/>
            <a:ext cx="5169240" cy="597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70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Communiquer avec leur </a:t>
            </a:r>
            <a:r>
              <a:rPr lang="en-US" sz="13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clientèle</a:t>
            </a: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et faire passer un </a:t>
            </a:r>
            <a:r>
              <a:rPr lang="en-US" sz="13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message</a:t>
            </a: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. S’adapte aux </a:t>
            </a:r>
            <a:r>
              <a:rPr lang="en-US" sz="13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époques </a:t>
            </a: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⇒ les messages et les stratégies changent !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4" name="TextBox 19"/>
          <p:cNvSpPr/>
          <p:nvPr/>
        </p:nvSpPr>
        <p:spPr>
          <a:xfrm>
            <a:off x="4163040" y="3498120"/>
            <a:ext cx="37800" cy="18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49"/>
              </a:lnSpc>
            </a:pPr>
            <a:r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5" name="TextBox 20"/>
          <p:cNvSpPr/>
          <p:nvPr/>
        </p:nvSpPr>
        <p:spPr>
          <a:xfrm>
            <a:off x="3468960" y="1325160"/>
            <a:ext cx="5292000" cy="59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914400">
              <a:lnSpc>
                <a:spcPts val="1559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Ensemble de </a:t>
            </a:r>
            <a:r>
              <a:rPr lang="en-US" sz="13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méthodes</a:t>
            </a: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et d'</a:t>
            </a:r>
            <a:r>
              <a:rPr lang="en-US" sz="13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actions</a:t>
            </a: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à mettre en œuvre pour permettre à une </a:t>
            </a:r>
            <a:r>
              <a:rPr lang="en-US" sz="13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entreprise</a:t>
            </a: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d'atteindre ses</a:t>
            </a:r>
            <a:r>
              <a:rPr lang="en-US" sz="13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objectifs de vente</a:t>
            </a: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auprès de ses </a:t>
            </a:r>
            <a:r>
              <a:rPr lang="en-US" sz="13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client·es cibles</a:t>
            </a: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.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6" name="TextBox 21"/>
          <p:cNvSpPr/>
          <p:nvPr/>
        </p:nvSpPr>
        <p:spPr>
          <a:xfrm>
            <a:off x="3468960" y="3498120"/>
            <a:ext cx="849600" cy="18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40"/>
              </a:lnSpc>
            </a:pPr>
            <a:r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Exemples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7" name="TextBox 22"/>
          <p:cNvSpPr/>
          <p:nvPr/>
        </p:nvSpPr>
        <p:spPr>
          <a:xfrm>
            <a:off x="3605400" y="3692160"/>
            <a:ext cx="9216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914400">
              <a:lnSpc>
                <a:spcPts val="1440"/>
              </a:lnSpc>
            </a:pPr>
            <a:r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Arial"/>
                <a:ea typeface="Arial"/>
              </a:rPr>
              <a:t>● ● ●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8" name="TextBox 23"/>
          <p:cNvSpPr/>
          <p:nvPr/>
        </p:nvSpPr>
        <p:spPr>
          <a:xfrm>
            <a:off x="3926160" y="3681000"/>
            <a:ext cx="5072400" cy="73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40"/>
              </a:lnSpc>
            </a:pPr>
            <a:r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Années 90 ⇒ les prix peu élevés ou la présentation des produits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1440"/>
              </a:lnSpc>
            </a:pPr>
            <a:r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Années 2000 ⇒ les jouets oﬀerts aux enfants (collection) Composition des produits (crise de la vache folle, greenwashing) etc.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Freeform 2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90" name="Freeform 3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91" name="Freeform 4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92" name="Freeform 5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93" name="Freeform 6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94" name="Freeform 7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95" name="Freeform 8"/>
          <p:cNvSpPr/>
          <p:nvPr/>
        </p:nvSpPr>
        <p:spPr>
          <a:xfrm>
            <a:off x="131040" y="63000"/>
            <a:ext cx="3885840" cy="521280"/>
          </a:xfrm>
          <a:custGeom>
            <a:avLst/>
            <a:gdLst>
              <a:gd name="textAreaLeft" fmla="*/ 0 w 3885840"/>
              <a:gd name="textAreaRight" fmla="*/ 3887640 w 388584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3887695" h="523199">
                <a:moveTo>
                  <a:pt x="0" y="0"/>
                </a:moveTo>
                <a:lnTo>
                  <a:pt x="3887696" y="0"/>
                </a:lnTo>
                <a:lnTo>
                  <a:pt x="3887696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96" name="Freeform 9"/>
          <p:cNvSpPr/>
          <p:nvPr/>
        </p:nvSpPr>
        <p:spPr>
          <a:xfrm>
            <a:off x="3448080" y="158040"/>
            <a:ext cx="345960" cy="325440"/>
          </a:xfrm>
          <a:custGeom>
            <a:avLst/>
            <a:gdLst>
              <a:gd name="textAreaLeft" fmla="*/ 0 w 345960"/>
              <a:gd name="textAreaRight" fmla="*/ 347760 w 345960"/>
              <a:gd name="textAreaTop" fmla="*/ 0 h 325440"/>
              <a:gd name="textAreaBottom" fmla="*/ 327240 h 32544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97" name="Freeform 10"/>
          <p:cNvSpPr/>
          <p:nvPr/>
        </p:nvSpPr>
        <p:spPr>
          <a:xfrm>
            <a:off x="90360" y="473940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98" name="Freeform 11"/>
          <p:cNvSpPr/>
          <p:nvPr/>
        </p:nvSpPr>
        <p:spPr>
          <a:xfrm>
            <a:off x="925560" y="1652040"/>
            <a:ext cx="2998080" cy="475200"/>
          </a:xfrm>
          <a:custGeom>
            <a:avLst/>
            <a:gdLst>
              <a:gd name="textAreaLeft" fmla="*/ 0 w 2998080"/>
              <a:gd name="textAreaRight" fmla="*/ 2999880 w 2998080"/>
              <a:gd name="textAreaTop" fmla="*/ 0 h 475200"/>
              <a:gd name="textAreaBottom" fmla="*/ 477000 h 475200"/>
            </a:gdLst>
            <a:ahLst/>
            <a:cxnLst/>
            <a:rect l="textAreaLeft" t="textAreaTop" r="textAreaRight" b="textAreaBottom"/>
            <a:pathLst>
              <a:path w="3000004" h="477002">
                <a:moveTo>
                  <a:pt x="0" y="0"/>
                </a:moveTo>
                <a:lnTo>
                  <a:pt x="3000003" y="0"/>
                </a:lnTo>
                <a:lnTo>
                  <a:pt x="3000003" y="477002"/>
                </a:lnTo>
                <a:lnTo>
                  <a:pt x="0" y="4770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99" name="Freeform 12"/>
          <p:cNvSpPr/>
          <p:nvPr/>
        </p:nvSpPr>
        <p:spPr>
          <a:xfrm>
            <a:off x="866160" y="2928960"/>
            <a:ext cx="3344760" cy="555120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7" y="0"/>
                </a:lnTo>
                <a:lnTo>
                  <a:pt x="3346427" y="556937"/>
                </a:lnTo>
                <a:lnTo>
                  <a:pt x="0" y="55693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00" name="Freeform 13"/>
          <p:cNvSpPr/>
          <p:nvPr/>
        </p:nvSpPr>
        <p:spPr>
          <a:xfrm>
            <a:off x="866160" y="3614760"/>
            <a:ext cx="3344760" cy="555120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7" y="0"/>
                </a:lnTo>
                <a:lnTo>
                  <a:pt x="3346427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01" name="Freeform 14"/>
          <p:cNvSpPr/>
          <p:nvPr/>
        </p:nvSpPr>
        <p:spPr>
          <a:xfrm>
            <a:off x="866160" y="2277720"/>
            <a:ext cx="3594960" cy="555120"/>
          </a:xfrm>
          <a:custGeom>
            <a:avLst/>
            <a:gdLst>
              <a:gd name="textAreaLeft" fmla="*/ 0 w 3594960"/>
              <a:gd name="textAreaRight" fmla="*/ 3596760 w 35949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596926" h="556936">
                <a:moveTo>
                  <a:pt x="0" y="0"/>
                </a:moveTo>
                <a:lnTo>
                  <a:pt x="3596925" y="0"/>
                </a:lnTo>
                <a:lnTo>
                  <a:pt x="3596925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02" name="Freeform 15"/>
          <p:cNvSpPr/>
          <p:nvPr/>
        </p:nvSpPr>
        <p:spPr>
          <a:xfrm>
            <a:off x="5069160" y="1652040"/>
            <a:ext cx="4073400" cy="475200"/>
          </a:xfrm>
          <a:custGeom>
            <a:avLst/>
            <a:gdLst>
              <a:gd name="textAreaLeft" fmla="*/ 0 w 4073400"/>
              <a:gd name="textAreaRight" fmla="*/ 4075200 w 4073400"/>
              <a:gd name="textAreaTop" fmla="*/ 0 h 475200"/>
              <a:gd name="textAreaBottom" fmla="*/ 477000 h 475200"/>
            </a:gdLst>
            <a:ahLst/>
            <a:cxnLst/>
            <a:rect l="textAreaLeft" t="textAreaTop" r="textAreaRight" b="textAreaBottom"/>
            <a:pathLst>
              <a:path w="3000004" h="477002">
                <a:moveTo>
                  <a:pt x="0" y="0"/>
                </a:moveTo>
                <a:lnTo>
                  <a:pt x="3000004" y="0"/>
                </a:lnTo>
                <a:lnTo>
                  <a:pt x="3000004" y="477002"/>
                </a:lnTo>
                <a:lnTo>
                  <a:pt x="0" y="4770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03" name="Freeform 16"/>
          <p:cNvSpPr/>
          <p:nvPr/>
        </p:nvSpPr>
        <p:spPr>
          <a:xfrm>
            <a:off x="5005800" y="2277720"/>
            <a:ext cx="3344760" cy="555120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04" name="Freeform 17"/>
          <p:cNvSpPr/>
          <p:nvPr/>
        </p:nvSpPr>
        <p:spPr>
          <a:xfrm>
            <a:off x="5005800" y="2957400"/>
            <a:ext cx="3344760" cy="555120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8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05" name="Freeform 18"/>
          <p:cNvSpPr/>
          <p:nvPr/>
        </p:nvSpPr>
        <p:spPr>
          <a:xfrm>
            <a:off x="5005800" y="3669120"/>
            <a:ext cx="3344760" cy="555120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0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06" name="Freeform 19"/>
          <p:cNvSpPr/>
          <p:nvPr/>
        </p:nvSpPr>
        <p:spPr>
          <a:xfrm>
            <a:off x="5211720" y="237600"/>
            <a:ext cx="3530520" cy="1060200"/>
          </a:xfrm>
          <a:custGeom>
            <a:avLst/>
            <a:gdLst>
              <a:gd name="textAreaLeft" fmla="*/ 0 w 3530520"/>
              <a:gd name="textAreaRight" fmla="*/ 3532320 w 3530520"/>
              <a:gd name="textAreaTop" fmla="*/ 0 h 1060200"/>
              <a:gd name="textAreaBottom" fmla="*/ 1062000 h 1060200"/>
            </a:gdLst>
            <a:ahLst/>
            <a:cxnLst/>
            <a:rect l="textAreaLeft" t="textAreaTop" r="textAreaRight" b="textAreaBottom"/>
            <a:pathLst>
              <a:path w="3532203" h="1061999">
                <a:moveTo>
                  <a:pt x="0" y="0"/>
                </a:moveTo>
                <a:lnTo>
                  <a:pt x="3532204" y="0"/>
                </a:lnTo>
                <a:lnTo>
                  <a:pt x="3532204" y="1061999"/>
                </a:lnTo>
                <a:lnTo>
                  <a:pt x="0" y="10619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07" name="TextBox 20"/>
          <p:cNvSpPr/>
          <p:nvPr/>
        </p:nvSpPr>
        <p:spPr>
          <a:xfrm>
            <a:off x="216720" y="265680"/>
            <a:ext cx="3290400" cy="13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00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stratégies de marketing 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8" name="TextBox 23"/>
          <p:cNvSpPr/>
          <p:nvPr/>
        </p:nvSpPr>
        <p:spPr>
          <a:xfrm>
            <a:off x="1011240" y="1691280"/>
            <a:ext cx="2047320" cy="33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659"/>
              </a:lnSpc>
            </a:pPr>
            <a:r>
              <a:rPr lang="en-US" sz="1900" b="1" u="none" strike="noStrike">
                <a:solidFill>
                  <a:srgbClr val="FDC300"/>
                </a:solidFill>
                <a:effectLst/>
                <a:uFillTx/>
                <a:latin typeface="Raleway Bold"/>
                <a:ea typeface="Raleway Bold"/>
              </a:rPr>
              <a:t>LES MOYENS</a:t>
            </a:r>
            <a:endParaRPr lang="fr-FR" sz="1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9" name="TextBox 24"/>
          <p:cNvSpPr/>
          <p:nvPr/>
        </p:nvSpPr>
        <p:spPr>
          <a:xfrm>
            <a:off x="5154840" y="1691280"/>
            <a:ext cx="1863720" cy="33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659"/>
              </a:lnSpc>
            </a:pPr>
            <a:r>
              <a:rPr lang="en-US" sz="19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LES CIBLES</a:t>
            </a:r>
            <a:endParaRPr lang="fr-FR" sz="1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0" name="TextBox 25"/>
          <p:cNvSpPr/>
          <p:nvPr/>
        </p:nvSpPr>
        <p:spPr>
          <a:xfrm>
            <a:off x="5365440" y="313920"/>
            <a:ext cx="3633120" cy="57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279"/>
              </a:lnSpc>
            </a:pPr>
            <a:r>
              <a:rPr lang="en-US" sz="19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2 thématiques </a:t>
            </a:r>
            <a:endParaRPr lang="fr-FR" sz="1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2279"/>
              </a:lnSpc>
            </a:pPr>
            <a:r>
              <a:rPr lang="en-US" sz="19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3 documents par thématique</a:t>
            </a:r>
            <a:endParaRPr lang="fr-FR" sz="1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1" name="TextBox 26"/>
          <p:cNvSpPr/>
          <p:nvPr/>
        </p:nvSpPr>
        <p:spPr>
          <a:xfrm>
            <a:off x="5365440" y="893160"/>
            <a:ext cx="970920" cy="28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279"/>
              </a:lnSpc>
            </a:pPr>
            <a:r>
              <a:rPr lang="en-US" sz="19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6 tables </a:t>
            </a:r>
            <a:endParaRPr lang="fr-FR" sz="1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2" name="TextBox 27"/>
          <p:cNvSpPr/>
          <p:nvPr/>
        </p:nvSpPr>
        <p:spPr>
          <a:xfrm>
            <a:off x="1124640" y="3766680"/>
            <a:ext cx="2473920" cy="23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L’évolution des logos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3" name="TextBox 28"/>
          <p:cNvSpPr/>
          <p:nvPr/>
        </p:nvSpPr>
        <p:spPr>
          <a:xfrm>
            <a:off x="1124640" y="2430000"/>
            <a:ext cx="3013920" cy="23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dirty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La places des </a:t>
            </a:r>
            <a:r>
              <a:rPr lang="en-US" sz="1300" b="1" u="none" strike="noStrike" dirty="0" err="1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inﬂuenceur·euses</a:t>
            </a:r>
            <a:endParaRPr lang="fr-FR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4" name="TextBox 29"/>
          <p:cNvSpPr/>
          <p:nvPr/>
        </p:nvSpPr>
        <p:spPr>
          <a:xfrm>
            <a:off x="5256000" y="3806640"/>
            <a:ext cx="3058560" cy="23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La maîtrise des codes du digital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5" name="TextBox 30"/>
          <p:cNvSpPr/>
          <p:nvPr/>
        </p:nvSpPr>
        <p:spPr>
          <a:xfrm>
            <a:off x="5264280" y="3109680"/>
            <a:ext cx="2654280" cy="23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Les enfants d’abord !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6" name="TextBox 31"/>
          <p:cNvSpPr/>
          <p:nvPr/>
        </p:nvSpPr>
        <p:spPr>
          <a:xfrm>
            <a:off x="5264280" y="2430000"/>
            <a:ext cx="2474280" cy="23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dirty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La carte de </a:t>
            </a:r>
            <a:r>
              <a:rPr lang="en-US" sz="1300" b="1" u="none" strike="noStrike" dirty="0" err="1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l’inclusivité</a:t>
            </a:r>
            <a:endParaRPr lang="fr-FR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7" name="TextBox 32"/>
          <p:cNvSpPr/>
          <p:nvPr/>
        </p:nvSpPr>
        <p:spPr>
          <a:xfrm>
            <a:off x="1087560" y="3060000"/>
            <a:ext cx="2511000" cy="23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La guerre des enseignes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Freeform 90"/>
          <p:cNvSpPr/>
          <p:nvPr/>
        </p:nvSpPr>
        <p:spPr>
          <a:xfrm>
            <a:off x="-63360" y="285734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19" name="Freeform 96"/>
          <p:cNvSpPr/>
          <p:nvPr/>
        </p:nvSpPr>
        <p:spPr>
          <a:xfrm>
            <a:off x="943920" y="454486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0" name="Freeform 97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1" name="Freeform 98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2" name="Freeform 99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3" name="Freeform 100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4" name="Freeform 101"/>
          <p:cNvSpPr/>
          <p:nvPr/>
        </p:nvSpPr>
        <p:spPr>
          <a:xfrm>
            <a:off x="131040" y="63000"/>
            <a:ext cx="3885840" cy="521280"/>
          </a:xfrm>
          <a:custGeom>
            <a:avLst/>
            <a:gdLst>
              <a:gd name="textAreaLeft" fmla="*/ 0 w 3885840"/>
              <a:gd name="textAreaRight" fmla="*/ 3887640 w 388584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3887695" h="523199">
                <a:moveTo>
                  <a:pt x="0" y="0"/>
                </a:moveTo>
                <a:lnTo>
                  <a:pt x="3887696" y="0"/>
                </a:lnTo>
                <a:lnTo>
                  <a:pt x="3887696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5" name="Freeform 102"/>
          <p:cNvSpPr/>
          <p:nvPr/>
        </p:nvSpPr>
        <p:spPr>
          <a:xfrm>
            <a:off x="90360" y="473940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6" name="Freeform 103"/>
          <p:cNvSpPr/>
          <p:nvPr/>
        </p:nvSpPr>
        <p:spPr>
          <a:xfrm>
            <a:off x="5069160" y="1652040"/>
            <a:ext cx="4073400" cy="475200"/>
          </a:xfrm>
          <a:custGeom>
            <a:avLst/>
            <a:gdLst>
              <a:gd name="textAreaLeft" fmla="*/ 0 w 4073400"/>
              <a:gd name="textAreaRight" fmla="*/ 4075200 w 4073400"/>
              <a:gd name="textAreaTop" fmla="*/ 0 h 475200"/>
              <a:gd name="textAreaBottom" fmla="*/ 477000 h 475200"/>
            </a:gdLst>
            <a:ahLst/>
            <a:cxnLst/>
            <a:rect l="textAreaLeft" t="textAreaTop" r="textAreaRight" b="textAreaBottom"/>
            <a:pathLst>
              <a:path w="3000004" h="477002">
                <a:moveTo>
                  <a:pt x="0" y="0"/>
                </a:moveTo>
                <a:lnTo>
                  <a:pt x="3000004" y="0"/>
                </a:lnTo>
                <a:lnTo>
                  <a:pt x="3000004" y="477002"/>
                </a:lnTo>
                <a:lnTo>
                  <a:pt x="0" y="4770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7" name="TextBox 59"/>
          <p:cNvSpPr/>
          <p:nvPr/>
        </p:nvSpPr>
        <p:spPr>
          <a:xfrm>
            <a:off x="216720" y="265680"/>
            <a:ext cx="3290400" cy="13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00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Préparation de la balade 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9" name="TextBox 60"/>
          <p:cNvSpPr/>
          <p:nvPr/>
        </p:nvSpPr>
        <p:spPr>
          <a:xfrm>
            <a:off x="5072066" y="3929072"/>
            <a:ext cx="2357454" cy="9541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u="none" strike="noStrike" dirty="0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JEUDI PROCHAIN</a:t>
            </a:r>
            <a:endParaRPr lang="fr-FR" sz="14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200" b="1" u="none" strike="noStrike" dirty="0" smtClean="0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3 </a:t>
            </a:r>
            <a:r>
              <a:rPr lang="en-US" sz="1200" b="1" u="none" strike="noStrike" dirty="0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GROUPES</a:t>
            </a:r>
            <a:endParaRPr lang="fr-FR" sz="12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2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200" b="1" u="none" strike="noStrike" dirty="0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RDV EN CLASSE, </a:t>
            </a:r>
            <a:r>
              <a:rPr lang="en-US" sz="1200" b="1" u="none" strike="noStrike" dirty="0" err="1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puis</a:t>
            </a:r>
            <a:r>
              <a:rPr lang="en-US" sz="1200" b="1" u="none" strike="noStrike" dirty="0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</a:t>
            </a:r>
            <a:r>
              <a:rPr lang="en-US" sz="1200" b="1" u="none" strike="noStrike" dirty="0" err="1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départ</a:t>
            </a:r>
            <a:r>
              <a:rPr lang="en-US" sz="1200" b="1" u="none" strike="noStrike" dirty="0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en </a:t>
            </a:r>
            <a:r>
              <a:rPr lang="en-US" sz="1200" b="1" u="none" strike="noStrike" dirty="0" err="1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balade</a:t>
            </a:r>
            <a:endParaRPr lang="fr-FR" sz="12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" name="Image 13" descr="IMG-20260331-WA0007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500530" y="142858"/>
            <a:ext cx="4643470" cy="3282353"/>
          </a:xfrm>
          <a:prstGeom prst="rect">
            <a:avLst/>
          </a:prstGeom>
        </p:spPr>
      </p:pic>
      <p:pic>
        <p:nvPicPr>
          <p:cNvPr id="15" name="Image 14" descr="IMG-20260331-WA0006.jpg"/>
          <p:cNvPicPr>
            <a:picLocks noChangeAspect="1"/>
          </p:cNvPicPr>
          <p:nvPr/>
        </p:nvPicPr>
        <p:blipFill>
          <a:blip r:embed="rId18" cstate="print"/>
          <a:srcRect t="13889" b="11110"/>
          <a:stretch>
            <a:fillRect/>
          </a:stretch>
        </p:blipFill>
        <p:spPr>
          <a:xfrm>
            <a:off x="0" y="642924"/>
            <a:ext cx="4357686" cy="2310271"/>
          </a:xfrm>
          <a:prstGeom prst="rect">
            <a:avLst/>
          </a:prstGeom>
        </p:spPr>
      </p:pic>
      <p:pic>
        <p:nvPicPr>
          <p:cNvPr id="16" name="Image 15" descr="IMG-20260331-WA0000.jpg"/>
          <p:cNvPicPr>
            <a:picLocks noChangeAspect="1"/>
          </p:cNvPicPr>
          <p:nvPr/>
        </p:nvPicPr>
        <p:blipFill>
          <a:blip r:embed="rId19" cstate="print"/>
          <a:srcRect t="19167" b="9999"/>
          <a:stretch>
            <a:fillRect/>
          </a:stretch>
        </p:blipFill>
        <p:spPr>
          <a:xfrm>
            <a:off x="0" y="2928939"/>
            <a:ext cx="4429124" cy="2217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roup 2"/>
          <p:cNvGrpSpPr/>
          <p:nvPr/>
        </p:nvGrpSpPr>
        <p:grpSpPr>
          <a:xfrm>
            <a:off x="180000" y="2340000"/>
            <a:ext cx="1219680" cy="875880"/>
            <a:chOff x="180000" y="2340000"/>
            <a:chExt cx="1219680" cy="875880"/>
          </a:xfrm>
        </p:grpSpPr>
        <p:sp>
          <p:nvSpPr>
            <p:cNvPr id="356" name="Freeform 93"/>
            <p:cNvSpPr/>
            <p:nvPr/>
          </p:nvSpPr>
          <p:spPr>
            <a:xfrm>
              <a:off x="180000" y="2340000"/>
              <a:ext cx="1219680" cy="875880"/>
            </a:xfrm>
            <a:custGeom>
              <a:avLst/>
              <a:gdLst>
                <a:gd name="textAreaLeft" fmla="*/ 0 w 1219680"/>
                <a:gd name="textAreaRight" fmla="*/ 1220400 w 1219680"/>
                <a:gd name="textAreaTop" fmla="*/ 0 h 875880"/>
                <a:gd name="textAreaBottom" fmla="*/ 876600 h 875880"/>
              </a:gdLst>
              <a:ahLst/>
              <a:cxnLst/>
              <a:rect l="textAreaLeft" t="textAreaTop" r="textAreaRight" b="textAreaBottom"/>
              <a:pathLst>
                <a:path w="2956560" h="1853946">
                  <a:moveTo>
                    <a:pt x="2705354" y="0"/>
                  </a:moveTo>
                  <a:lnTo>
                    <a:pt x="0" y="442341"/>
                  </a:lnTo>
                  <a:lnTo>
                    <a:pt x="270510" y="1853946"/>
                  </a:lnTo>
                  <a:lnTo>
                    <a:pt x="2956560" y="758444"/>
                  </a:lnTo>
                  <a:close/>
                </a:path>
              </a:pathLst>
            </a:custGeom>
            <a:solidFill>
              <a:srgbClr val="158466">
                <a:alpha val="62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grpSp>
        <p:nvGrpSpPr>
          <p:cNvPr id="357" name="Group 1"/>
          <p:cNvGrpSpPr/>
          <p:nvPr/>
        </p:nvGrpSpPr>
        <p:grpSpPr>
          <a:xfrm>
            <a:off x="180000" y="3600000"/>
            <a:ext cx="1219680" cy="875880"/>
            <a:chOff x="180000" y="3600000"/>
            <a:chExt cx="1219680" cy="875880"/>
          </a:xfrm>
        </p:grpSpPr>
        <p:sp>
          <p:nvSpPr>
            <p:cNvPr id="358" name="Freeform 92"/>
            <p:cNvSpPr/>
            <p:nvPr/>
          </p:nvSpPr>
          <p:spPr>
            <a:xfrm>
              <a:off x="180000" y="3600000"/>
              <a:ext cx="1219680" cy="875880"/>
            </a:xfrm>
            <a:custGeom>
              <a:avLst/>
              <a:gdLst>
                <a:gd name="textAreaLeft" fmla="*/ 0 w 1219680"/>
                <a:gd name="textAreaRight" fmla="*/ 1220400 w 1219680"/>
                <a:gd name="textAreaTop" fmla="*/ 0 h 875880"/>
                <a:gd name="textAreaBottom" fmla="*/ 876600 h 875880"/>
              </a:gdLst>
              <a:ahLst/>
              <a:cxnLst/>
              <a:rect l="textAreaLeft" t="textAreaTop" r="textAreaRight" b="textAreaBottom"/>
              <a:pathLst>
                <a:path w="2956560" h="1853946">
                  <a:moveTo>
                    <a:pt x="2705354" y="0"/>
                  </a:moveTo>
                  <a:lnTo>
                    <a:pt x="0" y="442341"/>
                  </a:lnTo>
                  <a:lnTo>
                    <a:pt x="270510" y="1853946"/>
                  </a:lnTo>
                  <a:lnTo>
                    <a:pt x="2956560" y="758444"/>
                  </a:lnTo>
                  <a:close/>
                </a:path>
              </a:pathLst>
            </a:custGeom>
            <a:solidFill>
              <a:srgbClr val="800080">
                <a:alpha val="62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59" name="Freeform 36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60" name="Freeform 37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61" name="Freeform 38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62" name="Freeform 39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63" name="Freeform 40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64" name="Freeform 41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65" name="Freeform 42"/>
          <p:cNvSpPr/>
          <p:nvPr/>
        </p:nvSpPr>
        <p:spPr>
          <a:xfrm>
            <a:off x="131040" y="63000"/>
            <a:ext cx="3885840" cy="521280"/>
          </a:xfrm>
          <a:custGeom>
            <a:avLst/>
            <a:gdLst>
              <a:gd name="textAreaLeft" fmla="*/ 0 w 3885840"/>
              <a:gd name="textAreaRight" fmla="*/ 3887640 w 388584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3887695" h="523199">
                <a:moveTo>
                  <a:pt x="0" y="0"/>
                </a:moveTo>
                <a:lnTo>
                  <a:pt x="3887696" y="0"/>
                </a:lnTo>
                <a:lnTo>
                  <a:pt x="3887696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66" name="Freeform 44"/>
          <p:cNvSpPr/>
          <p:nvPr/>
        </p:nvSpPr>
        <p:spPr>
          <a:xfrm>
            <a:off x="90360" y="473940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67" name="Freeform 91"/>
          <p:cNvSpPr/>
          <p:nvPr/>
        </p:nvSpPr>
        <p:spPr>
          <a:xfrm>
            <a:off x="5069160" y="1652040"/>
            <a:ext cx="4073400" cy="475200"/>
          </a:xfrm>
          <a:custGeom>
            <a:avLst/>
            <a:gdLst>
              <a:gd name="textAreaLeft" fmla="*/ 0 w 4073400"/>
              <a:gd name="textAreaRight" fmla="*/ 4075200 w 4073400"/>
              <a:gd name="textAreaTop" fmla="*/ 0 h 475200"/>
              <a:gd name="textAreaBottom" fmla="*/ 477000 h 475200"/>
            </a:gdLst>
            <a:ahLst/>
            <a:cxnLst/>
            <a:rect l="textAreaLeft" t="textAreaTop" r="textAreaRight" b="textAreaBottom"/>
            <a:pathLst>
              <a:path w="3000004" h="477002">
                <a:moveTo>
                  <a:pt x="0" y="0"/>
                </a:moveTo>
                <a:lnTo>
                  <a:pt x="3000004" y="0"/>
                </a:lnTo>
                <a:lnTo>
                  <a:pt x="3000004" y="477002"/>
                </a:lnTo>
                <a:lnTo>
                  <a:pt x="0" y="4770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68" name="TextBox 10"/>
          <p:cNvSpPr/>
          <p:nvPr/>
        </p:nvSpPr>
        <p:spPr>
          <a:xfrm>
            <a:off x="216720" y="265680"/>
            <a:ext cx="3290400" cy="13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00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Préparation de la balade 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69" name="Group 5"/>
          <p:cNvGrpSpPr/>
          <p:nvPr/>
        </p:nvGrpSpPr>
        <p:grpSpPr>
          <a:xfrm>
            <a:off x="252000" y="1104120"/>
            <a:ext cx="1219680" cy="875880"/>
            <a:chOff x="252000" y="1104120"/>
            <a:chExt cx="1219680" cy="875880"/>
          </a:xfrm>
        </p:grpSpPr>
        <p:sp>
          <p:nvSpPr>
            <p:cNvPr id="370" name="Freeform 43"/>
            <p:cNvSpPr/>
            <p:nvPr/>
          </p:nvSpPr>
          <p:spPr>
            <a:xfrm>
              <a:off x="252000" y="1104120"/>
              <a:ext cx="1219680" cy="875880"/>
            </a:xfrm>
            <a:custGeom>
              <a:avLst/>
              <a:gdLst>
                <a:gd name="textAreaLeft" fmla="*/ 0 w 1219680"/>
                <a:gd name="textAreaRight" fmla="*/ 1220400 w 1219680"/>
                <a:gd name="textAreaTop" fmla="*/ 0 h 875880"/>
                <a:gd name="textAreaBottom" fmla="*/ 876600 h 875880"/>
              </a:gdLst>
              <a:ahLst/>
              <a:cxnLst/>
              <a:rect l="textAreaLeft" t="textAreaTop" r="textAreaRight" b="textAreaBottom"/>
              <a:pathLst>
                <a:path w="2956560" h="1853946">
                  <a:moveTo>
                    <a:pt x="2705354" y="0"/>
                  </a:moveTo>
                  <a:lnTo>
                    <a:pt x="0" y="442341"/>
                  </a:lnTo>
                  <a:lnTo>
                    <a:pt x="270510" y="1853946"/>
                  </a:lnTo>
                  <a:lnTo>
                    <a:pt x="2956560" y="758444"/>
                  </a:lnTo>
                  <a:close/>
                </a:path>
              </a:pathLst>
            </a:custGeom>
            <a:solidFill>
              <a:srgbClr val="3D85C6">
                <a:alpha val="62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endParaRPr lang="fr-FR" sz="18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</p:grpSp>
      <p:sp>
        <p:nvSpPr>
          <p:cNvPr id="371" name="TextBox 37"/>
          <p:cNvSpPr/>
          <p:nvPr/>
        </p:nvSpPr>
        <p:spPr>
          <a:xfrm>
            <a:off x="900000" y="1013760"/>
            <a:ext cx="5206320" cy="109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ts val="5760"/>
              </a:lnSpc>
            </a:pPr>
            <a:r>
              <a:rPr lang="en-US" sz="1600" b="1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MISSION DES PHOTOGRAPHES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Photographier les éléments intéressants sur le trajet (publicités, terrasses, devantures, etc.). max 10 photos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</p:txBody>
      </p:sp>
      <p:sp>
        <p:nvSpPr>
          <p:cNvPr id="372" name="Freeform 45"/>
          <p:cNvSpPr/>
          <p:nvPr/>
        </p:nvSpPr>
        <p:spPr>
          <a:xfrm>
            <a:off x="6106320" y="1440000"/>
            <a:ext cx="720000" cy="720000"/>
          </a:xfrm>
          <a:custGeom>
            <a:avLst/>
            <a:gdLst>
              <a:gd name="textAreaLeft" fmla="*/ 0 w 720000"/>
              <a:gd name="textAreaRight" fmla="*/ 720720 w 720000"/>
              <a:gd name="textAreaTop" fmla="*/ 0 h 720000"/>
              <a:gd name="textAreaBottom" fmla="*/ 720720 h 720000"/>
            </a:gdLst>
            <a:ahLst/>
            <a:cxnLst/>
            <a:rect l="textAreaLeft" t="textAreaTop" r="textAreaRight" b="textAreaBottom"/>
            <a:pathLst>
              <a:path w="1390400" h="1390400">
                <a:moveTo>
                  <a:pt x="0" y="0"/>
                </a:moveTo>
                <a:lnTo>
                  <a:pt x="1390400" y="0"/>
                </a:lnTo>
                <a:lnTo>
                  <a:pt x="1390400" y="1390400"/>
                </a:lnTo>
                <a:lnTo>
                  <a:pt x="0" y="1390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3" name="TextBox 61"/>
          <p:cNvSpPr/>
          <p:nvPr/>
        </p:nvSpPr>
        <p:spPr>
          <a:xfrm>
            <a:off x="900000" y="2069280"/>
            <a:ext cx="5206320" cy="127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ts val="5760"/>
              </a:lnSpc>
            </a:pPr>
            <a:r>
              <a:rPr lang="en-US" sz="1600" b="1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MISSION DES INTERVIEWEUR·SES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Aller à la rencontre de commerçants et de passants, et leur poser quelques questions simples au sujet de l’alimentation et des fast-foods.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  <a:ea typeface="Microsoft YaHei"/>
            </a:endParaRPr>
          </a:p>
        </p:txBody>
      </p:sp>
      <p:sp>
        <p:nvSpPr>
          <p:cNvPr id="374" name="TextBox 62"/>
          <p:cNvSpPr/>
          <p:nvPr/>
        </p:nvSpPr>
        <p:spPr>
          <a:xfrm>
            <a:off x="900000" y="3404160"/>
            <a:ext cx="5206320" cy="11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defTabSz="914400">
              <a:lnSpc>
                <a:spcPts val="5760"/>
              </a:lnSpc>
            </a:pPr>
            <a:r>
              <a:rPr lang="en-US" sz="1600" b="1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MISSION DU CAPTEUR SENSIBLE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Capter les odeurs, les sons et les ressentis lors de la balade (bruyant, calme ? quelles odeurs ? agréable ? Désagréable ?)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5" name="Freeform 94"/>
          <p:cNvSpPr/>
          <p:nvPr/>
        </p:nvSpPr>
        <p:spPr>
          <a:xfrm>
            <a:off x="6106320" y="2520000"/>
            <a:ext cx="941040" cy="900000"/>
          </a:xfrm>
          <a:custGeom>
            <a:avLst/>
            <a:gdLst>
              <a:gd name="textAreaLeft" fmla="*/ 0 w 941040"/>
              <a:gd name="textAreaRight" fmla="*/ 941760 w 941040"/>
              <a:gd name="textAreaTop" fmla="*/ 0 h 900000"/>
              <a:gd name="textAreaBottom" fmla="*/ 900720 h 900000"/>
            </a:gdLst>
            <a:ahLst/>
            <a:cxnLst/>
            <a:rect l="textAreaLeft" t="textAreaTop" r="textAreaRight" b="textAreaBottom"/>
            <a:pathLst>
              <a:path w="1662600" h="1662600">
                <a:moveTo>
                  <a:pt x="0" y="0"/>
                </a:moveTo>
                <a:lnTo>
                  <a:pt x="1662600" y="0"/>
                </a:lnTo>
                <a:lnTo>
                  <a:pt x="1662600" y="1662600"/>
                </a:lnTo>
                <a:lnTo>
                  <a:pt x="0" y="16626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6" name="Freeform 95"/>
          <p:cNvSpPr/>
          <p:nvPr/>
        </p:nvSpPr>
        <p:spPr>
          <a:xfrm>
            <a:off x="6120000" y="3780000"/>
            <a:ext cx="1080000" cy="1080000"/>
          </a:xfrm>
          <a:custGeom>
            <a:avLst/>
            <a:gdLst>
              <a:gd name="textAreaLeft" fmla="*/ 0 w 1080000"/>
              <a:gd name="textAreaRight" fmla="*/ 1081080 w 1080000"/>
              <a:gd name="textAreaTop" fmla="*/ 0 h 1080000"/>
              <a:gd name="textAreaBottom" fmla="*/ 1081080 h 1080000"/>
            </a:gdLst>
            <a:ahLst/>
            <a:cxnLst/>
            <a:rect l="textAreaLeft" t="textAreaTop" r="textAreaRight" b="textAreaBottom"/>
            <a:pathLst>
              <a:path w="1585200" h="1585200">
                <a:moveTo>
                  <a:pt x="0" y="0"/>
                </a:moveTo>
                <a:lnTo>
                  <a:pt x="1585200" y="0"/>
                </a:lnTo>
                <a:lnTo>
                  <a:pt x="1585200" y="1585200"/>
                </a:lnTo>
                <a:lnTo>
                  <a:pt x="0" y="1585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7" name="ZoneTexte 376"/>
          <p:cNvSpPr txBox="1"/>
          <p:nvPr/>
        </p:nvSpPr>
        <p:spPr>
          <a:xfrm>
            <a:off x="432000" y="1260000"/>
            <a:ext cx="540000" cy="375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16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2</a:t>
            </a:r>
            <a:endParaRPr lang="fr-FR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78" name="ZoneTexte 377"/>
          <p:cNvSpPr txBox="1"/>
          <p:nvPr/>
        </p:nvSpPr>
        <p:spPr>
          <a:xfrm>
            <a:off x="360000" y="2504160"/>
            <a:ext cx="540000" cy="375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16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3</a:t>
            </a:r>
            <a:endParaRPr lang="fr-FR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379" name="ZoneTexte 378"/>
          <p:cNvSpPr txBox="1"/>
          <p:nvPr/>
        </p:nvSpPr>
        <p:spPr>
          <a:xfrm>
            <a:off x="360000" y="3780000"/>
            <a:ext cx="540000" cy="375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16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1</a:t>
            </a:r>
            <a:endParaRPr lang="fr-FR" sz="16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Freeform 63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31" name="Freeform 104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32" name="Freeform 105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33" name="Freeform 106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34" name="Freeform 107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35" name="Freeform 108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36" name="Freeform 109"/>
          <p:cNvSpPr/>
          <p:nvPr/>
        </p:nvSpPr>
        <p:spPr>
          <a:xfrm>
            <a:off x="131040" y="63000"/>
            <a:ext cx="3885840" cy="521280"/>
          </a:xfrm>
          <a:custGeom>
            <a:avLst/>
            <a:gdLst>
              <a:gd name="textAreaLeft" fmla="*/ 0 w 3885840"/>
              <a:gd name="textAreaRight" fmla="*/ 3887640 w 388584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3887695" h="523199">
                <a:moveTo>
                  <a:pt x="0" y="0"/>
                </a:moveTo>
                <a:lnTo>
                  <a:pt x="3887696" y="0"/>
                </a:lnTo>
                <a:lnTo>
                  <a:pt x="3887696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37" name="Freeform 110"/>
          <p:cNvSpPr/>
          <p:nvPr/>
        </p:nvSpPr>
        <p:spPr>
          <a:xfrm>
            <a:off x="90360" y="473940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38" name="Freeform 111"/>
          <p:cNvSpPr/>
          <p:nvPr/>
        </p:nvSpPr>
        <p:spPr>
          <a:xfrm>
            <a:off x="5069160" y="1652040"/>
            <a:ext cx="4073400" cy="475200"/>
          </a:xfrm>
          <a:custGeom>
            <a:avLst/>
            <a:gdLst>
              <a:gd name="textAreaLeft" fmla="*/ 0 w 4073400"/>
              <a:gd name="textAreaRight" fmla="*/ 4075200 w 4073400"/>
              <a:gd name="textAreaTop" fmla="*/ 0 h 475200"/>
              <a:gd name="textAreaBottom" fmla="*/ 477000 h 475200"/>
            </a:gdLst>
            <a:ahLst/>
            <a:cxnLst/>
            <a:rect l="textAreaLeft" t="textAreaTop" r="textAreaRight" b="textAreaBottom"/>
            <a:pathLst>
              <a:path w="3000004" h="477002">
                <a:moveTo>
                  <a:pt x="0" y="0"/>
                </a:moveTo>
                <a:lnTo>
                  <a:pt x="3000004" y="0"/>
                </a:lnTo>
                <a:lnTo>
                  <a:pt x="3000004" y="477002"/>
                </a:lnTo>
                <a:lnTo>
                  <a:pt x="0" y="4770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39" name="TextBox 63"/>
          <p:cNvSpPr/>
          <p:nvPr/>
        </p:nvSpPr>
        <p:spPr>
          <a:xfrm>
            <a:off x="216720" y="265680"/>
            <a:ext cx="3290400" cy="13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00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Préparation de la balade 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0" name="TextBox 64"/>
          <p:cNvSpPr/>
          <p:nvPr/>
        </p:nvSpPr>
        <p:spPr>
          <a:xfrm>
            <a:off x="900000" y="1018800"/>
            <a:ext cx="3600000" cy="38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Être attentif·ve</a:t>
            </a: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Déchets</a:t>
            </a: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Publicités</a:t>
            </a: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Commerces (lesquels ?)</a:t>
            </a: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Lieux de production</a:t>
            </a: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Sensations</a:t>
            </a: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Odeurs</a:t>
            </a: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Sons</a:t>
            </a: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Activités</a:t>
            </a: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Tout ce qui est en lien </a:t>
            </a: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avec l’</a:t>
            </a:r>
            <a:r>
              <a:rPr lang="en-US" sz="18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alimentation </a:t>
            </a:r>
            <a:r>
              <a:rPr lang="en-US" sz="18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!</a:t>
            </a: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1" name="TextBox 65"/>
          <p:cNvSpPr/>
          <p:nvPr/>
        </p:nvSpPr>
        <p:spPr>
          <a:xfrm>
            <a:off x="5040000" y="1936800"/>
            <a:ext cx="3600000" cy="164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en-US" sz="18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OBJECTIF :</a:t>
            </a: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en-US" sz="1800" b="1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Créer une fresque sur l’alimentation et les fast-foods dans le quartier</a:t>
            </a: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8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Freeform 112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43" name="Freeform 113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44" name="Freeform 114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45" name="Freeform 115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46" name="Freeform 116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47" name="Freeform 117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48" name="Freeform 118"/>
          <p:cNvSpPr/>
          <p:nvPr/>
        </p:nvSpPr>
        <p:spPr>
          <a:xfrm>
            <a:off x="131040" y="63000"/>
            <a:ext cx="3885840" cy="521280"/>
          </a:xfrm>
          <a:custGeom>
            <a:avLst/>
            <a:gdLst>
              <a:gd name="textAreaLeft" fmla="*/ 0 w 3885840"/>
              <a:gd name="textAreaRight" fmla="*/ 3887640 w 388584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3887695" h="523199">
                <a:moveTo>
                  <a:pt x="0" y="0"/>
                </a:moveTo>
                <a:lnTo>
                  <a:pt x="3887696" y="0"/>
                </a:lnTo>
                <a:lnTo>
                  <a:pt x="3887696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49" name="Freeform 119"/>
          <p:cNvSpPr/>
          <p:nvPr/>
        </p:nvSpPr>
        <p:spPr>
          <a:xfrm>
            <a:off x="90360" y="473940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50" name="Freeform 120"/>
          <p:cNvSpPr/>
          <p:nvPr/>
        </p:nvSpPr>
        <p:spPr>
          <a:xfrm>
            <a:off x="5069160" y="1652040"/>
            <a:ext cx="4073400" cy="475200"/>
          </a:xfrm>
          <a:custGeom>
            <a:avLst/>
            <a:gdLst>
              <a:gd name="textAreaLeft" fmla="*/ 0 w 4073400"/>
              <a:gd name="textAreaRight" fmla="*/ 4075200 w 4073400"/>
              <a:gd name="textAreaTop" fmla="*/ 0 h 475200"/>
              <a:gd name="textAreaBottom" fmla="*/ 477000 h 475200"/>
            </a:gdLst>
            <a:ahLst/>
            <a:cxnLst/>
            <a:rect l="textAreaLeft" t="textAreaTop" r="textAreaRight" b="textAreaBottom"/>
            <a:pathLst>
              <a:path w="3000004" h="477002">
                <a:moveTo>
                  <a:pt x="0" y="0"/>
                </a:moveTo>
                <a:lnTo>
                  <a:pt x="3000004" y="0"/>
                </a:lnTo>
                <a:lnTo>
                  <a:pt x="3000004" y="477002"/>
                </a:lnTo>
                <a:lnTo>
                  <a:pt x="0" y="4770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51" name="TextBox 66"/>
          <p:cNvSpPr/>
          <p:nvPr/>
        </p:nvSpPr>
        <p:spPr>
          <a:xfrm>
            <a:off x="216720" y="265680"/>
            <a:ext cx="3290400" cy="13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00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Préparation de la balade 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2" name="Freeform 121"/>
          <p:cNvSpPr/>
          <p:nvPr/>
        </p:nvSpPr>
        <p:spPr>
          <a:xfrm>
            <a:off x="90360" y="1891080"/>
            <a:ext cx="5579640" cy="3240000"/>
          </a:xfrm>
          <a:custGeom>
            <a:avLst/>
            <a:gdLst>
              <a:gd name="textAreaLeft" fmla="*/ 0 w 5579640"/>
              <a:gd name="textAreaRight" fmla="*/ 5580360 w 5579640"/>
              <a:gd name="textAreaTop" fmla="*/ 0 h 3240000"/>
              <a:gd name="textAreaBottom" fmla="*/ 3240720 h 3240000"/>
            </a:gdLst>
            <a:ahLst/>
            <a:cxnLst/>
            <a:rect l="textAreaLeft" t="textAreaTop" r="textAreaRight" b="textAreaBottom"/>
            <a:pathLst>
              <a:path w="8574848" h="5413392">
                <a:moveTo>
                  <a:pt x="0" y="0"/>
                </a:moveTo>
                <a:lnTo>
                  <a:pt x="8574848" y="0"/>
                </a:lnTo>
                <a:lnTo>
                  <a:pt x="8574848" y="5413392"/>
                </a:lnTo>
                <a:lnTo>
                  <a:pt x="0" y="541339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3" name="Freeform 122"/>
          <p:cNvSpPr/>
          <p:nvPr/>
        </p:nvSpPr>
        <p:spPr>
          <a:xfrm>
            <a:off x="2880000" y="438480"/>
            <a:ext cx="6264000" cy="2163960"/>
          </a:xfrm>
          <a:custGeom>
            <a:avLst/>
            <a:gdLst>
              <a:gd name="textAreaLeft" fmla="*/ 0 w 6264000"/>
              <a:gd name="textAreaRight" fmla="*/ 6264720 w 6264000"/>
              <a:gd name="textAreaTop" fmla="*/ 0 h 2163960"/>
              <a:gd name="textAreaBottom" fmla="*/ 2164680 h 2163960"/>
            </a:gdLst>
            <a:ahLst/>
            <a:cxnLst/>
            <a:rect l="textAreaLeft" t="textAreaTop" r="textAreaRight" b="textAreaBottom"/>
            <a:pathLst>
              <a:path w="12082952" h="4175850">
                <a:moveTo>
                  <a:pt x="0" y="0"/>
                </a:moveTo>
                <a:lnTo>
                  <a:pt x="12082952" y="0"/>
                </a:lnTo>
                <a:lnTo>
                  <a:pt x="12082952" y="4175850"/>
                </a:lnTo>
                <a:lnTo>
                  <a:pt x="0" y="41758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4" name="ZoneTexte 353"/>
          <p:cNvSpPr txBox="1"/>
          <p:nvPr/>
        </p:nvSpPr>
        <p:spPr>
          <a:xfrm>
            <a:off x="5861520" y="2876040"/>
            <a:ext cx="2958480" cy="12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Raleway"/>
                <a:ea typeface="Raleway"/>
              </a:rPr>
              <a:t>Food Transect réalisé par des collégien.nes du collège Barbusse à Vaulx en Velin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r>
              <a:rPr lang="en-US" sz="1600" b="0" u="none" strike="noStrike">
                <a:solidFill>
                  <a:srgbClr val="666666"/>
                </a:solidFill>
                <a:effectLst/>
                <a:uFillTx/>
                <a:latin typeface="Raleway"/>
                <a:ea typeface="Raleway"/>
              </a:rPr>
              <a:t>2022-2023</a:t>
            </a:r>
            <a:endParaRPr lang="fr-FR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Freeform 2"/>
          <p:cNvSpPr/>
          <p:nvPr/>
        </p:nvSpPr>
        <p:spPr>
          <a:xfrm>
            <a:off x="-63360" y="-63360"/>
            <a:ext cx="7214760" cy="5268600"/>
          </a:xfrm>
          <a:custGeom>
            <a:avLst/>
            <a:gdLst>
              <a:gd name="textAreaLeft" fmla="*/ 0 w 7214760"/>
              <a:gd name="textAreaRight" fmla="*/ 7216560 w 7214760"/>
              <a:gd name="textAreaTop" fmla="*/ 0 h 5268600"/>
              <a:gd name="textAreaBottom" fmla="*/ 5270400 h 5268600"/>
            </a:gdLst>
            <a:ahLst/>
            <a:cxnLst/>
            <a:rect l="textAreaLeft" t="textAreaTop" r="textAreaRight" b="textAreaBottom"/>
            <a:pathLst>
              <a:path w="7216578" h="5270497">
                <a:moveTo>
                  <a:pt x="0" y="0"/>
                </a:moveTo>
                <a:lnTo>
                  <a:pt x="7216578" y="0"/>
                </a:lnTo>
                <a:lnTo>
                  <a:pt x="7216578" y="5270497"/>
                </a:lnTo>
                <a:lnTo>
                  <a:pt x="0" y="52704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3" name="Freeform 3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4" name="Freeform 4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5" name="Freeform 5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6" name="Freeform 6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7" name="Freeform 7"/>
          <p:cNvSpPr/>
          <p:nvPr/>
        </p:nvSpPr>
        <p:spPr>
          <a:xfrm>
            <a:off x="3048120" y="1708200"/>
            <a:ext cx="6065280" cy="444600"/>
          </a:xfrm>
          <a:custGeom>
            <a:avLst/>
            <a:gdLst>
              <a:gd name="textAreaLeft" fmla="*/ 0 w 6065280"/>
              <a:gd name="textAreaRight" fmla="*/ 6067080 w 6065280"/>
              <a:gd name="textAreaTop" fmla="*/ 0 h 444600"/>
              <a:gd name="textAreaBottom" fmla="*/ 446400 h 444600"/>
            </a:gdLst>
            <a:ahLst/>
            <a:cxnLst/>
            <a:rect l="textAreaLeft" t="textAreaTop" r="textAreaRight" b="textAreaBottom"/>
            <a:pathLst>
              <a:path w="6066901" h="446399">
                <a:moveTo>
                  <a:pt x="0" y="0"/>
                </a:moveTo>
                <a:lnTo>
                  <a:pt x="6066901" y="0"/>
                </a:lnTo>
                <a:lnTo>
                  <a:pt x="6066901" y="446398"/>
                </a:lnTo>
                <a:lnTo>
                  <a:pt x="0" y="4463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8" name="Freeform 8"/>
          <p:cNvSpPr/>
          <p:nvPr/>
        </p:nvSpPr>
        <p:spPr>
          <a:xfrm>
            <a:off x="3134160" y="1800720"/>
            <a:ext cx="266760" cy="250920"/>
          </a:xfrm>
          <a:custGeom>
            <a:avLst/>
            <a:gdLst>
              <a:gd name="textAreaLeft" fmla="*/ 0 w 266760"/>
              <a:gd name="textAreaRight" fmla="*/ 268560 w 266760"/>
              <a:gd name="textAreaTop" fmla="*/ 0 h 250920"/>
              <a:gd name="textAreaBottom" fmla="*/ 252720 h 250920"/>
            </a:gdLst>
            <a:ahLst/>
            <a:cxnLst/>
            <a:rect l="textAreaLeft" t="textAreaTop" r="textAreaRight" b="textAreaBottom"/>
            <a:pathLst>
              <a:path w="268700" h="252889">
                <a:moveTo>
                  <a:pt x="0" y="0"/>
                </a:moveTo>
                <a:lnTo>
                  <a:pt x="268701" y="0"/>
                </a:lnTo>
                <a:lnTo>
                  <a:pt x="268701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9" name="Freeform 9"/>
          <p:cNvSpPr/>
          <p:nvPr/>
        </p:nvSpPr>
        <p:spPr>
          <a:xfrm>
            <a:off x="3402720" y="1800720"/>
            <a:ext cx="2953800" cy="250920"/>
          </a:xfrm>
          <a:custGeom>
            <a:avLst/>
            <a:gdLst>
              <a:gd name="textAreaLeft" fmla="*/ 0 w 2953800"/>
              <a:gd name="textAreaRight" fmla="*/ 2955600 w 2953800"/>
              <a:gd name="textAreaTop" fmla="*/ 0 h 250920"/>
              <a:gd name="textAreaBottom" fmla="*/ 252720 h 250920"/>
            </a:gdLst>
            <a:ahLst/>
            <a:cxnLst/>
            <a:rect l="textAreaLeft" t="textAreaTop" r="textAreaRight" b="textAreaBottom"/>
            <a:pathLst>
              <a:path w="2955674" h="252889">
                <a:moveTo>
                  <a:pt x="0" y="0"/>
                </a:moveTo>
                <a:lnTo>
                  <a:pt x="2955674" y="0"/>
                </a:lnTo>
                <a:lnTo>
                  <a:pt x="2955674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60" name="Freeform 10"/>
          <p:cNvSpPr/>
          <p:nvPr/>
        </p:nvSpPr>
        <p:spPr>
          <a:xfrm>
            <a:off x="-114840" y="2154240"/>
            <a:ext cx="3173400" cy="1556640"/>
          </a:xfrm>
          <a:custGeom>
            <a:avLst/>
            <a:gdLst>
              <a:gd name="textAreaLeft" fmla="*/ 0 w 3173400"/>
              <a:gd name="textAreaRight" fmla="*/ 3175200 w 3173400"/>
              <a:gd name="textAreaTop" fmla="*/ 0 h 1556640"/>
              <a:gd name="textAreaBottom" fmla="*/ 1558440 h 1556640"/>
            </a:gdLst>
            <a:ahLst/>
            <a:cxnLst/>
            <a:rect l="textAreaLeft" t="textAreaTop" r="textAreaRight" b="textAreaBottom"/>
            <a:pathLst>
              <a:path w="3175302" h="1558604">
                <a:moveTo>
                  <a:pt x="0" y="0"/>
                </a:moveTo>
                <a:lnTo>
                  <a:pt x="3175301" y="0"/>
                </a:lnTo>
                <a:lnTo>
                  <a:pt x="3175301" y="1558604"/>
                </a:lnTo>
                <a:lnTo>
                  <a:pt x="0" y="15586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61" name="Freeform 11"/>
          <p:cNvSpPr/>
          <p:nvPr/>
        </p:nvSpPr>
        <p:spPr>
          <a:xfrm>
            <a:off x="8472600" y="466308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62" name="TextBox 12"/>
          <p:cNvSpPr/>
          <p:nvPr/>
        </p:nvSpPr>
        <p:spPr>
          <a:xfrm>
            <a:off x="1382760" y="1140840"/>
            <a:ext cx="3487320" cy="41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300"/>
              </a:lnSpc>
            </a:pPr>
            <a:r>
              <a:rPr lang="en-US" sz="6600" b="1" u="none" strike="noStrike">
                <a:solidFill>
                  <a:srgbClr val="FFFFFF"/>
                </a:solidFill>
                <a:effectLst/>
                <a:uFillTx/>
                <a:latin typeface="Impact"/>
                <a:ea typeface="Impact"/>
              </a:rPr>
              <a:t>FAST </a:t>
            </a:r>
            <a:r>
              <a:rPr lang="en-US" sz="6600" b="1" u="none" strike="noStrike">
                <a:solidFill>
                  <a:srgbClr val="909BCE"/>
                </a:solidFill>
                <a:effectLst/>
                <a:uFillTx/>
                <a:latin typeface="Impact"/>
                <a:ea typeface="Impact"/>
              </a:rPr>
              <a:t>FOOD</a:t>
            </a:r>
            <a:endParaRPr lang="fr-F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3" name="TextBox 13"/>
          <p:cNvSpPr/>
          <p:nvPr/>
        </p:nvSpPr>
        <p:spPr>
          <a:xfrm>
            <a:off x="3134160" y="2169000"/>
            <a:ext cx="5684400" cy="44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498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Collège Henri Barbusse | 2026</a:t>
            </a:r>
            <a:endParaRPr lang="fr-F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4" name="TextBox 14"/>
          <p:cNvSpPr/>
          <p:nvPr/>
        </p:nvSpPr>
        <p:spPr>
          <a:xfrm>
            <a:off x="1856520" y="2619360"/>
            <a:ext cx="71640" cy="68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5428"/>
              </a:lnSpc>
            </a:pPr>
            <a:r>
              <a:rPr lang="en-US" sz="2700" b="0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 </a:t>
            </a:r>
            <a:endParaRPr lang="fr-FR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5" name="TextBox 16"/>
          <p:cNvSpPr/>
          <p:nvPr/>
        </p:nvSpPr>
        <p:spPr>
          <a:xfrm>
            <a:off x="618120" y="2216160"/>
            <a:ext cx="1900440" cy="41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240"/>
              </a:lnSpc>
            </a:pPr>
            <a:r>
              <a:rPr lang="en-US" sz="2700" b="1" u="none" strike="noStrike" dirty="0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r>
              <a:rPr lang="en-US" sz="2700" b="1" u="none" strike="noStrike" dirty="0" smtClean="0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3</a:t>
            </a:r>
            <a:endParaRPr lang="fr-FR" sz="2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6" name="TextBox 17"/>
          <p:cNvSpPr/>
          <p:nvPr/>
        </p:nvSpPr>
        <p:spPr>
          <a:xfrm>
            <a:off x="360000" y="3240360"/>
            <a:ext cx="2417400" cy="8207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240"/>
              </a:lnSpc>
            </a:pPr>
            <a:r>
              <a:rPr lang="en-US" sz="2700" b="0" u="none" strike="noStrike" dirty="0" err="1" smtClean="0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Balade</a:t>
            </a:r>
            <a:r>
              <a:rPr lang="en-US" sz="2700" b="0" u="none" strike="noStrike" dirty="0" smtClean="0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 sensible</a:t>
            </a:r>
            <a:endParaRPr lang="fr-FR" sz="2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7" name="TextBox 18"/>
          <p:cNvSpPr/>
          <p:nvPr/>
        </p:nvSpPr>
        <p:spPr>
          <a:xfrm>
            <a:off x="8865000" y="4772520"/>
            <a:ext cx="70200" cy="17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00"/>
              </a:lnSpc>
            </a:pPr>
            <a:r>
              <a:rPr lang="en-US" sz="1000" b="0" u="none" strike="noStrike">
                <a:solidFill>
                  <a:srgbClr val="595959"/>
                </a:solidFill>
                <a:effectLst/>
                <a:uFillTx/>
                <a:latin typeface="Arial"/>
                <a:ea typeface="Arial"/>
              </a:rPr>
              <a:t>8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8" name="Image 267"/>
          <p:cNvPicPr/>
          <p:nvPr/>
        </p:nvPicPr>
        <p:blipFill>
          <a:blip r:embed="rId18" cstate="print"/>
          <a:stretch/>
        </p:blipFill>
        <p:spPr>
          <a:xfrm>
            <a:off x="7943760" y="152640"/>
            <a:ext cx="1126800" cy="415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Freeform 2"/>
          <p:cNvSpPr/>
          <p:nvPr/>
        </p:nvSpPr>
        <p:spPr>
          <a:xfrm>
            <a:off x="-63360" y="-63360"/>
            <a:ext cx="7214760" cy="5268600"/>
          </a:xfrm>
          <a:custGeom>
            <a:avLst/>
            <a:gdLst>
              <a:gd name="textAreaLeft" fmla="*/ 0 w 7214760"/>
              <a:gd name="textAreaRight" fmla="*/ 7216560 w 7214760"/>
              <a:gd name="textAreaTop" fmla="*/ 0 h 5268600"/>
              <a:gd name="textAreaBottom" fmla="*/ 5270400 h 5268600"/>
            </a:gdLst>
            <a:ahLst/>
            <a:cxnLst/>
            <a:rect l="textAreaLeft" t="textAreaTop" r="textAreaRight" b="textAreaBottom"/>
            <a:pathLst>
              <a:path w="7216578" h="5270497">
                <a:moveTo>
                  <a:pt x="0" y="0"/>
                </a:moveTo>
                <a:lnTo>
                  <a:pt x="7216578" y="0"/>
                </a:lnTo>
                <a:lnTo>
                  <a:pt x="7216578" y="5270497"/>
                </a:lnTo>
                <a:lnTo>
                  <a:pt x="0" y="52704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3" name="Freeform 3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4" name="Freeform 4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5" name="Freeform 5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6" name="Freeform 6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7" name="Freeform 7"/>
          <p:cNvSpPr/>
          <p:nvPr/>
        </p:nvSpPr>
        <p:spPr>
          <a:xfrm>
            <a:off x="3048120" y="1708200"/>
            <a:ext cx="6065280" cy="444600"/>
          </a:xfrm>
          <a:custGeom>
            <a:avLst/>
            <a:gdLst>
              <a:gd name="textAreaLeft" fmla="*/ 0 w 6065280"/>
              <a:gd name="textAreaRight" fmla="*/ 6067080 w 6065280"/>
              <a:gd name="textAreaTop" fmla="*/ 0 h 444600"/>
              <a:gd name="textAreaBottom" fmla="*/ 446400 h 444600"/>
            </a:gdLst>
            <a:ahLst/>
            <a:cxnLst/>
            <a:rect l="textAreaLeft" t="textAreaTop" r="textAreaRight" b="textAreaBottom"/>
            <a:pathLst>
              <a:path w="6066901" h="446399">
                <a:moveTo>
                  <a:pt x="0" y="0"/>
                </a:moveTo>
                <a:lnTo>
                  <a:pt x="6066901" y="0"/>
                </a:lnTo>
                <a:lnTo>
                  <a:pt x="6066901" y="446398"/>
                </a:lnTo>
                <a:lnTo>
                  <a:pt x="0" y="4463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8" name="Freeform 8"/>
          <p:cNvSpPr/>
          <p:nvPr/>
        </p:nvSpPr>
        <p:spPr>
          <a:xfrm>
            <a:off x="3134160" y="1800720"/>
            <a:ext cx="266760" cy="250920"/>
          </a:xfrm>
          <a:custGeom>
            <a:avLst/>
            <a:gdLst>
              <a:gd name="textAreaLeft" fmla="*/ 0 w 266760"/>
              <a:gd name="textAreaRight" fmla="*/ 268560 w 266760"/>
              <a:gd name="textAreaTop" fmla="*/ 0 h 250920"/>
              <a:gd name="textAreaBottom" fmla="*/ 252720 h 250920"/>
            </a:gdLst>
            <a:ahLst/>
            <a:cxnLst/>
            <a:rect l="textAreaLeft" t="textAreaTop" r="textAreaRight" b="textAreaBottom"/>
            <a:pathLst>
              <a:path w="268700" h="252889">
                <a:moveTo>
                  <a:pt x="0" y="0"/>
                </a:moveTo>
                <a:lnTo>
                  <a:pt x="268701" y="0"/>
                </a:lnTo>
                <a:lnTo>
                  <a:pt x="268701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9" name="Freeform 9"/>
          <p:cNvSpPr/>
          <p:nvPr/>
        </p:nvSpPr>
        <p:spPr>
          <a:xfrm>
            <a:off x="3402720" y="1800720"/>
            <a:ext cx="2953800" cy="250920"/>
          </a:xfrm>
          <a:custGeom>
            <a:avLst/>
            <a:gdLst>
              <a:gd name="textAreaLeft" fmla="*/ 0 w 2953800"/>
              <a:gd name="textAreaRight" fmla="*/ 2955600 w 2953800"/>
              <a:gd name="textAreaTop" fmla="*/ 0 h 250920"/>
              <a:gd name="textAreaBottom" fmla="*/ 252720 h 250920"/>
            </a:gdLst>
            <a:ahLst/>
            <a:cxnLst/>
            <a:rect l="textAreaLeft" t="textAreaTop" r="textAreaRight" b="textAreaBottom"/>
            <a:pathLst>
              <a:path w="2955674" h="252889">
                <a:moveTo>
                  <a:pt x="0" y="0"/>
                </a:moveTo>
                <a:lnTo>
                  <a:pt x="2955674" y="0"/>
                </a:lnTo>
                <a:lnTo>
                  <a:pt x="2955674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60" name="Freeform 10"/>
          <p:cNvSpPr/>
          <p:nvPr/>
        </p:nvSpPr>
        <p:spPr>
          <a:xfrm>
            <a:off x="-114840" y="2154240"/>
            <a:ext cx="3173400" cy="1556640"/>
          </a:xfrm>
          <a:custGeom>
            <a:avLst/>
            <a:gdLst>
              <a:gd name="textAreaLeft" fmla="*/ 0 w 3173400"/>
              <a:gd name="textAreaRight" fmla="*/ 3175200 w 3173400"/>
              <a:gd name="textAreaTop" fmla="*/ 0 h 1556640"/>
              <a:gd name="textAreaBottom" fmla="*/ 1558440 h 1556640"/>
            </a:gdLst>
            <a:ahLst/>
            <a:cxnLst/>
            <a:rect l="textAreaLeft" t="textAreaTop" r="textAreaRight" b="textAreaBottom"/>
            <a:pathLst>
              <a:path w="3175302" h="1558604">
                <a:moveTo>
                  <a:pt x="0" y="0"/>
                </a:moveTo>
                <a:lnTo>
                  <a:pt x="3175301" y="0"/>
                </a:lnTo>
                <a:lnTo>
                  <a:pt x="3175301" y="1558604"/>
                </a:lnTo>
                <a:lnTo>
                  <a:pt x="0" y="15586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61" name="Freeform 11"/>
          <p:cNvSpPr/>
          <p:nvPr/>
        </p:nvSpPr>
        <p:spPr>
          <a:xfrm>
            <a:off x="8472600" y="466308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62" name="TextBox 12"/>
          <p:cNvSpPr/>
          <p:nvPr/>
        </p:nvSpPr>
        <p:spPr>
          <a:xfrm>
            <a:off x="1382760" y="1140840"/>
            <a:ext cx="3487320" cy="41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300"/>
              </a:lnSpc>
            </a:pPr>
            <a:r>
              <a:rPr lang="en-US" sz="6600" b="1" u="none" strike="noStrike">
                <a:solidFill>
                  <a:srgbClr val="FFFFFF"/>
                </a:solidFill>
                <a:effectLst/>
                <a:uFillTx/>
                <a:latin typeface="Impact"/>
                <a:ea typeface="Impact"/>
              </a:rPr>
              <a:t>FAST </a:t>
            </a:r>
            <a:r>
              <a:rPr lang="en-US" sz="6600" b="1" u="none" strike="noStrike">
                <a:solidFill>
                  <a:srgbClr val="909BCE"/>
                </a:solidFill>
                <a:effectLst/>
                <a:uFillTx/>
                <a:latin typeface="Impact"/>
                <a:ea typeface="Impact"/>
              </a:rPr>
              <a:t>FOOD</a:t>
            </a:r>
            <a:endParaRPr lang="fr-F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3" name="TextBox 13"/>
          <p:cNvSpPr/>
          <p:nvPr/>
        </p:nvSpPr>
        <p:spPr>
          <a:xfrm>
            <a:off x="3134160" y="2169000"/>
            <a:ext cx="5684400" cy="44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498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Collège Henri Barbusse | 2026</a:t>
            </a:r>
            <a:endParaRPr lang="fr-F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4" name="TextBox 14"/>
          <p:cNvSpPr/>
          <p:nvPr/>
        </p:nvSpPr>
        <p:spPr>
          <a:xfrm>
            <a:off x="1856520" y="2619360"/>
            <a:ext cx="71640" cy="68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5428"/>
              </a:lnSpc>
            </a:pPr>
            <a:r>
              <a:rPr lang="en-US" sz="2700" b="0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 </a:t>
            </a:r>
            <a:endParaRPr lang="fr-FR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5" name="TextBox 16"/>
          <p:cNvSpPr/>
          <p:nvPr/>
        </p:nvSpPr>
        <p:spPr>
          <a:xfrm>
            <a:off x="618120" y="2216160"/>
            <a:ext cx="1900440" cy="41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240"/>
              </a:lnSpc>
            </a:pPr>
            <a:r>
              <a:rPr lang="en-US" sz="2700" b="1" u="none" strike="noStrike" dirty="0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r>
              <a:rPr lang="en-US" sz="2700" b="1" u="none" strike="noStrike" dirty="0" smtClean="0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4</a:t>
            </a:r>
            <a:endParaRPr lang="fr-FR" sz="2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6" name="TextBox 17"/>
          <p:cNvSpPr/>
          <p:nvPr/>
        </p:nvSpPr>
        <p:spPr>
          <a:xfrm>
            <a:off x="360000" y="3240360"/>
            <a:ext cx="2417400" cy="8207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240"/>
              </a:lnSpc>
            </a:pPr>
            <a:r>
              <a:rPr lang="en-US" sz="2700" b="0" u="none" strike="noStrike" dirty="0" err="1" smtClean="0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Réalisation</a:t>
            </a:r>
            <a:r>
              <a:rPr lang="en-US" sz="2700" b="0" u="none" strike="noStrike" dirty="0" smtClean="0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 des </a:t>
            </a:r>
            <a:r>
              <a:rPr lang="en-US" sz="2700" b="0" u="none" strike="noStrike" dirty="0" err="1" smtClean="0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fresques</a:t>
            </a:r>
            <a:endParaRPr lang="fr-FR" sz="2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7" name="TextBox 18"/>
          <p:cNvSpPr/>
          <p:nvPr/>
        </p:nvSpPr>
        <p:spPr>
          <a:xfrm>
            <a:off x="8865000" y="4772520"/>
            <a:ext cx="70200" cy="17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00"/>
              </a:lnSpc>
            </a:pPr>
            <a:r>
              <a:rPr lang="en-US" sz="1000" b="0" u="none" strike="noStrike">
                <a:solidFill>
                  <a:srgbClr val="595959"/>
                </a:solidFill>
                <a:effectLst/>
                <a:uFillTx/>
                <a:latin typeface="Arial"/>
                <a:ea typeface="Arial"/>
              </a:rPr>
              <a:t>8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8" name="Image 267"/>
          <p:cNvPicPr/>
          <p:nvPr/>
        </p:nvPicPr>
        <p:blipFill>
          <a:blip r:embed="rId18" cstate="print"/>
          <a:stretch/>
        </p:blipFill>
        <p:spPr>
          <a:xfrm>
            <a:off x="7943760" y="152640"/>
            <a:ext cx="1126800" cy="415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rganigramme : Processus 123"/>
          <p:cNvSpPr/>
          <p:nvPr/>
        </p:nvSpPr>
        <p:spPr>
          <a:xfrm>
            <a:off x="1260000" y="1800000"/>
            <a:ext cx="7019640" cy="179640"/>
          </a:xfrm>
          <a:prstGeom prst="flowChartProcess">
            <a:avLst/>
          </a:prstGeom>
          <a:solidFill>
            <a:srgbClr val="FFB66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25" name="Organigramme : Connecteur 124"/>
          <p:cNvSpPr/>
          <p:nvPr/>
        </p:nvSpPr>
        <p:spPr>
          <a:xfrm>
            <a:off x="3134160" y="1474560"/>
            <a:ext cx="719640" cy="719640"/>
          </a:xfrm>
          <a:prstGeom prst="flowChartConnector">
            <a:avLst/>
          </a:prstGeom>
          <a:solidFill>
            <a:srgbClr val="909B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26" name="Organigramme : Connecteur 125"/>
          <p:cNvSpPr/>
          <p:nvPr/>
        </p:nvSpPr>
        <p:spPr>
          <a:xfrm>
            <a:off x="4500000" y="1474560"/>
            <a:ext cx="719640" cy="719640"/>
          </a:xfrm>
          <a:prstGeom prst="flowChartConnector">
            <a:avLst/>
          </a:prstGeom>
          <a:solidFill>
            <a:srgbClr val="909B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27" name="Organigramme : Connecteur 126"/>
          <p:cNvSpPr/>
          <p:nvPr/>
        </p:nvSpPr>
        <p:spPr>
          <a:xfrm>
            <a:off x="5722920" y="1474560"/>
            <a:ext cx="719640" cy="719640"/>
          </a:xfrm>
          <a:prstGeom prst="flowChartConnector">
            <a:avLst/>
          </a:prstGeom>
          <a:solidFill>
            <a:srgbClr val="909B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28" name="Organigramme : Connecteur 127"/>
          <p:cNvSpPr/>
          <p:nvPr/>
        </p:nvSpPr>
        <p:spPr>
          <a:xfrm>
            <a:off x="7020000" y="1474560"/>
            <a:ext cx="719640" cy="719640"/>
          </a:xfrm>
          <a:prstGeom prst="flowChartConnector">
            <a:avLst/>
          </a:prstGeom>
          <a:solidFill>
            <a:srgbClr val="909B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29" name="Organigramme : Connecteur 128"/>
          <p:cNvSpPr/>
          <p:nvPr/>
        </p:nvSpPr>
        <p:spPr>
          <a:xfrm>
            <a:off x="1904760" y="1474560"/>
            <a:ext cx="719640" cy="719640"/>
          </a:xfrm>
          <a:prstGeom prst="flowChartConnector">
            <a:avLst/>
          </a:prstGeom>
          <a:solidFill>
            <a:srgbClr val="909B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0" name="Freeform 2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1" name="Freeform 3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2" name="Freeform 4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3" name="Freeform 5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4" name="Freeform 6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5" name="Freeform 7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6" name="Freeform 8"/>
          <p:cNvSpPr/>
          <p:nvPr/>
        </p:nvSpPr>
        <p:spPr>
          <a:xfrm>
            <a:off x="131040" y="63000"/>
            <a:ext cx="3551400" cy="521280"/>
          </a:xfrm>
          <a:custGeom>
            <a:avLst/>
            <a:gdLst>
              <a:gd name="textAreaLeft" fmla="*/ 0 w 3551400"/>
              <a:gd name="textAreaRight" fmla="*/ 3553200 w 355140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3553196" h="523199">
                <a:moveTo>
                  <a:pt x="0" y="0"/>
                </a:moveTo>
                <a:lnTo>
                  <a:pt x="3553197" y="0"/>
                </a:lnTo>
                <a:lnTo>
                  <a:pt x="3553197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7" name="Freeform 9"/>
          <p:cNvSpPr/>
          <p:nvPr/>
        </p:nvSpPr>
        <p:spPr>
          <a:xfrm>
            <a:off x="1669320" y="158040"/>
            <a:ext cx="345960" cy="325440"/>
          </a:xfrm>
          <a:custGeom>
            <a:avLst/>
            <a:gdLst>
              <a:gd name="textAreaLeft" fmla="*/ 0 w 345960"/>
              <a:gd name="textAreaRight" fmla="*/ 347760 w 345960"/>
              <a:gd name="textAreaTop" fmla="*/ 0 h 325440"/>
              <a:gd name="textAreaBottom" fmla="*/ 327240 h 32544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5" y="0"/>
                </a:lnTo>
                <a:lnTo>
                  <a:pt x="347825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8" name="Freeform 10"/>
          <p:cNvSpPr/>
          <p:nvPr/>
        </p:nvSpPr>
        <p:spPr>
          <a:xfrm>
            <a:off x="2839320" y="3926880"/>
            <a:ext cx="2357640" cy="892800"/>
          </a:xfrm>
          <a:custGeom>
            <a:avLst/>
            <a:gdLst>
              <a:gd name="textAreaLeft" fmla="*/ 0 w 2357640"/>
              <a:gd name="textAreaRight" fmla="*/ 2359440 w 2357640"/>
              <a:gd name="textAreaTop" fmla="*/ 0 h 892800"/>
              <a:gd name="textAreaBottom" fmla="*/ 894600 h 892800"/>
            </a:gdLst>
            <a:ahLst/>
            <a:cxnLst/>
            <a:rect l="textAreaLeft" t="textAreaTop" r="textAreaRight" b="textAreaBottom"/>
            <a:pathLst>
              <a:path w="2359428" h="894531">
                <a:moveTo>
                  <a:pt x="0" y="0"/>
                </a:moveTo>
                <a:lnTo>
                  <a:pt x="2359428" y="0"/>
                </a:lnTo>
                <a:lnTo>
                  <a:pt x="2359428" y="894531"/>
                </a:lnTo>
                <a:lnTo>
                  <a:pt x="0" y="89453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9" name="Freeform 12"/>
          <p:cNvSpPr/>
          <p:nvPr/>
        </p:nvSpPr>
        <p:spPr>
          <a:xfrm>
            <a:off x="2897640" y="2182680"/>
            <a:ext cx="1324440" cy="1471320"/>
          </a:xfrm>
          <a:custGeom>
            <a:avLst/>
            <a:gdLst>
              <a:gd name="textAreaLeft" fmla="*/ 0 w 1324440"/>
              <a:gd name="textAreaRight" fmla="*/ 1326240 w 1324440"/>
              <a:gd name="textAreaTop" fmla="*/ 0 h 1471320"/>
              <a:gd name="textAreaBottom" fmla="*/ 1473120 h 1471320"/>
            </a:gdLst>
            <a:ahLst/>
            <a:cxnLst/>
            <a:rect l="textAreaLeft" t="textAreaTop" r="textAreaRight" b="textAreaBottom"/>
            <a:pathLst>
              <a:path w="1326404" h="1473279">
                <a:moveTo>
                  <a:pt x="0" y="0"/>
                </a:moveTo>
                <a:lnTo>
                  <a:pt x="1326403" y="0"/>
                </a:lnTo>
                <a:lnTo>
                  <a:pt x="1326403" y="1473279"/>
                </a:lnTo>
                <a:lnTo>
                  <a:pt x="0" y="14732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0" name="Freeform 13"/>
          <p:cNvSpPr/>
          <p:nvPr/>
        </p:nvSpPr>
        <p:spPr>
          <a:xfrm>
            <a:off x="4140000" y="2199240"/>
            <a:ext cx="1324440" cy="1471320"/>
          </a:xfrm>
          <a:custGeom>
            <a:avLst/>
            <a:gdLst>
              <a:gd name="textAreaLeft" fmla="*/ 0 w 1324440"/>
              <a:gd name="textAreaRight" fmla="*/ 1326240 w 1324440"/>
              <a:gd name="textAreaTop" fmla="*/ 0 h 1471320"/>
              <a:gd name="textAreaBottom" fmla="*/ 1473120 h 1471320"/>
            </a:gdLst>
            <a:ahLst/>
            <a:cxnLst/>
            <a:rect l="textAreaLeft" t="textAreaTop" r="textAreaRight" b="textAreaBottom"/>
            <a:pathLst>
              <a:path w="1326404" h="1473279">
                <a:moveTo>
                  <a:pt x="0" y="0"/>
                </a:moveTo>
                <a:lnTo>
                  <a:pt x="1326404" y="0"/>
                </a:lnTo>
                <a:lnTo>
                  <a:pt x="1326404" y="1473279"/>
                </a:lnTo>
                <a:lnTo>
                  <a:pt x="0" y="14732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8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1" name="Freeform 14"/>
          <p:cNvSpPr/>
          <p:nvPr/>
        </p:nvSpPr>
        <p:spPr>
          <a:xfrm>
            <a:off x="5371920" y="2188080"/>
            <a:ext cx="1324440" cy="1471320"/>
          </a:xfrm>
          <a:custGeom>
            <a:avLst/>
            <a:gdLst>
              <a:gd name="textAreaLeft" fmla="*/ 0 w 1324440"/>
              <a:gd name="textAreaRight" fmla="*/ 1326240 w 1324440"/>
              <a:gd name="textAreaTop" fmla="*/ 0 h 1471320"/>
              <a:gd name="textAreaBottom" fmla="*/ 1473120 h 1471320"/>
            </a:gdLst>
            <a:ahLst/>
            <a:cxnLst/>
            <a:rect l="textAreaLeft" t="textAreaTop" r="textAreaRight" b="textAreaBottom"/>
            <a:pathLst>
              <a:path w="1326404" h="1473279">
                <a:moveTo>
                  <a:pt x="0" y="0"/>
                </a:moveTo>
                <a:lnTo>
                  <a:pt x="1326404" y="0"/>
                </a:lnTo>
                <a:lnTo>
                  <a:pt x="1326404" y="1473280"/>
                </a:lnTo>
                <a:lnTo>
                  <a:pt x="0" y="14732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2" name="Freeform 15"/>
          <p:cNvSpPr/>
          <p:nvPr/>
        </p:nvSpPr>
        <p:spPr>
          <a:xfrm>
            <a:off x="2232000" y="3528000"/>
            <a:ext cx="203760" cy="191520"/>
          </a:xfrm>
          <a:custGeom>
            <a:avLst/>
            <a:gdLst>
              <a:gd name="textAreaLeft" fmla="*/ 0 w 203760"/>
              <a:gd name="textAreaRight" fmla="*/ 205560 w 203760"/>
              <a:gd name="textAreaTop" fmla="*/ 0 h 191520"/>
              <a:gd name="textAreaBottom" fmla="*/ 193320 h 19152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2" y="0"/>
                </a:lnTo>
                <a:lnTo>
                  <a:pt x="205512" y="193414"/>
                </a:lnTo>
                <a:lnTo>
                  <a:pt x="0" y="1934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3" name="Freeform 16"/>
          <p:cNvSpPr/>
          <p:nvPr/>
        </p:nvSpPr>
        <p:spPr>
          <a:xfrm>
            <a:off x="3466800" y="3528000"/>
            <a:ext cx="203760" cy="191520"/>
          </a:xfrm>
          <a:custGeom>
            <a:avLst/>
            <a:gdLst>
              <a:gd name="textAreaLeft" fmla="*/ 0 w 203760"/>
              <a:gd name="textAreaRight" fmla="*/ 205560 w 203760"/>
              <a:gd name="textAreaTop" fmla="*/ 0 h 191520"/>
              <a:gd name="textAreaBottom" fmla="*/ 193320 h 19152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2" y="0"/>
                </a:lnTo>
                <a:lnTo>
                  <a:pt x="205512" y="193415"/>
                </a:lnTo>
                <a:lnTo>
                  <a:pt x="0" y="1934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4" name="Freeform 17"/>
          <p:cNvSpPr/>
          <p:nvPr/>
        </p:nvSpPr>
        <p:spPr>
          <a:xfrm>
            <a:off x="4716000" y="3503880"/>
            <a:ext cx="203760" cy="191520"/>
          </a:xfrm>
          <a:custGeom>
            <a:avLst/>
            <a:gdLst>
              <a:gd name="textAreaLeft" fmla="*/ 0 w 203760"/>
              <a:gd name="textAreaRight" fmla="*/ 205560 w 203760"/>
              <a:gd name="textAreaTop" fmla="*/ 0 h 191520"/>
              <a:gd name="textAreaBottom" fmla="*/ 193320 h 19152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1" y="0"/>
                </a:lnTo>
                <a:lnTo>
                  <a:pt x="205511" y="193415"/>
                </a:lnTo>
                <a:lnTo>
                  <a:pt x="0" y="1934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5" name="Freeform 18"/>
          <p:cNvSpPr/>
          <p:nvPr/>
        </p:nvSpPr>
        <p:spPr>
          <a:xfrm>
            <a:off x="5914800" y="3488760"/>
            <a:ext cx="203760" cy="191520"/>
          </a:xfrm>
          <a:custGeom>
            <a:avLst/>
            <a:gdLst>
              <a:gd name="textAreaLeft" fmla="*/ 0 w 203760"/>
              <a:gd name="textAreaRight" fmla="*/ 205560 w 203760"/>
              <a:gd name="textAreaTop" fmla="*/ 0 h 191520"/>
              <a:gd name="textAreaBottom" fmla="*/ 193320 h 19152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1" y="0"/>
                </a:lnTo>
                <a:lnTo>
                  <a:pt x="205511" y="193414"/>
                </a:lnTo>
                <a:lnTo>
                  <a:pt x="0" y="1934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6" name="Freeform 19"/>
          <p:cNvSpPr/>
          <p:nvPr/>
        </p:nvSpPr>
        <p:spPr>
          <a:xfrm>
            <a:off x="3695760" y="3972240"/>
            <a:ext cx="1509120" cy="583200"/>
          </a:xfrm>
          <a:custGeom>
            <a:avLst/>
            <a:gdLst>
              <a:gd name="textAreaLeft" fmla="*/ 0 w 1509120"/>
              <a:gd name="textAreaRight" fmla="*/ 1510920 w 1509120"/>
              <a:gd name="textAreaTop" fmla="*/ 0 h 583200"/>
              <a:gd name="textAreaBottom" fmla="*/ 585000 h 583200"/>
            </a:gdLst>
            <a:ahLst/>
            <a:cxnLst/>
            <a:rect l="textAreaLeft" t="textAreaTop" r="textAreaRight" b="textAreaBottom"/>
            <a:pathLst>
              <a:path w="1510798" h="584997">
                <a:moveTo>
                  <a:pt x="0" y="0"/>
                </a:moveTo>
                <a:lnTo>
                  <a:pt x="1510798" y="0"/>
                </a:lnTo>
                <a:lnTo>
                  <a:pt x="1510798" y="584997"/>
                </a:lnTo>
                <a:lnTo>
                  <a:pt x="0" y="5849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7" name="Freeform 20"/>
          <p:cNvSpPr/>
          <p:nvPr/>
        </p:nvSpPr>
        <p:spPr>
          <a:xfrm>
            <a:off x="5206320" y="4320000"/>
            <a:ext cx="203760" cy="191520"/>
          </a:xfrm>
          <a:custGeom>
            <a:avLst/>
            <a:gdLst>
              <a:gd name="textAreaLeft" fmla="*/ 0 w 203760"/>
              <a:gd name="textAreaRight" fmla="*/ 205560 w 203760"/>
              <a:gd name="textAreaTop" fmla="*/ 0 h 191520"/>
              <a:gd name="textAreaBottom" fmla="*/ 193320 h 19152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1" y="0"/>
                </a:lnTo>
                <a:lnTo>
                  <a:pt x="205511" y="193415"/>
                </a:lnTo>
                <a:lnTo>
                  <a:pt x="0" y="1934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8" name="Freeform 21"/>
          <p:cNvSpPr/>
          <p:nvPr/>
        </p:nvSpPr>
        <p:spPr>
          <a:xfrm>
            <a:off x="2034360" y="876600"/>
            <a:ext cx="505440" cy="505440"/>
          </a:xfrm>
          <a:custGeom>
            <a:avLst/>
            <a:gdLst>
              <a:gd name="textAreaLeft" fmla="*/ 0 w 505440"/>
              <a:gd name="textAreaRight" fmla="*/ 507240 w 505440"/>
              <a:gd name="textAreaTop" fmla="*/ 0 h 505440"/>
              <a:gd name="textAreaBottom" fmla="*/ 507240 h 505440"/>
            </a:gdLst>
            <a:ahLst/>
            <a:cxnLst/>
            <a:rect l="textAreaLeft" t="textAreaTop" r="textAreaRight" b="textAreaBottom"/>
            <a:pathLst>
              <a:path w="507321" h="507321">
                <a:moveTo>
                  <a:pt x="0" y="0"/>
                </a:moveTo>
                <a:lnTo>
                  <a:pt x="507320" y="0"/>
                </a:lnTo>
                <a:lnTo>
                  <a:pt x="507320" y="507320"/>
                </a:lnTo>
                <a:lnTo>
                  <a:pt x="0" y="5073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9" name="Freeform 22"/>
          <p:cNvSpPr/>
          <p:nvPr/>
        </p:nvSpPr>
        <p:spPr>
          <a:xfrm>
            <a:off x="2902680" y="3830760"/>
            <a:ext cx="2675880" cy="1096200"/>
          </a:xfrm>
          <a:custGeom>
            <a:avLst/>
            <a:gdLst>
              <a:gd name="textAreaLeft" fmla="*/ 0 w 2675880"/>
              <a:gd name="textAreaRight" fmla="*/ 2677680 w 2675880"/>
              <a:gd name="textAreaTop" fmla="*/ 0 h 1096200"/>
              <a:gd name="textAreaBottom" fmla="*/ 1098000 h 1096200"/>
            </a:gdLst>
            <a:ahLst/>
            <a:cxnLst/>
            <a:rect l="textAreaLeft" t="textAreaTop" r="textAreaRight" b="textAreaBottom"/>
            <a:pathLst>
              <a:path w="2522696" h="1098004">
                <a:moveTo>
                  <a:pt x="0" y="0"/>
                </a:moveTo>
                <a:lnTo>
                  <a:pt x="2522696" y="0"/>
                </a:lnTo>
                <a:lnTo>
                  <a:pt x="2522696" y="1098004"/>
                </a:lnTo>
                <a:lnTo>
                  <a:pt x="0" y="10980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0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1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50" name="Freeform 23"/>
          <p:cNvSpPr/>
          <p:nvPr/>
        </p:nvSpPr>
        <p:spPr>
          <a:xfrm>
            <a:off x="5786446" y="876600"/>
            <a:ext cx="505440" cy="505440"/>
          </a:xfrm>
          <a:custGeom>
            <a:avLst/>
            <a:gdLst>
              <a:gd name="textAreaLeft" fmla="*/ 0 w 505440"/>
              <a:gd name="textAreaRight" fmla="*/ 507240 w 505440"/>
              <a:gd name="textAreaTop" fmla="*/ 0 h 505440"/>
              <a:gd name="textAreaBottom" fmla="*/ 507240 h 505440"/>
            </a:gdLst>
            <a:ahLst/>
            <a:cxnLst/>
            <a:rect l="textAreaLeft" t="textAreaTop" r="textAreaRight" b="textAreaBottom"/>
            <a:pathLst>
              <a:path w="507321" h="507321">
                <a:moveTo>
                  <a:pt x="0" y="0"/>
                </a:moveTo>
                <a:lnTo>
                  <a:pt x="507320" y="0"/>
                </a:lnTo>
                <a:lnTo>
                  <a:pt x="507320" y="507320"/>
                </a:lnTo>
                <a:lnTo>
                  <a:pt x="0" y="5073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51" name="Freeform 25"/>
          <p:cNvSpPr/>
          <p:nvPr/>
        </p:nvSpPr>
        <p:spPr>
          <a:xfrm>
            <a:off x="2216520" y="885600"/>
            <a:ext cx="1121040" cy="859320"/>
          </a:xfrm>
          <a:custGeom>
            <a:avLst/>
            <a:gdLst>
              <a:gd name="textAreaLeft" fmla="*/ 0 w 1121040"/>
              <a:gd name="textAreaRight" fmla="*/ 1122840 w 1121040"/>
              <a:gd name="textAreaTop" fmla="*/ 0 h 859320"/>
              <a:gd name="textAreaBottom" fmla="*/ 861120 h 859320"/>
            </a:gdLst>
            <a:ahLst/>
            <a:cxnLst/>
            <a:rect l="textAreaLeft" t="textAreaTop" r="textAreaRight" b="textAreaBottom"/>
            <a:pathLst>
              <a:path w="1122902" h="861298">
                <a:moveTo>
                  <a:pt x="0" y="0"/>
                </a:moveTo>
                <a:lnTo>
                  <a:pt x="1122903" y="0"/>
                </a:lnTo>
                <a:lnTo>
                  <a:pt x="1122903" y="861298"/>
                </a:lnTo>
                <a:lnTo>
                  <a:pt x="0" y="8612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3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52" name="TextBox 27"/>
          <p:cNvSpPr/>
          <p:nvPr/>
        </p:nvSpPr>
        <p:spPr>
          <a:xfrm>
            <a:off x="216720" y="84960"/>
            <a:ext cx="1478520" cy="39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078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séances 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TextBox 29"/>
          <p:cNvSpPr/>
          <p:nvPr/>
        </p:nvSpPr>
        <p:spPr>
          <a:xfrm>
            <a:off x="1908000" y="1692000"/>
            <a:ext cx="7869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1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4" name="TextBox 30"/>
          <p:cNvSpPr/>
          <p:nvPr/>
        </p:nvSpPr>
        <p:spPr>
          <a:xfrm>
            <a:off x="1653480" y="3092400"/>
            <a:ext cx="122508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 anchorCtr="1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Pourquoi aller dans un FF ?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5" name="TextBox 31"/>
          <p:cNvSpPr/>
          <p:nvPr/>
        </p:nvSpPr>
        <p:spPr>
          <a:xfrm>
            <a:off x="3040920" y="4095000"/>
            <a:ext cx="66564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1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Inter séances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TextBox 33"/>
          <p:cNvSpPr/>
          <p:nvPr/>
        </p:nvSpPr>
        <p:spPr>
          <a:xfrm>
            <a:off x="2933640" y="3095640"/>
            <a:ext cx="12585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Stratégies de marketing 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7" name="TextBox 36"/>
          <p:cNvSpPr/>
          <p:nvPr/>
        </p:nvSpPr>
        <p:spPr>
          <a:xfrm>
            <a:off x="3799080" y="4051800"/>
            <a:ext cx="177948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59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Se cultiver, débattre, s’interroger, etc.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8" name="TextBox 38"/>
          <p:cNvSpPr/>
          <p:nvPr/>
        </p:nvSpPr>
        <p:spPr>
          <a:xfrm>
            <a:off x="4418280" y="3087000"/>
            <a:ext cx="8733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 anchorCtr="1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Balade enquête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TextBox 42"/>
          <p:cNvSpPr/>
          <p:nvPr/>
        </p:nvSpPr>
        <p:spPr>
          <a:xfrm>
            <a:off x="5605200" y="3092400"/>
            <a:ext cx="1028160" cy="59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Réalisation des fresques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0" name="TextBox 43"/>
          <p:cNvSpPr/>
          <p:nvPr/>
        </p:nvSpPr>
        <p:spPr>
          <a:xfrm>
            <a:off x="4052160" y="4507200"/>
            <a:ext cx="834480" cy="1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20"/>
              </a:lnSpc>
            </a:pPr>
            <a:r>
              <a:rPr lang="en-US" sz="800" b="0" i="1" u="none" strike="noStrik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sans intervenant·e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TextBox 44"/>
          <p:cNvSpPr/>
          <p:nvPr/>
        </p:nvSpPr>
        <p:spPr>
          <a:xfrm>
            <a:off x="2520000" y="2087640"/>
            <a:ext cx="104400" cy="1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20"/>
              </a:lnSpc>
            </a:pPr>
            <a:r>
              <a:rPr lang="en-US" sz="8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2h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TextBox 48"/>
          <p:cNvSpPr/>
          <p:nvPr/>
        </p:nvSpPr>
        <p:spPr>
          <a:xfrm rot="19873800">
            <a:off x="6158326" y="790200"/>
            <a:ext cx="121320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959"/>
              </a:lnSpc>
            </a:pPr>
            <a:r>
              <a:rPr lang="en-US" sz="1400" b="1" u="none" strike="noStrike">
                <a:solidFill>
                  <a:srgbClr val="EA9999"/>
                </a:solidFill>
                <a:effectLst/>
                <a:uFillTx/>
                <a:latin typeface="Passion One"/>
                <a:ea typeface="Passion One"/>
              </a:rPr>
              <a:t>On est là !</a:t>
            </a:r>
            <a:endParaRPr lang="fr-F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3" name="TextBox 2"/>
          <p:cNvSpPr/>
          <p:nvPr/>
        </p:nvSpPr>
        <p:spPr>
          <a:xfrm>
            <a:off x="3854160" y="2089440"/>
            <a:ext cx="104400" cy="1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20"/>
              </a:lnSpc>
            </a:pPr>
            <a:r>
              <a:rPr lang="en-US" sz="8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2h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4" name="TextBox 5"/>
          <p:cNvSpPr/>
          <p:nvPr/>
        </p:nvSpPr>
        <p:spPr>
          <a:xfrm>
            <a:off x="5078160" y="2089440"/>
            <a:ext cx="293400" cy="14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20"/>
              </a:lnSpc>
            </a:pPr>
            <a:r>
              <a:rPr lang="en-US" sz="8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3h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5" name="TextBox 6"/>
          <p:cNvSpPr/>
          <p:nvPr/>
        </p:nvSpPr>
        <p:spPr>
          <a:xfrm>
            <a:off x="6338160" y="2089440"/>
            <a:ext cx="104400" cy="1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20"/>
              </a:lnSpc>
            </a:pPr>
            <a:r>
              <a:rPr lang="en-US" sz="8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2h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6" name="TextBox 7"/>
          <p:cNvSpPr/>
          <p:nvPr/>
        </p:nvSpPr>
        <p:spPr>
          <a:xfrm>
            <a:off x="3132000" y="1692000"/>
            <a:ext cx="7869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2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7" name="TextBox 8"/>
          <p:cNvSpPr/>
          <p:nvPr/>
        </p:nvSpPr>
        <p:spPr>
          <a:xfrm>
            <a:off x="4500000" y="1692000"/>
            <a:ext cx="7869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3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8" name="TextBox 9"/>
          <p:cNvSpPr/>
          <p:nvPr/>
        </p:nvSpPr>
        <p:spPr>
          <a:xfrm>
            <a:off x="5724000" y="1692000"/>
            <a:ext cx="7869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4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9" name="Freeform 1"/>
          <p:cNvSpPr/>
          <p:nvPr/>
        </p:nvSpPr>
        <p:spPr>
          <a:xfrm>
            <a:off x="6660000" y="2161800"/>
            <a:ext cx="1324440" cy="1471320"/>
          </a:xfrm>
          <a:custGeom>
            <a:avLst/>
            <a:gdLst>
              <a:gd name="textAreaLeft" fmla="*/ 0 w 1324440"/>
              <a:gd name="textAreaRight" fmla="*/ 1326240 w 1324440"/>
              <a:gd name="textAreaTop" fmla="*/ 0 h 1471320"/>
              <a:gd name="textAreaBottom" fmla="*/ 1473120 h 1471320"/>
            </a:gdLst>
            <a:ahLst/>
            <a:cxnLst/>
            <a:rect l="textAreaLeft" t="textAreaTop" r="textAreaRight" b="textAreaBottom"/>
            <a:pathLst>
              <a:path w="1326404" h="1473279">
                <a:moveTo>
                  <a:pt x="0" y="0"/>
                </a:moveTo>
                <a:lnTo>
                  <a:pt x="1326404" y="0"/>
                </a:lnTo>
                <a:lnTo>
                  <a:pt x="1326404" y="1473280"/>
                </a:lnTo>
                <a:lnTo>
                  <a:pt x="0" y="14732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70" name="TextBox 1"/>
          <p:cNvSpPr/>
          <p:nvPr/>
        </p:nvSpPr>
        <p:spPr>
          <a:xfrm>
            <a:off x="6893280" y="3066120"/>
            <a:ext cx="10281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Le fast-food idéal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1" name="TextBox 4"/>
          <p:cNvSpPr/>
          <p:nvPr/>
        </p:nvSpPr>
        <p:spPr>
          <a:xfrm>
            <a:off x="7626240" y="2063160"/>
            <a:ext cx="104400" cy="1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20"/>
              </a:lnSpc>
            </a:pPr>
            <a:r>
              <a:rPr lang="en-US" sz="8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2h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2" name="TextBox 58"/>
          <p:cNvSpPr/>
          <p:nvPr/>
        </p:nvSpPr>
        <p:spPr>
          <a:xfrm>
            <a:off x="7020000" y="1692000"/>
            <a:ext cx="7869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5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3" name="Freeform 35"/>
          <p:cNvSpPr/>
          <p:nvPr/>
        </p:nvSpPr>
        <p:spPr>
          <a:xfrm>
            <a:off x="1572840" y="2182680"/>
            <a:ext cx="1324440" cy="1471320"/>
          </a:xfrm>
          <a:custGeom>
            <a:avLst/>
            <a:gdLst>
              <a:gd name="textAreaLeft" fmla="*/ 0 w 1324440"/>
              <a:gd name="textAreaRight" fmla="*/ 1326240 w 1324440"/>
              <a:gd name="textAreaTop" fmla="*/ 0 h 1471320"/>
              <a:gd name="textAreaBottom" fmla="*/ 1473120 h 1471320"/>
            </a:gdLst>
            <a:ahLst/>
            <a:cxnLst/>
            <a:rect l="textAreaLeft" t="textAreaTop" r="textAreaRight" b="textAreaBottom"/>
            <a:pathLst>
              <a:path w="1326404" h="1473279">
                <a:moveTo>
                  <a:pt x="0" y="0"/>
                </a:moveTo>
                <a:lnTo>
                  <a:pt x="1326404" y="0"/>
                </a:lnTo>
                <a:lnTo>
                  <a:pt x="1326404" y="1473279"/>
                </a:lnTo>
                <a:lnTo>
                  <a:pt x="0" y="14732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8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050" name="AutoShape 2" descr="data:image/png;base64,iVBORw0KGgoAAAANSUhEUgAAAoAAAAFoCAYAAADHMkpRAAAQAElEQVR4AexdBWAcR7J9PbMoZltmZoohseOAAw47zJwL8w8nd8ELJw4z04WZ0bEdMzMzi1nLu/OrerXSimxJFqykHm3NNFRXV79ZeKqe6dEMtSkEFAIKAYWAQkAhoBBQCLQrBDSoTSGgEFAIKATaIQJqyAoBhUB7RkARwPZ89tXYFQIKAYWAQkAhoBBolwgoAtguT3tw0GqvEFAIKAQUAgoBhUD7REARwPZ53tWoFQIKAYWAQqD9IqBGrhCAIoDqTaAQUAgoBBQCCgGFgEKgnSGgCGA7O+FquAoBiYDaKQQUAgoBhUC7RkARwHZ9+tXgFQIKAYWAQkAhoBBoTwiExlojAZw5cyaEEOXSo0cPqZ+QkFBeJoTAypUrZbnaBRH46aefKuFzyCGHBCsaaf/XX39Vsn/mmWful+V3330XAwcOhM1mk3aPPvro/bKnGisEFAIKAYWAQkAh0DoQqJEAtg7XlZf7g0BeXh6uvvpqrF27Fm63e39MqbYKgWZDwDAM1CTN5kCb6EgNQiGgEFAIQN0E0l7fBDk5OfD5fOXDX7VqFf7888/yvEooBCIJgRDp8/v9yM7OwRr6x2XpshVYRrJp8xaUlJaWE8NI8lv5ohBQCCgEIhWB/Y4AVp32nDRpEu655x6kpaUhNjYW55xzDoqLi2scfyAQwKuvvorRo0cjJiYGPMU8ZswYvPbaa/LLnBv17t1bTk8KIfD2228jKyurPC+EwDvvvIO62Knq5w033ID//Oc/0s/4+Hhcd911cLlceOyxx9ChQwdw2RVXXCHLqrY9+eST8fLLL6Nbt25yjBdeeGGtY+QxsNTFR9YLlw8//BA8frvdjmOPPRYbN24Mry5P19c2Nxw5ciQfymXw4ME44IADKmHL43/22WfRtWtXqVfXfpYsWQKenu7YsSPMZjOSk5MxceJE/PDDD9JOaPfWW29JDKOjo3H22Wfj888/r9T/ueeei//973+Vyq655hosXLiwUllo6rqu/oX6V8fIRyBI/IAtW7dh85YtCBgBpKamYOCAARgxfCiGk/Tu1RPRUVEoLCoCk0IXRbQpUAi1KQQUAgoBhUDtCGi1VzWs5o8//sATTzxB/6Vno6SkBF988QUeffTRGo3xFOT111+PRYsWoZT+gy8sLJQ/7kzGLrroItnmmGOOkUfeLV26FMuXL+dkuRxxxBFyKnNfdsoblCU+/fRTSfays7NRRD8cTDqZADEpZJLJZUwumQCVNSk/TJ8+HTfeeCN27Nghx/jxxx/j4YcfLq+vKVGXsYa3W716NS699FJs3rxZklDGlUlruE4oXV/boXb7Ov7999+47bbbsGfPHvBWl342bNgAvvbx66+/RmZmpowy8nQzX794yimn4IMPPmBT8vrRq666SmLocDjw5Zdf4sorr5R1Dd3Vxb+G2lbtmh8BJn8c8Vu7bh169exB0hMWs6US+RdCSMe8AS/i4+LApNBiNmP+/AWynG3IhNopBBQCjIAShUA5Ao1OAEeNGoWpU6eWd8CJBQuCX8acDsn27dtlRC+U5yjac889F8qCSdWsWbMQTgBXrFghr1kLKXEEzmQy1clOqE3oyMTxSyIdoTwf4+gHZPbs2Zwsl3nz5pWnQ4lhw4ZhypQpoaw8MjmViRp2dR1reFOOooX/eJ1//vkyMhquw+mG2OZ2HEXjY0j4vD3yyCOhrDxuoYiLTNCurv0w8WNCR03ki6OWjJfM0I6JNx1QFS8m/Psi0dyuNqmrf7W1V+WRhQC/9zMyMsEEcOCA/tI5IYJkT2bKdhwR5OT3O6bBoD9OCyFw4IGjsWLlKjmTwLa4XIlCQCGgEFAIVCDQ6ASQpws7d+5c0QOlOJpGh0qvqgQkPT29fKoxpMgk68gjjwSTPC7jqNj69es5KYVJXF3tyAZhuz59+qBHjx5hJUDPnj3Rt2/fSmU1+d6pUyewv+GKHMEMz4enG+JjVXuMK/sXbpfTDbHN7eoijDsTtlBkNrwNj599Ci/j8xWKFobKeTo9NTU1lJWRXs5UHR9j2qtXL65qkDQlDg1yKFIbtRK/8vLykZqWCqvVWqvHLp8bgv4eW/E2kqxx2O3IwvNr/if1hRAYMngQ1qxdByGELFM7hYBCQCGgEKhAoNEJoBCi2hdu+M0Goa7z8vJCSXnUNA26rst0aMdkgq/FO/DAA2UR37iwePFimeYdE8C62mH9qsIEJ7yM8yzhZV6vNzwr00JUHyNHKmRlDbuG+MjXs9VgqlpRQ2xXM1JLwfjx48HX4fE1enXth6/lDDfH0758rR9HYVhmzJghqzktE2E7IURYrn7JuvpXP6tKu7kR4PcFv/djoqNhqvJ9EO4L61l0M86Zfge6R6fjrz1z8faGb5DtysX/Nv8oI39CCAwaOAB//z09vKlKKwQUAgqBdolA1UE3OgGs2gHn+cuaj+FSlRQ++eSTOO2008JV5PV1XBA+DRwe6WECWB87bKslpCl9bErbfPNGCK+69hN+rrgtX0c4YMAA8PWLfL0llzWF1NW/puhb2WxcBJYvXwGL1bJXowIC3oAPr479D97Z9A3+zpiPX3fPxPbSDJzefSKKvMG7goUQOOKIw5CZlSVJ4V6NqkqFgEJAIdCOEGgWAthQPEPEka/1C9kIrVnH0cJwghKqr+kYslNTXaSUNaWPDbXNd/DWBx/u5/DDD8fkyZPLp+25vcfjwSuvvAJedHrOnDlc1CLC/rVIx6rTOiPAy7kMHz5s3/oCsGhm3L34eZiEqVx/S8ku3LHwGcSaoyAEKZXVFBfVvBJBWXU7OahhKgQUAgqBCgRqJIA8HVuhUntKiIov2Nq16lZz1113yf/Q+Uc6JLwECLf+559/+CAlREp4yrXqzSassDc7XB8J0pQ+NqXtcOz21g/fOcxT9Xz9Znib3NxcGQkML2uq9N78a6o+ld39R2D9+g2SuAlRt++Wlw/6Dwo9FeTOa/hwUa9J0ETFV5sQAnx9aU2Xc+y/x8qCQkAhoBBonQhUfEuG+R8iWaEiJmSc5mtz+BiSqtfLhcrrcqypbUZGRvmXvxACfGco25o2bRofpISuB+TMb7/9VinSxGUstdnhuqYSIWr/warPWOvrX31s19d2uH59+xk6dKi8U/q7775DUlJSuSm++7fqdG155X4k6uvffnSlmjYRAvz90rdP7xqty3X9grvyeiGEjAL2iO5UXqZDw9jU6hFEUsWqVWvK9VRCIaAQUAi0dwS0mgDg5VDCy/Pz87F79+7yOzhDdVX1QuV1OfLNHVX1QkQzVM53AG7btg1bt26VRXznKS9YLDO0YwJYVzuk3mgv9pMl3GBV0hxe1xAfa4rC8g9kuF1ON8Q2t6uv1LWfxx9/vBKJP/HEE3HqqaeWd8djYOwslsrXeHEZS7liWaIqDqzDNsqqyw919a+8gUpEHAIc1a/pO4XPOQIl9JpHswQVbnM5/9t1R68TcW9UFxxjS8Uzo++oUKiS4unlKkUqqxBoLwiocSoEqiFQIwHkpVD4KQ4hbX6SBy/tEv7Dy0uSMCEL6dT3yE//EIK/voMteR23devWBTNl+0GDBlVaU5D9YimrxqZNm5CamioJR6isNjuh+sY47tq1C3yHcritmn64QvV1HWtIn4985y0fQ8KLTvPYQvnQsSG2Q23rc6xrP3w+wu3yOoA89Rsq4+VemCxXvX6TMa1pfFFRUaGm8siLS/M/IzITtqurf2FNVDLCECgpKa3RIyEE/Ln/g+FcSp/1MhUZDQS8v1yO4Wu/x7G+AO71C4z87vwyhcoHIQS6deuC8O+wyhoqpxBQCCgE2hcCNRJAjrrwRft8o0VNcPB024svvlhTVZ3LmEDy0ztCDXi9Ob6rN5RnosePIguf/uXo3/Dhw0Mq8rhy5UrUxY5UbqQdE9WjjjqqkrXwqelKFZSp61hJtfzFj2oTooIgf/LJJ+DHoJUrlCUaYrusab0Ode3n+OOPRzgZ5hs/vv/++/K++GkdnBk3bhxsNhsnpfDC33fffbdMh+8OPvjgSssDsa3zzjsvXEWm6+qfVG6Pu1YwZv5HsyY3DcOD0CfBMILLMhmk6Jt+P+1NQIDKinYABdsgOo2Fd9p/UClUSFr8SkpMRKCMOHJeiUJAIaAQaM8I1EgAGZDTTz8dc+fOxTnnnINQ1Iav5eIpPSZlJ510EqvtlzCJfPPNNzF27FjExsaCI0N8xy8/Co6fAsJEgvsKdcKPamMJ5fnI08B1scO6jSVM/l5//XV06dIFHKnjp3TwjQ97s19fH5k4vfvuu+jevbskSieccEKNTwLhPutrm9s0ROrSD0eK+ekpl156qVxYm0keY8SE9uWXX8a9994ru05LS5OPCeRxcpTvsMMOw1NPPSXrwnesF8KBp435vcJ3GYfrhNJ18S+kq46RhwC/V2r0yld2kwezPr+jXCVQsgtG6R4Eds2FSBsKo2Q3ULgFhrcE5YwRFVupwwEt7J+qihqVUggoBBQCbReB2kZWKwHkBjyt9tlnn4Gn53gpD57K++mnn8ALBHM9CxNBvhYnJKzPT9kI5fnIF/6zblURQuDKK68ELw3CT9zgPviaP44+hqYS+fo/tsHCuikpKfTPvVEu7I8Q+7ZT1c8nnngCI0aMKLfD9vmu44SEhEplM2fOrOq2zHMki6dlS0pK5GPrmORU7SO8rRD79lEaDtsxidq6dSucTid+/vlniRX7GZKvvvpKagtRf9u8Nl/IDh95fcWq/vO5lB2U7YSoWz9s+7333sPmzZul74zRokWLZKSWo8tl5jBp0iTw0134qSDTp0+v9iSYkN7FF18MxoGXAOL3Ckd82eeQ/PXXX1JViLr5J5XVLuIQSExMqNknfxF9JgWY1BmujaBPP4yi7YDfC6M0C/qQi+Bf8jq0PifCCPgAVwHAR1Rs/F7ZunU7wt9/FbUqpRBQCCgE2h8CeyWA7Q8ONWKFgEKgpRDgS0uY5If6Z9LmKVyEgk3PoyR3HbSkCwBvDoz5PRDY9jpg+KH1nQTfvMkwnfQBAsvfg9Z5HCB0quNwISptgjhkpYJ2k1EDVQgoBBQC1RFQBLA6JtVK9hUZq9ZAFTQIAYVzg2BrU41Wr1kLJn48KCEESnd9CCEEolMnwMh8G2Lj1RBd/wPN9TGpCAQ2/QJ91HXw/noVtAFnIrBjNuDMATQigaQR/ho8aFB4VqUVAgoBhUC7RkARwHZw+tUQFQKtAQEhBNLTO1ZyVUAjQhiAXvQnRM4XIGYH7HgMosPlEPYkCHM0jG3TYBp0DoxcIo++Eoj0UTRNXPHVxoRyz54MRMdEU3v1UggoBBQCCgFGoOJbknNKFAIKAYVACyLQIS0NW7ZuIw8MIn4G9Ki+0MxJ0Hq/CLh3A13+TXUBIOtd+Dd8BcGLPsd1geEsAExW6H1Pgd7zGBk1JMXyV6nDCVGeUwmFQLtBQA1UIVArAlqtNapCIaAQUAi0AAIpyclE/oIdx3S/GjHdrg7moOI+AgAAEABJREFUR60Cdk0GUs4EYsfBOkbAKJoKYbIBJMKWRCSxMHgdYLA5tTOwcuUq9O3Tq6xEHRQCCgGFgEKAEdB4p0QhoBBoowi0smEJIRAbG4NVq9eUea5Bt6VDCIrfadEQo9dK8mcU/A1h6wFz1xwgOh1G8U6Yx90F89HPgTTL2gK5uXkYOnSIJILlhSrRbAjw9HtNnQXLjZqqVJlCQCHQTAgoAthMQKtuFAIKgbojMHjQQCxdthxCUJSvbPFmIZjakVAEUBubBTF8NrQDt8N8yH2wnPY5kNALVAuQHhMMXrYqJiYGvAkhazippIkRYOy5i+zsbMxfsBCbN2+By+WGz++Xy0Kt37ARCxYuQkFBoSLmDJQShUATIbAvs4oA7gshVa8QUAg0KwJCCOJwAiOGD8OOnTvB60iGSAU7IoTgQ7kIIaS+EAIcU2LdJUuXIz4+HlarpVxPJZoWAcade2CCl5mZBV6z9cAxo9GrV0/YbFaYdB12ux39+vbBmNGjEBcXjz0ZmdiyZasiggycEoVAMyOgCGAzA666UwgoBOqGgBACXTp3pinhWPz+x1/gheK5JRMNlvA051mysrLBd/weMGIYeF1BIQSrtVNp3mEz/jx1379fX3TokCZJOXtgBAKQUhbJ5TIhBDRNoFN6R/Ts2QMLFy1GgPSgNoWAQqDZEFAEsNmgVh0pBBQC9UVAiCCBO/aYo+WjInfu3IWVq1Zj/foN2ERTixs3bcbateuwdt16FBUVIy0tFZ06pZeTj/r2p/TrjwATP17AOzcvD4MGDgDnQ1YMnw9TOvTD1K5D4Ny2I1Rc7Th61Ejs2r0bfpomDm9fTVEVKAQUAo2GgCKAjQZl5BlSHikE2goCQgSJYOfOnSTJSItNhWutA4l6PPr374cBJPHxcYr4NfMJD5G1ouJipKakSPyFCJ4rdkXQtO+Qd17C4NefhZXIOZfVJEIIGe3dsWOXtFGTjipTCCgEGhcBRQAbF09lTSGgEAhDYO2Pa7H046WNIss+WQaWFZ+twLK3l+KvW/7EgpfmY8Wny2V5o/VD/matzgobhUruDYHFS5aCl+6pSce9Jwtrrr8Dq667HRsffrrGR/SF2gkh0L17V3mDSIhYhurUsd4IqAYKgX0ioAjgPiFSCgoBhUCDEDCA+a/Mw/T/Tmt0WfbxMunS+p/XY1oj22d7O+bUPl0pO1Y7OdXLd/qOPGBErVG7eUdMAlXSS2D3x1/CR9P0+yJ3Iw84QE7n70sPalMIKAT2CwFFAPcLPtVYIRChCCi3FAJNjIAQAplZ2bX2Urx8NQJud6X6ldfeJvNM7sJFFtJOCCFvDtm8ZaskjVCbQkAh0GQIaMa66cCOpUDOVsCRv9cQfZN5oQwrBBQCCgGFQKtCgO/K5vUahai45q/SALiY68LER1Hhk//MQEjOnJJBTViRDmUvIQSGDhksI4xlReqgEFAI1AOBuqpqxue3IvDe5Qi8egYCk48mOQqBl0+D8e5lMD79PxjfPwDjj+dgzHwXxqJvYKyZAmxdBGRtBIpzAL8XalMIKAQUArUhEB7paS1pYh+1DUeVEwJ8HjlKR8laX7FDBmLgi09g0MtPlcuAN57Fv/rF4vJ+Mbi8fwwu6RsLEP9jewjbdF1Dfn5BWIlKKgQUAo2NgCb6HQbRZRiQ3B2wxwPOQiBvO4ydy2FsmAFj2U8w5v4Pxt+vwPj5URhf3onAh1ch8Po5CDx3bJAwvjgJgbcvgvHxDTC+vRfGb0/D+OctGAu+gLHqD2DzPCBjLVBI/+15nY09BmVPIaAQiEQE6Id9zDUHYsJ9RwTl/iNw7IsnYuz9R+IgkrEPHIlT3j4tWFemc9yzJ8g6WU86Rzx1HI5+dGK5zpH/PRrHPH+CtCHtULvjXzwJE+4t64Pyp7x1KsaRba5nOeb5E3Hkg0ch5MfRj03EoWST+2AZTzZPenlSeT3rdRnbNRIRraNPzaPmcDhpurb2q4iKVqzGmpvuxuob7iyXie8vg0kTuHNBPu6cn4/b5+fh9nkUSKjB5QULF9ZQqooUAgqBxkJAE+c+B/Gv96Bd/w20O/6GdvuUYPqydyHrTn4AYuL/QYy/FGLkaRADjoDoPhJI7Q3EJANeN1CwG9i9GsamOTBW/Apj/mcwpr0O49cnYXx9DwL/uw6BNy9A4IUTEXj6KAToCzzwxnkwProWxld3w/jlcRhTX4Mx7xMYy3+BsXEWsGsVkL8TcJU01liVHYWAQqAZEfA4vJj60N+Y/sg0KXNfnIvZf2/Gu09Nx3sk/3txNqKSo/DPY9NlPevl7izEu09Ok/XvPj0dSxfvwpL3l5TXL/1gMdauywHXsZ13npiG/Izi8vp/Hp0OS4wFH70wC1zPMnv6Jix8Y0G5zuJ3FmH5sj2yD/bjo+dnIkC4cP8hWfrBEgoC0nwllatXzQjw0z1qrgEMTxGspT/jgDtjYU/VIDQN3x1zAbLTu+G/S/JxYtcoDIg3oXecCSvyPHD5q2Ntj4qqzbwqVwgoBBoBAa2ajagEgKOBXYdDRgdHnAwx7iKIo26EOOleiLMnQ1zyFrRrv4B26x9Bwnjj99Cu+BDi/BchTnsY4tjbIQ67AmL0WRCDJ0L0PBDo2A+I6xDsrigTyFwPY8t8GKv/hLHwKxgz3obx+zMwvrsPxic3IfDOxQi8dApFGI9E4NljEHjtLBgfXAnji9th/PQIjCkvwZjzEYylP8BY/w+wYxmQy9cx8rRB9S+TYMftY69GqRBoaQR4Sm/Nt6vhLfWWu9JpVDo2rdhTno9PsWPHrG0wAsHPKx9ju9H3D88JkhYFEBGTaIMju5RywZfZbobP5yeGEcxDCGgmDQb9gTbu15HtgI1IIGXla8uqLCIhUTLNO2euE+NOHsBJKU7yMSO7pNKTKHYt2lXul1RSu2oIaJpWuSzgQ2DrT/D9Qt/by56DXrQAMZ1NOOChwej/zMNYcgwFEKhFgScgid+qAi/WkWwo8uKi6ZllZ5AUyl66ppel1EEhoBBoCgSqfIIb0IUtBkjsAnQaDNFnPMTQEyAOOg9iwrUQJ9wNccYTEBe9Bu2qT6H93y/Q7qAI480/U/4TaBe+SvWPQxx/F+lfA3HgudT+eIje48jeICChE2C2ASW5QPZmGNsWw1g7Fcbib2HMeh/Gn8/D+OEhGJ/dgsB7/0LgFb6OkSKMHGV85fTgdYxUZ3z/IOk+B2Pme9T2Gxhr/ga2LWrAYFUThYBCoC4IMJlb+cUKgFkcgtuwC0egON8VzNA+ITUGG37fQKngiyN3iDKBOJ0sYF5os+jwuX0yzztzlBl+b4CTUlhXmDWZDu0ceQ7ExNP3RllBQWYJ4nskluUAd4kbHTvGwWw1yTK2sWbxbtjC2hTvLkbG8gwwoZRKalcNAbfbU4GPYcC/408EttD3q7cIxm76nnZmEVEPQPPuxOpb/wNfNn2PkxV+S+gEukaia0JOCdv0yueQ1FBUVMQHJfVDQGkrBOqMQPVPXZ2bNlDRbAfiOwId+wO9DqII4TEQY86miOGVEMfdQRHERyAueJkiih9Bu+lHyCnpW3+Hds3n0C55E+KspygS+R+II6+nyOSFEMMnUaTyUEBex9gNCF3HmEuRBb6OkaKDxrIfKVr4Pxh/v0zRQ76O8Q6KOL7TwAGoZgoBhcC+EGDSVri9sFzNFk+ELN4Kj6uCzHUbkIqcNTnlOlEpUcgjshYqYBIZS+18YW2YAHq9FAEsUxJCQJj0slzwULSjCPZYazBDe6/bj44j08H2KAuDpht3zN1eKUq4Y102Rl42kquDYgDLPloWTKt9jQh4fRXRXWbtetdjgMKNoDMCffwLMJ8yDfqJf0KIAHQi6SJkxQCYAIayfKRqPlSSHj17VMqrjEJAIdC4CDQ/Aayv/7oZiEkB0voA3UdBDDwKYuTpEIf8C2LiLRCnPAhx7vPQ/vUetOu/DRLG2/+Cdt3X0Pg6xnOeheDrGI++OXgd4wGngq9jlESxvr4ofYVApCMQIf7tWbIHXkcFQYjvFo+Z36yuIGEU3us3tCNF8yrIXHzXeOxcH4wShYYRHWNFwFcR8TPzFLCnog3rCZoCDp8/LNhZgGgijlzHQhwRsdQ/TxVznmXtd2uQkBrNSSmFOQ4MPXcYRFgkajdNAwshZL3aVUZACIFeRNDCI6SGRkS8w1jAEgOR0Af+DZ/C/+sJMIY8gFGTD4IlPi5ohCA1CWKBwZzcWzQBIVPBnRAC/fr0DmbUXiGgEGgSBCKfANZ32PTFgahEIIX+e+w6HKL/4RB8HePBF0NexzjpPsjrGM94vL6Wlb5CQCFQBwQ40jZr8sxKmp3GdMacH9aUl0URQYuPsUDQD78spF//uM5x2LYqQ2Z5p1GdiRLlOpQ22U3whRFArhMmakx1oVfR9qJKBJDLLUl2mGxsjXNAxooM9Bpcdk0yFbmJrG6lKKA9gSKVlOdXaVYpnHlOTiqpAYGkxEQUFBaW1/BZ0Mf8F4bPHZz67XkyRK/TESjJgU1bD19uvtRl6qfRuZUZuTNgCsszqdy0eQt0XZe1aqcQUAjUDYH6arU9AlhfBJS+QkAh0KgIlGaXImtVViWbqUQAPWHX8qVRRC5reWaFDrGC6PRYZG4rKC/TdCGJgaBjqNBit8AbRgC5XKsyBezMcyCeppO5jsUg27s35sk7jjnP4qdp4UEHduZkufz42jwk9EgozzORnVmFyJZXqgSYqG3ZspWOFWAIExHogBe+DZ8REfQg0OFE6FtehQgEcEmXGaRIJ4P2YaeUcgJRlQsooGuQ3aAuKaiXQkAh0AQIKALYBKAqkwqB9oxA1sosCMHxoCAKcV3i4KQpXyEqyrr0S8HWf7YEFWjPZEuPs6K0kKJHlOcXT+MaRPYEBGel6DICWHEdoSykas1U8VXmzHeBrx0kFiGrebd1ZSZiiWBymoUjh0nJ0bBGmTkrZTPpdJ/Qk6JXMit3635aS1PZHpmO/F3zezhq5AHIzs4uJ2tMCrVeZ8DY8DH8v58CzL6UToNA0XY/DvMtRoDOJZ0u6GHvBfbarnMpQU9sfdfu3ejdsyeECJZxvRKFgEKg8RGo+NZsfNvKokJAIdAeEaDf7ZGXjwLLqCtG4aDrD4LFZsZxl40Kyr+o7Pj+6HlYT4ymepYxV41G+vCOOP6K0UEd1iW9pF5JYBusw9Lt4G4YeXSfcp1jLx2JtJ6JGE3tuZ5lxIXD0Xd0ZxxH7UN9pvdOwqAzB2P0laPAOqOoHztNQZ901YEVti4Zid7H9cXoq0djVJn/wy8cgfC7jqG2cgSEoBNNOU0L/oww+SPWBq3veRAGUb3oTtA6HQFhTULcWZPxStdXMTTBgkGJFqTYdAzidJn0jAsScSEEUpKTyap6KQQUAk2NQPCT29S9KPvNgoDqRCEQCQj0PKInDrnjEBx656FYk1OKH75bhZ/enIf1S3YFZfEufPfqHExdsB0zVuwpl/89/Q82Lt0d1CHdRRB0Uo0AABAASURBVH9txIfPz8SM5bsR0vuU7Mz6fnW5znqy9eHDf+Mf0g/pzFqdgc/IVnl/VDf357X4/usVmLE82N9MsvnuE9OwZNqmSrbeuvcPzFi2G5YhaXIMPA55B3MkABuhPiQnJ2HN2nVB7yiCJ6yJQHwfCCJ/2ojbYTrua+gdx+L5sSn49ugO+PaoDpjYyY7vKB2SS/vGwu/3Y8vWbbDZbMQjg+QyaFTtFQIKgaZAQBHApkBV2VQItGMEhBDyB5y4AHasycbmpRmtTgqySuQYhBDt+EzWbehCCAwc0B/bt++QU8F85Z7piHehD7oawhwNCA2MohACQlQWlG1M/rKystCje7eyEnWoJwJKXSFQbwS0erdQDRQCCgGFgEJAIRCGgBAC3bp1hdfrxeYtW8qJYJhKpSRPF7NwIUcPTSYTOnbsKAkilylRCCgEmh4BRQCbHmPVg0Kg6RFQPSgEWhgBIQQsFgt69eyJ7JwcrFy1GoVFRUEySGFBJnws7GZ+fgGWr1iJvLx8GT3kciEEVylRCCgEmgkBrZn6Ud0oBBQCCgGFQBtHQAgho3hpqakYMngQ4uPiJAH0+bwoKi6Gz+eT+aSkRAwbOgR8/aAQwTZtHBo1PIVAkyHQUMOKADYUOdVOIaAQqBMCfC1gvzGdMfq4fk0nx/ZFYocY6Q8vCTNqYh+Mof7qJWTDag/ejSoNqd1+ISCEkO35LmGz2SzJIB+FCJYLETxKJbVTCCgEmh0Brdl7VB0qBBQC7QsBYoATThuM+K0FSC/xNL4UezAwNQa9hneUuFqsOrr0S4HL4YHH7a2TuJ0eJHSMRWySTdpoXTvlrUJAIaAQqD8CigDWHzPVQiGgEKgnAgFfALwg9KRXT0Zjy0mvTILhD9DUY4VT/GzfC+49Ate/MKlOcsl/JyJnVxEZUFEpAqHRXnx3L1/f99R2P85a7kOA/hngfKi80TpShhQCCoF6I9BgAujaPBlFM0bVSUoXnycdc295qXb9WeNQMv8EOFbfBn/xKqlf286XNxPOtfdI/SJqVzzncJQuOR/ura/A8ObV2My99dXyvl0bn6hRp2Th6VKHjzUqUKGvYD6ca+5C8bzjUDRzLIrnTEDp8ivh2fM1YPhIo+ZXU/rM52FvPtfsUbDUueFhOWZpY9HZwUK1VwhEEAJFu4vgLnYjQCQvY9keeQ3Z1unBO00jyM1mc4UJ1PRsHz7a5sYHJO+TvLvVjXe2uPEWyZskr29241WSV0he2uTGixvdeJ7kuQ1uPEPy9HoXniJ5Yp0Lj5E8SvLIWhf+u8aFB1c78QDJ/ST3rnLi3yuduIfkrpUO3LHCgdtJbiO5ZbkDNy9z4EaSG0iuW+rAtUscuIbkqsUOXEFy1VIX/kXHmbtLUVRSiosXOnAhyyInzptfinPmleAskjNITptbglPnlOBkkkmzS3AiyQkkx88qActxs4px3MxiHEtyTJlMpOPEGcU4muQokiNZ/inGEWUygY6Hl8lhdDx0ejFYDpleBJbx04pwcJmMo+PYMjloahFOob6ZsDbbiVUdKQSaGYEGE8BG9zPgQcCdCV/uNJQu+xf8hYurd0E6TPwcq26GN/sPqQ8qM3wl8Jesg3vHuyhZcAp8ef9UbxtW4sn4GgHHprCSOiQNP5gsOVZcC2/OXzA82UT4vMT5iqWvro2PSb8NX3FlY+Rfi/lc2ZPquYAbvuw/y8sZk32R73JllVAINBMCligLfr31VxTvKcHWf7Zh9derYE+JwndXfAuf09dMXkRWN89tcuHixU5cSnIZyeVLnLhiqRNXkVxNcu0yJ64nuYHkpuVO3LzCiVtIbiUidzvJnatcuIvkntUu/IfkXpL7iPw9QCTwoXVu/JfkYZJH17vxOBHGJ0ie2uDB5I0ePEPyLMnzmzx4cbMHL5O8QvLaFg9e3+rBGyRvbfPgHZJ3t3vxPsmPewL4I9PAxzu9+ITks10+fL7bhy9IviL5huS7PT58n+HDjyQ/ZfrwC8mvJL9l+cDye5Yfv2f78QfJn2XyFx3/yvFjCsnfJFNZcv2YVibT6fhPmcyg48w8P1hm5QXAMjs/gDllMpeO88pkfkEAy4v8kXXSa/ZGlSoEGoxA5BDA8CFQJM21+dnwEpl2bnhUEj+ZqWVn+B0URbydSNmSWjSo2AigJvtUU+uL9b0Z39VazxVMnpzrH+RkubSkz+VO1JLw5kyF4S+tVOvN/KFSXmUUAi2NgC3BhpNePgkznpyOfif0Q0lWKfI35WPi48dAt+ot7Z7qXyGgEFAItEoEGkwAbb1uR9yhi8rFPvDJcgAsnc8rL2ed6JGflteFEvb+D4fpLETs+FmwD3gMEEGX/CVrYHgLEdp46tWb9VMoC1PyBEQf8BHixs9B7Lip1PYJaLZOwXoZrfsvpQMkNb98+XMpUjij5soqpf7SdfDs/qy81JJ+JmJGfyf7jhn1FcxpJ5TXcQQz4Ngs8y3ps3RgHztv1o9SQ1iSoMcNl2lv9u/gqKrMqF3kI9BOPNQtOo575njMfn42+h3XFwXbC5C1MgtQl+xBbQoBhYBCoCEIBNlWQ1o2ahtBvM8Gc+qx0Ozdyy2HR6fCo2/m1ImIGvQM9JhBgGaBMMVR24mIHv6OTLOBgHM7fPlzOFmruDY/B1C0sVaFsgrvnm/KUoCl4+mw9bmH/Owq+9aieoLJLBNSc+ox0i/NTnXUoiV9pu73+jI8WYTPfKljTj6S8DtGpnkK25szRabVTiEQKQgIIaCbdZzw/AmY8dQMDL9gOLLXZcNT4oHaFAIKAYVAe0Rgf8ccGQSQpmSZeHgyvkXAsS04JiJ2mrVjME17X8Fc2gdf1u7XBhNV9sKSBkv66eWlvoKF5enwhCn5CJkNOLdRZO9zmd7bzle4qLyao5vlmbAEE1L7gMdlZBIiuJZYS/oc5lqNSU/mL1QejJCamACmHEl5QQKoaWAJg9pFGAJCCAhN4Jgnj8XfD0zBiAtHwBJjiTAvlTsKAYWAQqB1INBiBNC57r7yu0+LZo6Rd9O6NjxCqAVJiaXjaaBve/BmBFzl08HCnEDRt4ooIdeHix47tDxruHaVp8MT1q6Xgskil7m3v0W2CzhZqwScO4N1ROw44hfM7H3f0j7v3TsieaHpX4qemhJGSzz0uCB2voIFCLj37MuEqlcINDsCQghY46w48r9H4Y+7f4fP1T5vAgkCr/YKAYWAQqDhCGgNb9p0LU3JE2DtcX1FBz5enyuYFabYYKK2fVg93x1ck5rQ7LD1vFFWceTRve01ma5xF6ApJsMrq4TOi8QKmd7nriV93odzfLNKwLFVapmSDweEDt7MKUfxgcSgKGDw+kDKqJdCIKIQEELAnmDHSS9NgtlujijflDMKAYWAQqC1IBBRBFCP7ofoER/K6+iEHl2BIRG2UCb8xpBQWfixUr0pzEa4EqXNacdDjx1CKcCT8Q0CpbUsC6PRD4wIwmT4naQfjFBSYu+vZvC5Vp/37lklcmeWU7/BBqaUo4MJ2nszmQAalFIvhUBkIiBoOjgyPVNeKQQUAgqByEcgyGxawE++cYLv4I0e9jY0a7r0wF+6Hp49X1G6MskSphiIssieQZG1QG1kjVr6i5bSPvgqvys4mK2yF7D1vp3KKKJnBODa/Ayla3qJcv/4hpFA6RbUZRMt6vNePKRoprzTt0zFseqW8qn4kvknlpUCAddu8FRweYFKKAQUAgoBhUCkIKD8UAjsNwItRgCl55oFevwBiBryAohlySJv5g9wb3tDpit2gvRGIbS5tr5MyerRqYBrF8LvvDXFjya92l967FCY046TCr6CeUR6yq71kyUVOz1+ZHnGs6fmm0ac6+6X6w/KO2h52hiiRX1GLZs3dzrx2KJaaisX87moXKJyCoH9Q4CfYtEUUqNX9BWx7ONl2Daz7MayGpVUoUJAIaAQaJ8ItCwBLMNci+oNW8+bynKQT/TgdQDLCyjBa+/RQb74SR+OlTfBX7ySQlUeSWi8Wb+idNnlCC0do9k6w5Q4XurvbWftcSORT1tQxah55Xde+iWoQNPFe76Ga9PTRBZ3ARRN4zuJ+Skg3qyf4cudCueaO+EvWSvVW9Jn6UANO2/mTzWU1lzkzfkbtV1HWXMLVdpsCLSyjnSzDmeBC3/e80ejy1///hPmKAt9HkUlVDb9tQnT/jsV313xHUqzKy94XklRZRQCCgGFQDtEICIIIONu6XQORcwO4CR9kdOUbNgdwVxoShwHc+qxnJTiy5+N0qWXoGjWOBTPOQLOdffC4MezyVoNtr73AWLfw9OsHWDtegn2tulxw2DucEq5Ci8KXbLgZBTNHAt+Bq+HSGGo0pR4MFif8y3pM/dfVQxvHhg3WU7R19ixU8IW415Untai+0gVBNwIny4OFqq9QqCeCBAvWzBlI3yDUlCQYm98SbVjh9eH7euyKzmW0D0BcZ3j0GFIGhFEc6U6lVEIKAQUAq0Vgcbye98MqbF62qcdAXvf+xGaCuYommf3l5Va2fs9WIkEVqoMZTQb7AMfhylhTKhkn0dLl4up2w571bP3uXuffesx/eWi0OGGWtLncD84zVFSlEU5zclHQJgTuLiaWNLPKi/zZn5fnlYJhUBDEBBCYDFF4/76cCmaTpYga1vl5ZyS+yXj0j8vwzlfngsLRwgb4rxqs08EXhxqw6zDohGlAyuOjMEpHU2YQXmTAB4cYMPKo2IwOl7D8R1MWEz10w+NwR/jozH38BiYyfoc0r2/vxW/jovG/AkxoGZUql4KAYVAUyMQQQQQ0OzdYAtb5Nm97VWK6uVWYEBRK/uAxxA15FUiY8cESZswQ+hR0KL7wtLlEsSO+Q7msLtZKxrXnhJEGq09b6pdgWtCfQ9+Hqakw4g8JYF20gdTwoFE/B6RdzBXI1Whdi3hMypv4dO/5o6nVa4My/Gj7UTZXdj+4lUIOGq5QzqsjUoqBCIRAaELCCEAeqHNbBE0EANwBIDDppfiycF2DPu7BK+NiILXD1zf04IOVoFFBX5c2dOKZLOGJJOGbQ4/+kVr8pT0ouNp80rx2BoX+sRocFE7kM0IGqFyRSHQZhHQGmtkTLriDg1OI9p68d211S1be95YPs3IJKO6BojEXVSuEztuOoQluZqaKfEg2Ac8jpgDf0HcIXMRe/AMxIz8TF5HKCyp1fS5wNrjOoT806J7c1ElMaceV14fM7ri0W+VlChjSjoUlk5nQ+h2gKaYhTkZ1p7/B3Pa8ZQ3obatJX0O+RQ98tPyMZoSxoSKqx0FEerYg/8p1+VrNKspqQKFgEKg3SMgiFgPjtXAkb3JG10ysvfpTg+KfQYeGWyDTQdy3AbSLAIa6WqagR4UKvQQybt+mQN2qv+ZIn8vjYyShJCKQTwRalMIKASaHoFGI4BN72rk9KDHDkY0Ec7oIS/DX7Iark1PNqtzqjOFQGtDIHTnL/vN6arHUFmonPMh4bKQhMr4yGWhY9U055U0PQJM2CYvvFVAAAAQAElEQVTNdWD41GKK7BmYOLMEt6104ZS5pYj9oRCXLXLgthVOcJTvw+1udPu1CIf9U4x+fxRhYUEASwv9GDW1BNcudaIPlR1OdZ4AW21631UPCoH2joAigPV8B8jFoIUJQjMj4M2XrTVLijyqnUJAIVAdASZpR10wHEeePxy9R3TEcf8ajX6jO+OUG8bhsLOGYOIlI3HEecMx+ti+6MX1l49GcqdYjDmuH068+kAcesYQxKdGy/oDT+iPk68fi3EnD8SBJ/TDsZeNQo8hadR+GA6iPPcFtbUAAhTe415F2JHTe5OQPuuEp0N5LlNSFQGVVwg0GgKKANYTSu+er1A8+1AUzRoP9+ZnwTdM2Pr8p55WlLpCoH0h0LFXEpG7dETH25DSJQ6aLhCfEoXYpChsXZmJbauz0OeAdEw4axi69kuBLdqCtG4J6NY/Veqfect4HH72UGwnvaJcB5LTY3H0hQdg2mfL0XdUZwyf0BMDx3VrX6Cq0SoEFAIKgf1AQNuPtu2yqaVL2TWKh8xHzIE/w9bnbghzfLvEQg26BRBolV0KZG0vwA8vz0VMoh2diAx2G5AKjurFUt7r9iGVSOGmpRlYMWMLFv65EefedbhsM/2rFUQS7cjPKsHPb85HSudYuB0elBa58dt7i3D9S5OwackezPlxLdTNA63yzaGcVggoBFoIAUUAWwh41a1CoL0gwDN6vPxL9o5CzP5uDZ6+7Gv88cESvHzDj/jsienYtioL839ZjwW/sWzA0imb8OxV32Lh7xuwZs4OfPjAFHzz/GysnbcTq2bvwNwf18nI32Iiis+R3ublGZj30zp8QHpClE1Bthdw1TgVAgqBdoNAYw9UEcDGRlTZUwgoBPYfAaOOJuqqV0dzSk0hoBBQCLQXBBQBbC9nWo1TIdCOEAgEAnJKOOAPoC5iyDtPiU3SK3JhUp4pBBQCCoHGQ2C/CaBrwyNwrNzHIsqN5+9+WzJ8xSiaMYp8vmGftvgpGCXzTwA/Em2fykpBIaAQqIZAgIhVc4uzxIPZ36/B5Mu/xgOn/q9O8uRFX2LVzG3IzSgG+2sY1YaiChQCCgGFQJtCYL8IYMC5DZ6M72HueHKbAiU0GFPKRDBhdO/+NFTUokfVuUKAETA8uXyIWMnfmo+sVVnIXp2Fax8+Gg9+cGazygPvn4l/v3Eqrnt4Iq5+8Kg6Cft592un4L53Tpe+DhvVWY6Bx+Ep9UQs1soxhYBCQCHQUAT2iwB6dn8OaGaYkw5taP8R3Y6fiGFKHAfv7q/IT5pSor16KQRaCgFf7nS4t70OYUmCN/sPuLe+Cn/h4pZyp+Z+KXI29aGp+PT0T6R8de4X+Pr8L1udfHHWZ9L/T8/4BNkrs2oeqypVCDQfAqonhUCjI7BfBNCbOxWm+BFEAq3SMX/xCpQuvViuk1e6+Hz48mfJcvf2t+W0q3PNXcE8/XDxNKxr8zMyz7va2vKTNqTuhkdRuvyqoG3qg6dnS5deKtfj42PAnclmEHDtLuvrTjhWXBPUX3IR/CVrZH1Nu9r6Zl094SAE3HvgL17FWSUKgWZHwJPxDTy7PoYp+XBYu19D/QuYU4+Btcd10ONHwle0BC76THmzf6e6Fn6JFu5fdV8/BHiue38lvMf9sdVodoxwSyqtEFAI1IJAgwlgwLULhjsLWnRfaZqnpRwrroMwxcr18fSEUXCs/D8iXqth7fov8OPTvDl/wb3jPbh3vg9+vqytx437bCsVaOfNnQJ7n7vluntMxpwbn4Ct9+2IGvAYkbMV8Ox4l7QqXkxOLV0uRfSoL2gatxCOVTfD8DsqFMpSe/ObVfSy8fkLl3BWiUKgmRAw5HuaI32WjqfD0vmCWvs1xR0AG5FBc+qxCLh2gqOETBhh+Gpt02QV9Nub3CcJ6QektwnpdEAnmGMtTQZXSxsWQmDDMXEInJ5Yb8k9KQGg9ijbzET+GmKH2/yre2WML+pmqbc/bIdFrQdZdkLUQSGwDwQaTAANd4Y0rVnS5JGjD0ywzPRjJUxxsHQ6l8oD8Gb9CggN9v4PA5oV7q0vAxBleQt422tbViAxJR5CpLEX9LjhlANM8aOJVA4pz3OUTlaU7XT6UTQljqUu02HueAqY6PkL5pfVVhz21bewBsfHkcWKViqlEGgiBAIeiua9BH/RSljoHyczRfrq05Nm6yKjhBYijEbATf9wvQsmhIY3rz5mGq4rgMP+fTjO+vTsNiFnfnIW0gYFvwMaDkqktzToGxn1FlTZDM4TCaS3QL1sgdpUJW1cxOX1tsU+KFEItDEEmmo4WkMN880Rsq1mk4cQAXOuuVNOwZYsCN4YEiJOmr07TEnjpS5H1fSYfjLNu321ZR1hiuYDSdBlYYqhNL2ETjt6GZWv0dPMiVQYfGmWFJkIeLLlMXy3r75F2fiY3Ia3U2mFQGMiYHgL4Nr8NAKeLIrm3Uj/2Azdb/NCj5bRd542FqZ4eDO+hbxusHTDftvemwEhBIRoO7K3sao6hYBCQCHQWhEIsqmGeE9TvdzM8BfzAcISJFlRg55F3KGLyiVqUPA6P1/hIvhypgJE2Ph6PM+erxHa9tU2pFefY6AsQsltAp48PkCzpMpj+G5ffRsBp1QXZeOVGbVTCDQSAgHnViJ+z4FvprL1ugMcwWsk05XN0OfO3PG04HWD0X3hy5tBZPAV+PJnV9ZTuQhEQLmkEFAIKAQaH4EGE8DQD5XhyZdemVOPBYQZnj2fw/AWwr3zAxkJ9Gb/Bo6eudY/JH/kooe+BiZT7i3PI+DaBd721pbrGyJ8naAvdxoC7kx4M3+QBFVPOKiaqX31bbiDdwByBLNaY1WgEGggAv7CBUTAXibC1w22XrfQ/0WhCHcDDdazmSnpUFh7XA9T4sHgf8jc216DJ+O7elpR6goBhYBCQCHQWhFoOAG0doBm7YhA6Vo5dk5HDX6WprDyUDzvWHh3fyF/2Mypx8G95QUw2bN2vRx6/ChYe95MpNAJ5/oHqG1A2qmtLSk06GVKPBBMPksXnUU/rjGIGvw8He3VbO3Nb1b2OzbxAaFrD2WmmXequ7aDAF8T6971P+jxY2DtcQMgGvwRRGNtesxAWLtfC0vHU2F4cuDe/ibJO0DA3VhdKDsKAYWAQkAhEGEI7Nevjyl1InxFK4Cyuw05mhAz8jPEHTJX3gls6XyhHK6tzz3gaWFrtytk3kJTUZyPHvY25YMu1NZWjxkk29p6B5eQ0WydZN4+4HFqCxlNZFtRQ15G+Cb0GNgHPIHYg/9B9AEfgX/kuJ6jj1X1a+ub9f0Fi6DZu1L7/pxVohBoAAKGjIh7s36GOe14WMs+Fw0w1ORN+JIIa7erYO12OX2uA/Ds/EhGKkPXyja5A6qDiETAiECvItGnJoBJmVQINBkCQfbVQPO8PAUML3wF8xpoIcKb8djyZ1Nk5PQId1S5F5EI0D9GHP325c+DtcslRP5OjEg3a3VKt8PS5SIZqdQsHcAE1r3lRfj5n75aG6mKtoSAYRhgeWajg477NzK2k+EKIN8bIFv7R98C5NfvmW44fEH/9s8z1Voh0D4R2C8CqNm7wdLhFHj2fNsm0fNmTwHNT8PS6Zw2OT41qKZBQF7zuvkZ+B1bwJc7mBLHNryjSGlJU9XmtBNpPDdBjxsKX/5cGRn05tBnJFJ8VH40KgJM2Pxk8ayFxfAFDAhBmQa8DGrDtv7J9eL65SWwkJ0G2yLix7YeWe/EZ7vcsOmC/BLUg3opBBQC9UVgvwggd2brey+iBk3mZERI+RTxwKf22x9z2nGIPeg3MAncb2PKQJtHgG8Ycm95CfCXwtbrNvByR2110Exq+RpGc8pRCJRuhHvbq/DwoyGrLujWVgFo4+NikpXtMXD2gmLc3MuGu/pGNWjEbEdQy8c3OPDWNhc+Hx2LKCJtAJeiXhsTSSEELl9aArMw8P7IWLKiIoD1AlEptyoEmtrZ/SaATe2gsq8QiHQE/CVriQC9AWFJpAjZjXSsvtxQpI9hf/zTovvA2v06GSk3vPnyBhL3ttdQvlbo/hhXbZsVAQqwyenZpUU+XLWsBB8eEItDkswQQqCUplspEIj6cHxenfWM+YVw+A18RITNpAWJ3w6Hv152GIRimjo+ZV4Rzky34G4ipOxrAELa5nolCgGFQP0QUASwfngpbYVAOQLe7D/h3vEu9JgBRICuBoQZ7X0T5iTwDSR8V7HQbfDs+QouXgXAubW9Q9OA8Td/E4qn4YXNTjxJU6wcrYs2sQ8CSwq8uHBxMbYzcaPoG5fuTZicMek7h6aPr+xuw8MDgssccfl/1jrw8HpHnXkkRxEX5HtxyZJivDY8Gsd3tMquc2WEsghz8nyStMpCtVMIKATqjIAigHWGSikqBIIIeHZ/JomNOXUirF3/FSxU++oIECG2pJ8JW8+bodm7g68XZDLoq+GRjNUbq5LmRoCnWM8lwrbLFcCnY+Jg1YLRuo92uPDQOge+HhOLHtH85KVgeW3+sZ3lRV6wrReHxODYNAsogEiET+CshUVIMgm8OSKWmrMmHfbyYvL3+lYXHiPC+BX51MlG/ROLXFHsl1PBb42IwVGpZrK/d5/20oWqUgi0WwQUAYzgU69ciyQEDJrmfQ28uLil07lgYhNJ3kW+LwJ8vSCTQVPCgfAXLYN768vwZv4Y+a63Fw+JjzGhemoQReuIZNELt60qxQKK/n1zYBwE/dUFCkFKw+JM+PbAWKTbBOWAPUQqT59fhBt62nA7Td9yoRDBOk7XJkIIXNPDhm+of/6xChHCR4gQfk6ENNEsIISorbkqVwgoBPaCAH+m9lKtqhQC7RyBgIemMJ8DX+fH05qm5AntHJDGGT4vrC5vIukwCQHXTri3vwX3jvcAw9c4HSgr9UaAeVS8mX8SBALU+owFhRgUo+PFoTFgisX1VFynlxAC0hIdZ+Z5ce2yEnw0KgaHJ5tR300I7j3Y6mKaht5U6sfno+JgpWIhaBesamt7NR6FQJMjwJ/RJu9EdaAQaG0I8M0Mrs3PIODNha3nLdBjBra2IbQafzVbF1i7XUnT6ZfB8Dvh2fkhke4XwU8laTWDaMWOUuCv3HuOsG1z+nH6giLcQ5G6y7vbASJZQtSfaHGT5zY58OoWF76mCF6MLsiUQEM2DzHSs2n6+PgOFjw9mCKUZESIhtmipuqlEFAIEAKKABII6qUQCCHAj/5zb3kevPQPL+WiWdNDVc17bKe98ZN6LF0uJtJ9E4Q5QU4Ru3jx6dIN7RSR5h22EAKdbTq+pAjbmEQTETZAoGEbTyEfmGDCx6Niy6OBDbMEWIk8PjM4Bud3sUEIQdJQS6qdQkAhEEJAEcAQEurYrhHw5c+Be9vr0O09Ye35fxB6w9Y9a9cgNvbghQlmmiK29bwJenQf+PJmwb31ZTrObOyelL0wBHgWmAUQ2J9NCIGDk8zQ6CjE/tliMtnVrn6u9ud8qLatB4Hm8lR9opoLadVPRCLgzfgeO3h7uAAAEABJREFUnj1fwJQ4Dtbu1wBCfSQQkZuAKWk8+LpBU9Ih8JesgXvbG3TuvopIb1u7U0LsH2ELjV+IxrIDCNE4tqA2hYBCQCKgfu0kDGrXvhAw4N7xDnw5f8Hc8RRY0s9uX8NvA6PlazKt3a+mc3cm5BNYtr9NhPA1IOBpA6NTQ1AIKAQUAk2PgCKATY+x6iFSEDB8cG16Br7CxbB2vRymlKMjxTPlx34gIKxpsHa7Atbu15IVPzy7P4dry/MIuDMor14KAYWAQkAhUBMCigDWhEoLl6nuGxcBw19KxO8pBJzbYet9G0zxoxq3A2UtchDQ7PKRdLae/wfNkgZ+WotrywvwFy+PHB+VJ9URULO71TFRJQqBJkZAEcAmBliZbzkEOALk3vIy4HcR8bsTWlSvlnNG9dz8CAgN/LQWW8+boccOg79wEdxbXyFS+Ada8yaEgA4Wg477JyZhkKWGsS+dmo2K1zCyTIYlmCAEFaK+m0D3qAo7bK9HtNYgW9z7AfF6uU9sq6EyKJZRZov1Hc9+6avGCoFmQ0Brtp5URwqBZkLAX7wK7u1vQzMnw9rzBghLcjP1rLqJZAT0+FGw9rieSOExCDi2yPcIrzkYyT6zbwbtLltSjJPmFZaLR/hwfCdtv+XYdA23rCoptxvex77SFywuQsdoA+nlEmiQnUnzCzG/yBNmx8CSYk+DbLHPnWLCfWp4Wpj8YN/YJsvdhBOdCvVSCLQZBBQBbDOnUg3Em/ULPDs/gh47GHxNGDHAiAWFF7ZdX+LH93u8uGeVE5ctKsWFC0pxYQRLh18Kcfb8Uty4zIHPdniwrNAPh5/pScTCXKtjWlRP+R7hNQcNbz69bz6Am6aK4XfU2qYlK3QKRJkouhYSndKNKSG76ihQGwY6nYOWfA+ovhUCjY2AIoCNjaiy1+wIuHd+IBcMNqedAEuXi5q9//p0+GeWF6P+Lob1+wL0/7MYp84txRPr3Xh/uxcf74xsyXIb+HKXFy9v9uC8hQ6MoHFE/1CIAX8W4VMihPXBIZJ0hTmR3jeXwEpTxRBmeDO+hWvzswi4dkSMm51sGrrahJIWxCCNzkHEvCGUI20SgeYelCKAzY246q+REAjQj/Rz8OXPhrXLJeAFgxvJcJOY2VoaQNJPhThmVikWU+QsvJMks8DIBB0HJka+RFMYhNwNdx/rSgI4nwhh7I+FmJvnq1TX6jKaGeaOp8HW61bwI+p8udNlZNBXsLDFhsKBp/8OiMZLw2KVtCAGN/eKarH3gOpYIdAUCCgC2BSoKptNhoARcMs7ev2lm+hH+haYEg9usr4ay/BdK53o+UcR8r3B6dKh8TrmT4iB79QEGKclIPekeCw6IhbzJkS+lJwcD0+Z3wHyff3EWByRYpJQlfgMjJtegrtpvLKg1e9oOjD5cBkZNCWMhr94BdzbXoc386cmGpkyqxBQCCgEmg8BRQCbD2vV034gYHhyKeL3LOAtgK33ndCj++6HteZres0SB57a4JYdplkF8k6Mx/IjYzEm0QQKpsny1rrjyFTfGB1/HxoDx8kJ6ETTczyWJ2m8tyyLzGvp2L+Gih47FNbu18Dc4SSaHt4J94734N7+NpkLkKiXQkAhoBBoXQgoAhhB50u5Uh0Bf+l6moJ7EdCjwNNywtqhulKElszM8eGNrcEnU0ygKFnmCfFItIhG8ZZjid4y3hGe5nsyOM9H7oiCcnwA51k4HzpymitZP2SL81zPx1B9gBQ4zUJJrgKnWUJ5uw7sOj4ex6cFo4HPb/ZgRZWpbtmwjex4etja9TLwzUaGzxFcfHrTZBjewjYyQjUMhYBCoK0joAhgWz/DrXR8vrx/KLryDvG+PjQFdxOEbm9VI2HSNHFWifR5SJyOqRQlk5lG2o36uwiPr3fh/W1uHDi1GC9tduO0uaXybuKXN7nR5/ci5HkCSPypUBKxoX8V4aiZJXh0nQvf7fag/5+Fcqr27a1uDPqziKKULnkjB5O2vjRdzW5G/1CADJeBO2lK95G1TkyaXUL5AHhsA6nNY2Qrk+pZNyS/jI9BelkkcAL1h3awCVNMcPHp3reD096s3yha/QwCpRvawejVEBsJAWVGIdDsCCgC2OyQqw73hoBnz1fwZHwHU9JhFF25HBCt8y362U4PXGUROr6+D428EbfD/QNsuKS7FRoFFW/tY8WiAj8sBNcfmV6c2dksezyzkxnPbHAhlaafuWBtsZ+mngVKfMBnO704Os0sF+H9T38bzutqwQ3LnLi8hwW7nQaidIFjZxVzM3D9xA5m/ENRzcFTiuAmFriGbEUHA35SJ7TbdEycTOZ5DPDNLzLTXnZChzntOIpW3wYtug98+fNkBJv/oWkvEKhxKgQUAq0DAfq5aB2OKi/bNgJ8cb0v9x9Y0s+EpeOprX6wT28IXvd3YKIuSRn2tdWzvkeUJpeT+SvLCzMxwIsWloKnmdkML1dxUscgARyZoGF2np+LpRR4gbn5fvSN1vD7+Gi5nl8xzeUeOK0YvxNx7GwXYNJ4x0qHJJbPDbPL6WPZmHbndLFg9VFx8AeAQrK1tqjCNlXLl52II71k+u5VTnlsnzsBU+JBMoLN/9DIyxm2vyWni9snHmrUCgGFQCQhoAhgJJ2N9uaL4YVr4+PwFy0HX1xvSj6sTSBgGJCLJPNgnh/aNFPXPx0cg0VHxmIiRfBmHhaDj0ZH48PRUXh7ZDTeGRmFw1NNSKJw4I29bVhPEbnph8ViGk1D/3pwNJ4YbMPMw2MxmKam76bI39+HxOBI0j+WInyfjIlG/1gdH9Mx98R4KjeDSSCTTI4y8piEAHadEI9fyNaYpBpCgKT034E22gO/EKmUCbWDHt0P1m5XyunigCcLnl0fw731JYA+BwoehYBCoP0i0FIjVwSwpZBvx/0a/hIifo8h4NoDW597oMcNa1NouGh6lDigHFNfIlMyEcE7K4XrnhjcuET10JQgMXRWDxBGMBLN55pmSYOl8wWw9rgRRsAL756v6TPxOAx3ZvM5oXqqhoCx41EYW25vNqnmgCpQCDQjAooANiPYqivQj9xjFPEIEPH7NzR7tzYJCc2Olo/LRNGy8kw7SthpWpqHGyLCnFZSMwJCj4I5/Qz6TNwDYUmBN+cvuDY9DX/J6pobqNKmQyD/ZyDny+aTphuJsqwQ2CcCigDuEyKl0FgIGAEXbL34TsngTQKNZVfZUQi0GQT4JpKUo2HrfQf0mEHwFy6Ca8sL8Gb/3maGqAaiEFAIRAYCigBGwHloLy4EipYBmqW9DFeNUyGw3wjo8aNg63kzzKnHIuDYDPf2t8ALUO+3YWVAIaAQaPcIKALY7t8CzQeAN2dq83WmelIItDEEtKhe8iYSXoDa8ObJm0hcmyYDAXcbG2m7Go4arEKgxRBQBLDFoG9/Hesx/dvfoNWIFQJNgIAwJ8mbSGy9b4fhd8K18Smou4mbAGhlUiHQhhFQBLANn9xIGprhzYe5Y+tf36/RMVUGFQL7iYAwJ8DW507ifwVEBJ8ga+rWGwKh0V+Gy4SC1w5Gzn3HoeCFQ+HPjm70PpRBhUBzIqAIYD3RDgQCcLvdcDqdKCwsRHFxCbxebz2ttD91X+FCGrQgUS+FgEKgKRAQllQigneDl1dybXi4KbpotzZ9e2JR8tVwJFw7GykP/4aEm2fAtagrvJuTK2FS8u0Q5D95JIreOQi59x8H56yelepVRiEQjkBLpxUB3McZMAwDLC6XGytWrsKWLdvgdLkghIDNbpetc3JysWLFKuzZkyF1ZaHaVULA146v/3vkkUeC7xebDWeffbbE5fbbb0dBQYFMh3ZclpOTE8qC81V1uJLL96VXF5262mI9Ja0HAc3WCba+9yHgpO+qDY+2Hscj2NOCFw5D1AlrkPvIRBg+Dc5/eiHqqPXIf2ZCuddZN56OmNNWIvGuvxF3+Twk//c3WAdnII8IYbmSSigEIggBLYJ8iThXmPixzJ23ADabBUMGD0KvXj2QEB9PeRusFgtiY2PQsWMHDBkyCOnpHZGRkYXs7BxJBLkt1CYRMHc8RR7b627FihWS8CUlJcn3BuPw008/IS0tDZ06dcKSJUu4CNdddx169OiB9evXyzzvvv32233qNbUt9kNJYyPQtPY0e3fY+/4H/Ag654bHmrazNmydp36jj1sLPcEJCAOOP/tBo7QwB5D24jfw50XBuy2RCN+vqLqxXvSJq2G4gwujV61XeYVASyKgCGAt6DN5271nD0pLHRh70BjSEjKKI4SgdOWXEELWcWnHjmlISUnGosVLOVv+Yy8z7XQXcO2CKeGgdjr64LCHDh0KO0WMp02bhuLiYlnIRG/cuHHgywoWLFggy5gAfvTRR3j77bdlnne9evXCvvSa2hb7oaR1IsCPoLP3/Tf8xavg2vRE6xxES3qtG5LkQTNgG70DpvQilP4wBP58O32/03e/KQDXzJ4QdMy+YxKYMGbdeBrcK9ORc9dJsPTLhndLUkuOQPWtEKgRAUUAa4CFyd/mzVvQKT1dRviEEDVo1VwkhJBkcNTIEViydJlUYnsyUWXXXrK+/LntZai1jpMjgB6PB4cffjg4zYpPP/20jPgx6fP7g89Mi4mJAadNJhOrSHn44Yf3qdfUtqQjateqEdBjB8PW+274i5bCtXlyqx5LczovzH44Z/QCAkKSP+uI3Qg4zPBR1C/rmrOgxbmC7hBBFBb6HNMRRBo1mxfQKc+1gndKFAKRhYAigFXOB5O1/Px8muql/+iIzFWprlf2gBHDsWDhonq1aYvK/DSDtjiu+oyJI4BRUVHYtGkTRo8eLZuOGTMGkyZNwgMPPICsrCxZ9thjj+GKK67AlVdeKfO84+jfvvSa2hb7oaRtIKDHjYCt1+3wFywAP2WkbYyqaUfB1/PlPno0LAODz2pOeewXeDclo8MbX8qObQdvRaDAjpRHfwGTwLTnv4O5Tw5SHvsV7uWdYO6RJ/XCdiqpEGhxBBQBrHIKmACaLZYqpfXPCiFkJHDM6FHYsmVr/Q20oRbW7te0odHUfyj33nsv+H3Fd4v/9ddfsFqtmDx5Mrico4JcxySQy7755hts3LgRPXv2lDoJCQm47bbbsC+9prRV/xGrFq0BAT1hjHzKiC9vJtw7Ki45aA2+N7ePWqwbyff9ieLPD0D2Laei4NXxiDljBaAHpCvmnnnI/e8xMh2+CxTa4JjaG8LqCy9WaYVARCCgCGDYaeAfYr7TNyY6WpK3sKpKSdYLl4ARgEF/lZTCMikpFRf+hxW3i6S/dAM0e7d2MdZ6DVIpKwQiBAFT0iGwdr0Cvpy/5dNFIsStiHQj7sJFSH3uO7iXdK7kX+lPg5D8wO/w50Qj545JyHt4IrJvO1neHJJ0x7RKuiqjEIgUBBQBDDsTQgj06tkjrKRykknfpuId2OHIwN8rfkXpjbeg8H8f4tSpNyPDkYPdjiwZ6QlvJYRAXFw8Nm3eUq0uXK+tpn15M9rq0JHLeQcAABAASURBVNS4FAJtCgFTypHy6SLe7N/h2fNVmxpbYw0mUGSVpqJPWi2PvCv5digsQzJg6lQEPaUUKU//iCSKFqY+8wOsw/awihKFQCUEIiWjCGDYmdi2fTtiY2OrRf8M0mHyB4rynT/jLry77gscvKAQtmuPRswwB74ZcDY2l+zCKVOuh5+jgQa3oEZlL27r87XPKQDDU7GuXRkc6qAQUAhEMALm1GNhST8Tnswf4M38KYI9bV7XCl4eD+/OBBR/NQz2g7fIznlJGNtB21D1Gr+c/xyPov+NQumvA1D41lgwSZQN1E4hEEEIKAJYdjKYpPGdv3wsKwoeiMwZJTtw9+IXcMLf1+Pcbkfh3ty5MKe8CWycDGz9HFhwHw6ccwtmoRDb81Zja9G2StE+IQQ6d+oUtNee9oYP1h7Xt6cRq7EqBOqAQOtQsXQ4GeYOJ1I08Gv4ctU0ZvzVc1H40iGwjdqJ0j/6w3CaYT9ki4z8lZ9RA8i6/nSkPPoreLrYPnYb4q+ci5jTVhARbN9LYZVjpBIRg4AigGWnQgiBrl27QghRVkLxPiJ/gbyVCMy8Bfd/mYPviw/FDRs/glG6m3Tok0770EtQdFALeNBt1g3oVrAB/iVvhKrkMTo6Ci5X2XIBsqTt7/zFKyH06IgfaDjp57TD4QALp9n50JHTdZHwD5Wv8tukLs3bhI4zEBx4xaepTQyrHQ5CUDTwDJiSD4Nn16cIPtKxHcJAQ868/BykvfY18h4/CvZDt6Do8xEQdi8yLjofBS8eGlwaZnsiUl/4jrSB4i+HI+vm0+DdniDzenoxDL8m02qnEIgEBNS7MewsdOvWNSzHyQACc+7Ay73PhHf2HGh4gwgiSPb2s0ZUcOljKPLocL07iiKBwbvEhBBEAN2UN4B2snlbyePfhKg4n0II8HItLEIEy4UIHut62qxahX6GK3j+69q2regtLQiuf2ZR3zBt5JRqsHQ+D6a4kfDs/Aj8z10bGVidhuFeno4O73wuddNe+hYFzxyO6CM30DTvSHT86BMk3DQDvPwLLH7wgtCs6N2YDMuATJi7FXAWMSetrnbziKxQO4VACyGgvp7DgNfCfug56hPIXwTf4UORU5KNuFfPATE/1G0zEOecC9slcyCINqJsMyhKWJZsFwdhSW414/T6fDLqV1JSIp/UUVJaKgk7P6WjvoPQBNAvJvjRemytu77N24T+I+tcchyHpZjkUe3aCAJCg6XLRdBjBsK9/S3wXf5tZGS1DyMgUPrLQPCC0KzES7okP/YL8p4+EjwFXPTRKC4GE798ig7KDO2S7vkbAYcFrgUVgQUtykM16qUQiAwEgr9SkeFLi3uxe/ee8gidEAacxhWU92J+5hL4139QL/+MwvVEIJ4GPzsStDGhtNlsEEJQru2/DF8prJ0viOiBMrkrLXVgw8aNyMnOBj99g5/EwTcCRUdFweNxY+OmzcjKyoaXCCKfw7oO6JzOFqn67R6PPLa3XZbbkEO+qVfwrkmZUbu2g4DQYe12JfSonnBvew38uEe00S3nnhMRKLJVGp0W7UHMWUuR98hEeJZXXN+ddO+fMEqDn/28J45EICdaXjPIjYveHwPLoExOKlEIRAQCigCWnQb+cd+0eXNZjg5+D3TTgRDeVHz1YwJA//miXptG7Q9BIFAkW7ndbrkAsMy0g52/cDFAPxKI0I3vyt6wcRP42sw+vXsjPT0dFkvwi5tdFkKAiWDfPr2RmpqCzIxMFBQW0j8EQWLDOnuTG3pbwFSfZ4CXlE2HSv12sPtyl0eOksd/TAezTKtdG0VAmGDtfi00SwpcW1+C4c1vUwM1KPpnO2QzUijil3XdGTB8Gnhx56xrz4B9/BZ0ePsLuexLaNB6Wgly7jsehsuEpLv/RtrrXwGaAX9mLHix6JBeSxx5IXq+trkl+lZ9RiYCigCWnRchBJKTk8tydAj4YZ6VCW3uaJg6dQCoHvXcdH0gNC1etsrIzILWABuycSvceXOnRKTXTPRLSkqRQYSuX98+ktAJIWr0VQhBpz0oXbp0Rkx0NNauWyfb1NggrDDNqqFv2TTwof+UhNW0/eQlixxykEemmqALmVS7to6AZoWtx42AZoNr02QY/tI2MWKe0jV1KEbJl8OR9urXyL7lFHkdn7l/NoRu1DjG1Ge/R+mvA5B11VnIuvF0ZP7rHAiTH/bDN9WoX1MhPxVICAFd1zFixAjk5uai6nb77bcjJyenvJjzBQUFuPvuuyuVswKXPffcc1i/fj1nsXz5cjz55JMyrXbNh0Ck9aRFmkMt6c+woUPA/yUxSYApCqLvedCHm2E5eCOELQWwJtVN7B0h+tCHXk+VV/2xPSYdLTm25u7bnDi+ubvcZ398HvhO7KLiYjChE0JIgrfPhmUKZrMZffv0wbp16+tEAuceHiNblvoN3L/aKdNtfXfnSiec/uAovz4o8u8AD3qq9o2FgNDtsPW+XZpzbXoKRsAt0611F3P2Upr+tcPxTy8Z2Uu8dTpK/+wPLSoY5a5tXDGnrUTam18i7aVv0OHdz6ElB/8pqk2/pvIFCxbI36OTTjoJM2fORIjgzZ07F2+/HXx033XXXYcePXqUE7uQnWXLlqF79+6yjh8tyeUvv/wyLr30UnD7E044AW+99RbWrl3LVVKYJJ5//vnoQ99xm2k2jPvkmZF+/frRd966av2zP0ceeSR+/vln2V7tWh8CigCGnTMmCGvpx10WETnQ+54PvcuRME14A6Zjv6q7TPwEpiHXSnIhyBg/x3XQwP4yT9k2/wq4s2BKnRhx4+Tzm5eXj/SOHaRvnJdC0/3yaNT8H71ULtuZTCb06tWT/sPOBbcpK67xkGjRcEV3i6x7eJ0bs/N8Mt1Wd8sK/Xh6Q/AH/+oeFsSbRVsdagPH1X6a8fJPtt53An4nXBseBoUEW+XgLX1zYBmYidRnf0DKw7+i5LuhSLxlOvwZcU0+njFjxsjLhv78808ceuihNfbHBPCjjz4qJ4QhpQ8++AC//PILtm7dKgkdl19//fV4//338cwzz2DXrl3YtGmTJIFcFxK29+677+Kdd97BG2+8gWnTpkmdV199NaRS6fjQQw/h6KOPrlSmMq0HAUUAq5yrAf37gW8OqPTjLgim+gqCP35sZ8HCxdA0slGlr7aa9RfMj8ih7d6zBx2J/AkRPDe+ogzs+vwG7PzkWmT/NRkBdykCPrf0nc+bTNSwM5st8Pl98n1SQ3WlordGRiHFEuxv/PQSLGmj1wNucwQw4u9i8BZnEnj9gChOKmnnCAhzAmx975PXBjrXP0hoGCSt62XqXIjQHcCJt0wnEjgEeofge70pRxKKAM6bNw9JSUlyOnjLli2YM2dOebd805rf75c3sJUXUsLn80l9SlZ68QwI/xO7dOlS+Q8sk8FwBSGE/F5jndB3IB/5N5Gno6v2P3ToUElSw22odOtBQGs9rja9p0II8DTfqtVrGq0zni48ZPw4CCHQaEYj3JAvf2bEechfYFaLtRIR92RvhOEugdDNSB5/JdxZ61C07Dtk/vIwXHtWUdTCqHEcgvhch7S0Gq/LqanB7uPjYCv7pI2cWoznNgZJZk26rbHs850e9Py9SLpu1wUyTmj66IjsTO1aDQLCkgJ7vwfpn6xMONfd12r8rsnR+CvmIf7qChJWk05TlHGk7YgjjsCSJUvKzT/22GO44oorcOWVV5aXceLiiy8GT89269YNK1as4CLwdO7VV1+NG264ASeeeCL9M9wRTC5lZdnu8ccfB0cB2Sbrcn/XU+Tw5ptvlpE+zof3X9ZMHVopAmU/S63U+yZwWwiBoUMGY8nS5fI/JP7vpyHdcDsOs/fr11faaYiN1trG0vmiiHM9Ny8PcXGxlYi4KT6d/DRgik1DwOtC/twPULzyV8QNPxmgCJ87awPcRBK5jhQrvTiim52dW6dza9YE8k+KRzxFxtjIrSucSPm5ENOyW/eU8NZSP3oR8Tt3gUNe62on8sdkl488zsYUf2YRAqUVxNm7ZjdK/1fxI2wEDPh25DVml8pWEyCgWTvC3v9hBFw74Vz7nybooeVMiqFTIQZ9X5sD9Srn6+tGjx5dqc3EiRPBN3l8+OGHkvTxjSLffPMN+Bq/nj17gvMJCQl44okncNxxx2H37t3Yvn07OErHZUwK+drA8ePHY+fOncjIyMBBBx1UqQ+eIl69ejX4qVg87cw2Vq1aJaeRa+qf+6tkQGVaFQKKANZyug4YMQw8dctErhaVGotZn2XTps3o3LmzJBxCUMioRu22VxhwbIEeOzjiBlZQUFhtqsKS3BPWTsPgyduGPd/eiYCjAEmHXAndnoiApxS5M99E4eIvZVTQ8Hmqjal3757yIu1qFTUU2Igc5U+Kx6npZlmb6zFwxMwSaN8WIPbHQgz8swgjaQp1f2TstGJpu7F2q4r8clp3BPkVkqFTihFP/urfFaDnH8XYQlO/3N+IeB0lNL6Exrruzx9gs0Ehcpd72TvIu/I9SKZJpa4/VqPkxb8ob1AO8G3OQvbEyTA8fpmXu3AbskDtIgUBzdYF9gGP0mduM5zr7o8Ut6r7kXBUeZkYNhtixCLA2oPKyn460y6lNKh8IYxVJ8BYdxHEqPUk6yCG/AmYO0B0/TdE/88AS2dE8sYkMSUlJZJdVL41MgJaI9trE+aEEJK4HThmlPyPa9PmLTLSw8SutgFyHYvT6cRqmkLu3buXVBVCyGN72fnyZ0fcUPm8xMRUvyNVaDpSJtwAU3SSPN80PwxhMiN7yvMoWTcVqUffirihJ8vrAp07l8II+MoJBw/SZrOBr7/hNPfBx1qFKvid8O3YaGSfEI/BcRo4z/SlxGdgbUkASwr9+yWjE3TqZf9efnLozS1uWL4vwBAie3xjR7isJFJYRP4SJ5MdpVkFVh4diyVHxkLjAcnS/dyRD7mXvQvX32uCfI8MW8YQ2V66A4aXzkEN5n0bsiCirBCWMgzIweyzXoVn8bYatFVRpCCgRfWiiOB/4S9Zi+A1gpHiWZkfcYcDejTE8PlE8I6l9x+9zzpeBdH3bYjBvwGFUyC6PwxjOekFnIC/CMaifiT9YaycCJF+HYyCKUQMzwW4vsxsYx141Qq1tl9jodn+7Gjtb8j1GzFffNu7V0/s2ZOBefMXyh/80I89/U6RMUNeNMtPi5g7d758juygQQMhhKC69vfyO+q+1lVzomMNW+Q5vF/NZEX6qY9Ds5ig6W7kTX8Jfkcukb/bAM0E5/ZFKF0/HTlTX8LOT66Dp3BPePPytBCiPL2vRAqTpqPi4D4lAfMnxOCaHhbwmnmHp5hQXxlOkbdQf48NtoeS9T4Sp8ONy5yS+F291AlvWQCuT7RWyacjyMfzu5jBRNZxcjwymczGlpGuevdaSwOCUtjMKH13JigplezHDQHIp1CETyTYIVJiZB3v3Au3QMTagLI7ud2zNsC7cjeV2blaSYQjoMcMAF8jyM8Ydm5dIMTGAAAQAElEQVR8PHK83fFfiAOWw1hBBM9fDKw6Hsa2f8PY8C8Yq44D3Dsofx8QKK3RZ2P7A0DxvGCdr+6XKPz2229yIfqtW7cG29ay56Vc1pet7ccqdW3Huiy8JExoSRnOK2kaBCLVapsngBzR8BJT25eQyl7PUadO6TjowNHyziqnyyUfD5aZmYnCQvpSoJYdOqRh7NgDKQUIEfrZQrWNf2j35UuonoIY1dpHdoEBW/frI9LFQE1gBrwIbL0LWD4a6YM3Ir3vbHQe+A9s0TnY891dyPjmDpSsnQJewkJoGv1370bWTw/I6WGUbft635Sp1Xgwk8kxiSa8dkAUphwSg2mH1l946pWNW+gtF2emHWfqIXz37gmzS2CmKd2XN7vBMFHADed0NqOUpnQ3HBNXya+/ycePx0SDp7Ib7Vo/Im0l786Ab3d+0HPKR51zINwLtsC7PkOWWQ/qjZTfb4GIssAIBBB94Tik/nAzSBUGOR1780SkfHcj6MMHUGHhwz/CelhfmPqkgjfD50fxyxSJ8YdNEXNFDTJ58mQyI+RnvbZFeLGPral/WJva/j6G12TVeuwQ2PvcA3/hErg2P9Nk/dTZsOGDsbA3miJ6tzcfzj33XHnJCt9wkZaWhk6dOsmbP3h5l7i4OEyYMAEB+hw89dRTuPTSS8tNhdrxNX7p6ekIreFXdU2/6dOnS5vcvryxSrQ7BOgnqO2O2aAJpOc2OXD5kuJ9ys0rSnDTPuTmlaVS5+6NfjySace/d0fh/zYL3LTSIctvLqvfm51bV5bs0xf29wry+YcMT6s6Of7i1TQFlxyRPjtdND0T8owIguErpv/irwByPqMvdxeEKZl+9EHcwYDJ7EZS6jTSppBTFU5l+D3I+uUxqgtSPyGqKFBNc76+3u2V3d0/kKJfMlW33axcH/r9WYQevxfh10yfbKTTUJ4eYpPX8n12YDSiym5akZVNuaPz4fx+CbKPfRb+3BLwibAeMQDxD50CU9dEBAqdKHrpL+Sd9yYyRjyAjGEs99ORZOh9yBh+P7KPfhqFd38J75ZsOolAzNUTkPDQqWSKBkWnqviZ31H61j8wSuv2mQotwRFahJcJV5cuXdCnTx/w4rl8kX5BQYFcVDc8glL1hzXYrqIdyra7775b/nCPGjUKDzzwAPjaqzVr1sgFf8N/uFmPdTp27Aiur6v9sm5a7UGPPwC2XrfBV7AA7m01r0HXagdXB8f5n5CffvoJvXr1wrhx4yTZ4/ck37XLN2Ncf/310OifUn4fvv/+++UWQ+3eqLKGX9U8v2f/+ecfHHvsseVtVaL9IdCmCSCfzlI/wNcs7Uu2OwOor+RRqC6fZKerfm335Yusp9ClhyIbPIbWIr68fyLSVSEE3G4PQlP38GZR1O8QoHQxRPSIoM+i4qOQ0NMPW0wB4tK2BOuq7P2uAkkysnNyYNL1KrXNl11b7AdfP8g93tm3bgTwDyJ71u8LcMg/JdhQQgSXGhNFwoojY+E9NQG3k51Gi+yR7Tq96Ics5cvroNG0b8HNnwbPEzmlJUUja+KzyBz3CEpemwqtczzi7p+E1O9vROq3NyD1m+spfROSP7gC1gkD4J6zCTnHPYfMgx+V0UMtOUback1ZjdL3ZyH29uOg8TRxHZwaU2URXl4vje/qr2nx3HBzVX9Y99burLPOwqRJk8CPoHz11VexYMGCGhffffDBB/HCCy9gxowZcsHf8B/uvdkP96u1pk0JY2Dtfh18+bPg2flR8w9Ds0IMnQLR9x0g/TqITjdB9HwGYtgMIGowxOiNECMWAv0+IL3pQNx4YORqoMPlJPQPZp/XISgvdWIPrLf/Dz/8sFyWhZdm4euNOWJ31FFH4ZFHHpH/iLBBXtuPj+ES+q7jI0cK+cj1fOQ8k0e2Z6nl0hjWVdL2Eaj41Wv7Y22xEbafjgMRO9SOHTqguJiiSxRtMnK+pFndAvLVgGFKhhE9HIZ7F8WLBdDtQQj3ZhhRwxDd0YaYXoMBLUTyhNRJHHcZHYGsrBy5biQZapHXI2tdst8kmv/l6WSZqWHnptPy0BoXxLcFOHZ2CTyUZ7W+0RrWT4xF4LQEDInXIbiwmcRwecHTvsTQZI/CYkLSZ9fAftZoeJfvRPbxz6Hgho9h6puG5E+vQceF9yPli+tkXe4lbyP75JeQddILyDn7VRQ99jNirz0SHZc8iNS/bkf01RPg/nkZsg59HCVvTIepdyriHz0dUReOBeifAdDmnrsJvJQMJWt8MRnjC+w54sLXAZtMJixdupTcNeSTFHQi/lUXxWVDVX9Yq7ZjnZAcdNBB6NGjB0aOHCmn4/iHmX+guZ6PnOc0R4B69+4to0D1sc9t24qYEsfD0uUieHOmwLvnq+YbVsANY9ONMHY+Dex5FUbhdBjb/wtjxVFAzGiaHu4DY+loYP0lMNaeBcSOAxYPAjKJMGa+DWy8BgblpU5x/RfI53PP/yRwlDgrKwv8lA6O+iUkJIDfOxyV5vX6UGXjMl6zjyOFN998M6rmr7nmGrlO4A8//FClpcq2JwQUAWxPZ7spx0pflNauVzVlD/tlm+8CDt4tRzQn9fzgHXzD50Hr+za0AV9S/geIgd9DxI6BYesDoSdC921AQg+Bzue+io6nPIa0E+9H57Ofh70bffETkezRvdt++bQ/jTk4/OlOrzTx1GCbPFbdZbsNnESEz/Z9AR4sI4usc1JHEzJPiMP6Y+LQN0bnomYX3+4CFD35CxG41yWpYgdMvVLhXbUbuRe8SefBJq/pS3r3X7AM7wroGnJOfAGOz+Yj5soJRAqvRurP/4eEyecgUOpGzqkvwT1zA/QuiYi57BCkzf4PouhY8twfKLj9C9iOph9l6oSJVcl7M5B36btw/b2WSur2qrp4bk2L8rKlqj+sVduxzt6k6g91Vd39tV/VXmvLm1OOgjn9DAri/0byS/O476CInrPsvVK6DPAX0gyAh/4D/KBy/zyzsGty5TKgUt5ZYELeVruU/G32SnXhGV6IeezYsbjtttvg8QRnL5gE3nTTTeDvMb4UwGaz4dRTT8WyZeRTWeNQu6pr+FXNj6NpZY5of/vtt3JNwbLm6tDOENDa+njjTECyRbQ+MQvYW+a3uUFvCV8RfQlp5ga1ba5GZrMJJY5SCHMSRNRAInnRoB2JRmWpEDHDIaKHQhvyB71pTqJyC+BYCWGywpzQGdaUXtDtCaBvf2zYuAl2u43SLfPa6gjwTbGy84u6WeUxtFtT5EfvP4qQ9kshfs4MXt9n1oDb+lhltO/HcTFIs1JBqEELHJnscUTPtymLyNvLFJE1kH/dR3C8PxOxNx6FlI+vgnlgOgXsBIxAAEUPfAff1mya8r1R3hhS+ulcOZ1rO2IAeDrYdvxQFPzfp0DZOoA81Rtz7RFI+fp6BIpdyKZooW/dHngXbkPxk78h9uajEXv14TWOnCMsVRfhHV9l8dyJVRblDRmq+sNatV1IL7Tm2qWXXopDDjlECqer/lCH9NgfJn91tR/qp20eBcxpx5EcD08GvS9y/m41w3QWmMt9jT7wmfK0SigEWgKBlv0VaOoRGwKHJVtwUWdrudzbNwqHJVlweJlc0z0K/+pqw4Wkw3J9Dxuu72Evr59Aev8dEI2LqT5k599kg8tDNi7qbMMtvezlfVzaxYb/hOmw7m29o8rr2c7tfew4jaYYQzZOTLPiYeqH61jYl4ExJnDEoqlhagz7vpypjWGmSW3wVF5BQQH42pe9diR0IOVsoP/HQMcrQCwEoY3PR3Z2Dnr26A5Nq8PHJ9SwkY8vbnJLi+k2AYsmk/h6lxcdifQNmlKMzaXBed44k8DHo6PgOjkBk4faIYKqLb5nPziyl/rHbYi783iKyL0NN0XkEt+4BDFXTYCw0H9ugrUAf0YRHN8vBUf7ip78Fa5flsMzdzMK7vhCjoOXjIm963hIovj4TwBFZ7lCCAHzkM5I/uxq6F0TkUtRP9hMSHzxPMRcMwEw6aympNUiIGDpeCpMKRPg2f0FfAX1n2JtzqG7Syreb3pCf1i7ndic3au+FALVENCqlbShggJvAE9scOD5LS4pr251YU6uD/9a5MQlJJeSzMr14qmNTrxAOix/ZnvxxDq3rGeda5c4sbbYJ9uH7PxDbS6mtlzPMnmjG39ke8p1XtrixIJ8f7kN1vlshwcvUx8hGx/vcOPnPd5ynbPnO8BPXmAfQjrv7XBBiOCPYKSfFi2mX6S7KLHslJ6OXbt2SxLIZK42p4UQFBEcAxF/KESZEusXFhbCZDLBbK74T76sulkPR6QEf0z2uAxMnFkCXrj5zPmlyKRpX3YkWhdYfXQsCibF4/yuFmihQXBlBIkWY0XpBzPhmb8FPN1rndAf5YAjuPk3Z8sbROzHDYU/k/Dv2wEmmi72ZxcHFWivJ0bDfsJwOH9bKaOJVFT+0pNikPT6xTD1TkPeZe9C75laXqcSbQEBDZZOZ8MUPxqeXR/BX7ImIgdVmmuRfkUNuwMJE7+XabVr2whE+ujaNAFcRlNhXqPiFIxIMGF2nr986kxQVRe7AP3WUyr4SqWpscX5vmCG9okWAV67L8wMqAXVVLx41ske9gvrIWX6/a1QoFSGKwC2RUn54juHD0uhKIfMUZSDAjbziTSWZeVhc6kfDj8Zk7nI3RneAvB/4pHrYYVnHLXr3LkTdu7aBafTScGiveAb9sbgC/JzcnNJH0hMTIAQosJoC6ROSreUXyLwV7ZPLtzMHvG6gLxAc8nJ8RgYq4PLWsC9Onfp25AJ9/T1iL5mAiwH94YQVTym08OkT5h1UEAfCU+chUB2kXz0W9w9YREUivqZ+3cEnF7Ik1TFAy3GhoTHz4RR4gpOFaNKP1Bbq0dAaLB0vgh6dD+4t7+JgGNr/YeUdCqQekGjiy/uYsSMfgLJZ62Bvf/l9fdLtVAINAECWhPYjAiT9LuBhQX0YxDmzeAYHb9mVpR1sglU/b2xEyK7KaoSapZEBLA0jISxXVIJVcsj31Vp14VM844jRRCsyTn6PaID2+wVpVMq+CoiZpoY/IcwWEDNFxHx7BlVYd1JpHBaToW/QcXI2/sKF5JTNADat4YX38HZrWtXOBxOZGZmlV9kLc9b2QA4zcLTxaWlDvCznZOTkpCQEE/vmZYfK7/d8k+Kx5XdLRgQo+Gm3ha4T4mXj2QLfy+WDSdiD6aB6bBNHISS16fCPYUiN0Tkqjqrd0oEPwKOUTcP64K0KXeiw/S7wdf/0ckoV/cs3wFE04eqyoeaz2Mgz4H86z+ClhKL5P9dCbAxNPWm7LcIAkKn6dWroNk7w7X1ZQTcmajrJrrcCdHjsUYXc/+HYe1xKrmh3ngEgnpFCAIVbCNCHGosN3xEnpZTBDBkj39XfBRC2FJaQcxGJehy7b9wnQDpULAuVIR0m4ZCImvlBdRcBvvoGCrzBAxYZWGoBOD+EabDBLAfEdCQBrmHbGKOgh0rK1xdHMCxafQDVpbnlXfhfgAAEABJREFUw180tewn+5yOVPG1oouwQxgKIZCSkoyOHTsQEXRg/fqN2LZ9O/j6vpycXPnovw0bN8rpYqvVir59e4Ojh0JEzhc4v+feHBmFNRPj8MKwKJirvAdDY43ko9B1JLxwPmyH9SeC9j84f14OBPjTUeY1wa33SoHh8sHx9aIgb+NxVjkPvIC06/eViDp1JISp8tdaIKsYuRdSRKjQidQfb4JG08Vl1tWhLSMgzLD1uAHCnADX5mfpn4iCtjxaNTaFQL0RqPxNWe/mkdtgAUX/eEHlkIexZoHVRAiJ38kiQfuDk03YQNOslJQv/k0p9VGSK+nAr042DblE1Dgdkqqgeen3yhTWBmTIFTCAsLI9xCp7RVduuYvKUkJX8JPxnRTy6xOtI9zWHopGSltUH6kvc8eTm901h89APgG/L/ESeSZV7E1i4uPRq28fdO7aDQnJySiNSkBBTCo69eiNTl26ALpG7QUJEXsi9XuzVZe6sIBys+MWcR0KQBC+SW9eAo4EFtzxBYqe+QMBpwehqVxTh3hEXTgOhfd+I+8ADpWDN/oHKuDwoPCer6BFWxF7+7FcKoUjf94VO5F94vNEIL1I+fYGKPInoWlXO6FZYet1K6DZ4Nr0NIyAs12NXw1WIVAbApUZSW1araycv/irTp2OijdhaYG/fCT0u4GuURqyeZXcslKeoQ0njVycYhUoCI8AUqEmBO0rXnzNn1WvyHPKRx0kE+nkNIuMIhL75Kk7zrPwdYEnpZs5KcVB7k3J8iE6TInJ34ayOzqlUoTtAq5dMCWMbXav3t7uwpVLS/Yp5y0qxrkLi/YhxWC9kPzfylL8e60Dl5D9c2X74n2035f9ivrzyJdXtqgfoGpvGPpMJb58AWLvPh6l781E1tGT4Vm5C/wMX46kx91zAvSeqcg5+SXk3fCxJIL+jEKUfj4fWYc9Ac/CbfJuXyEE+PNvEIEsuPVz8ELRfCcw322sJ0VX61YVtB8EhG6Drfcd9I9FAM71/6Uj/7ffZONXhhUCEY9AmySAoB+BTcymyuBnujYukQhgEYXqysro0w/6qQCTt1BRmkVDJkXcQnk+dqhCAMk0F1cSL0WZbBr3EizmFHefZuFUsIyCe9hDEb9wwJlYXtXDElSgPQWX8Ml2L7oTMaWsfHHZl7vdoC5kPtJ2/vy5LeIS41GXaFtDdBhzHhRH6hrSfl9t2C7bV1IVAYHoi8cjbeY90OJsyD3rVWRNeBKumesBmipO/fn/5BM93P+sQ86kF5F1xJMovO87mId2QYdZ/5YEkReFzrvmI2SMfAiu31cg4cUL5N3FwkSfvJo+vFVdUPk2j4DQo2Hvdz8MvwPOtf+hn4LQJ77ND10NUCFQCQH6VqyUbxOZHcS+8sKZHY2KZ3F3OCoIYCJF56pG+3pF6+AFdkNfB4LapRCJK+RfdErzi8voGwPEHhHauCtrFSSLqU238ClfMrq80M/BjFAzlBATGBCnI+zSQCwt9OHwZHMlvRU0dc1TneUNIyjhK1wUQd5EkCvKlQYhIISAnhiF1B9vRso310Oj6d+8y99D5rD7kT1xsnzaR+yNRyPhuXNJzkPCw6fJx8XlXPgmMsb8F5kHPgwPEUZ+9FuHRQ/AfvQgCP7nTAQ/uVCbQqAMAWGKg33AozB8eXCuuausVB0UAu0HgSq0pW0MPIfY3nmdrTif5IIuVlzU1Spv0nhggA2PDgzKc8OjMDRex0VUf2GZHJNmBj8mK6TzCOkemGTC6ekWhHT4OIymk7kupHdLbyt6E4vjupAcmmyST14I6T0yyIYhcSZc2s1abutc8o+jh48Ntpf7dU9/Gw6IN+NS8pl95zGwj8QnI/LkWLtfHZF+KadaMQJE1oRJh3lQZ6R8cS06zPw3Ep45G6b+HYkArkfx838g//8+Q/5Nn6Dwwe/l4+Gga+Anf3CUsOPiBxF1+ihodoquk61WjIRyvRkQEOZk2Ac+iYAnC87VtzdDj6qLto5AaxlfmySAIxPMOJvI1VmdLZiS6cf9q9y4fLEDn+704JMyeXq9C1cucuLB1e5yOWOuA09vcJfrsO6Z80pxH7UP6T1A+mdRWbit17a4cezM0nI7rHvdEhduXuEs75P1717lxN0rKvpjvQkzSvAGtee+WD7a4cGh/xTLPgvcwFmdLDiLxtKhaogxAt5h/tL19CPbvUU86ROtYRyR83KhKf7ydKg8vIzTLKE6PtYlXxcdthWSmvSrlPUl31sEtFbYKd8goqfFwnbMECS9chE6zP4POsy7Dx3m/JvkP0ib9x90mH8fUj6/BrGXHwZTz1QIq6kVjlS53NIIaJY02AdNRsC1Gw5FBFv6dKj+mwGBNkkAw3HbRtO+q4oDqIvwMixV9Rq7rK72V5cEkOs2IIQIH05EpX15M1vEn4BhYFNpAEU0985SSMdj0iz4IyOAn3f7pTg9Ai4/wHUsJsKxp90k61jnV9I7M92KUgqtsg2WnlE6ft9TYWNtETCAIrvcnuv5zuNTO1rxW5nOL2QjWtdR4jXKfYnSBUqob+6D5e+sAC6kaG5xmQ7b2u4MgMfQIuC15k7poyAsJvBzfvXkGEiJj4JmM0NokfRV1ppBVr5rtk6IYiLo3KEigurt0KYRUN+abfr0Nu3gDE9O03ZQi/V8IlNTc71YVeKXst0VkERverYPM3L9mEkSaxZYUuTDatJhyfQE8MUuj6xnnQUFfniISK4s8ksbbCvLHaC2QRtBHR/47m1uz/V8LSZfNzonL6jzD/UzJcsr15Lkepal1GfvaL28nz+yfFhSEMBGIqxczzIv3wc/iM3UMj5VrBBQCLQ8Apq9azAi6NgUvFmk5V1SHigEGhUBRQAbFc6gsXaxN/yw9ri+2YfKS3xsdlSmT/yElS93eYlUBd2hIBzGJOmVKFYSEcIFRNiCGkCMScBvoPyxgFxu0USlm2/8AdKjdlzHQlk4AwZMooK88dqN4dPzfPPPOOrbUqGCD7a5kWBmC0FhEsk3KgVzaq8QUAhEMgJaVG/wzSL+knVw8fIxkeys8k0hUA8EtHroKlWFQDkC/uIVEHp0eb7ZEkLgnxxvJaLWO0rD/7Z7yl1ItwoiaSjXIZ6HeJPArrAlfmIpz9G98kaUsFT5NNDscKU1GUkFPJVrDtPLcwODY3WukkKBRrlANUcgZQHt5uT5MTC24ro09uezXe5y/0hFvRQCCoEIR0CP6Q9bv/vhL14lF5RGzZsqVQi0GgTCfspajc8NcnRUgo4Lu5ibVC7obAZxEfDWwy5wQQP6O59sRHMIi41EsPhyprWIdyW+ABYUVF7ANVrXQDOv5f4MJEK2rDBMhxhXIrE2juCFlHgZIJ4WDuVpNhiSAJJuqIwjgFaKCobyfOQ7zMOCeSiiMCL3x3UhmUv+pYaFAPO9wIEJpkoRycXkX7E33KNQa3VUCCgEIhkBPXawXFDaX7QE7q2vRLKryjeFwF4RaDcE8MKuZhzbUcfRTSSHpWm4b5ANCTRlyLN/BybqsBN5SLdr6FRH6WDT5NI0/PQRRPgmLEkt4uGyQj9cYbwpmYgWL6gdzq4GxelYWuQv949OA6KYVPOJKSvl88RPYinLygOTvTD+J6eILZqsKt/lEWmzmcqzKCUCyM+LZvOylHariY32i6lo6CKdUuKj3CdVyxeZwU4aCE9pywK1UwgoBFoVAnrcAfIyGH/BfLh3vNeqfFfOKgQYgYpfKc61YRHEEHhK75KuNjSFHJ5skTcMhEO4KM+HhwfZ8eSQusld/axYSgQn3EYkpg1fKSydL2h215gsLS6kcFpYz0NoanVWLrGrUBkxuB7RAlnuCgIYTdO9TLhCKnxMIuLI0TxOh8TCTDGUoSM/zo84OaUqXkX0JupgqfjYuImM5nsMSfZDWrmUn5BawRJJBV/s9KAb/SMQ0qGZ7LJIpggVqaNCQCHQChHQEw6Etetl8OXNgnfPN61wBMrlxkKgtdmp+CVrbZ43o78BIhUrKarDS3dsc1AEiiI6HircymGdRvSDumlEa01nyl+0GBAV172hmTYmUnwnbqg7pk6DYnT8nR1GAGGgo1VDgAh/SI9vAAm//o/b8RRtjrsCcUGFxBMR1kzeVMKRQ6pCaONoYwcij6EyehsQaQ9UulaQrR5NBDCkw22/2+1Dv+jKmE3J9sLLc8+soEQhoBBo1QiYksbDnH4avNl/wJv1W6sei3K+fSCgCGAdzjP/kPMSId/v8QDEFN7c5gQFgjAlx4vFBV60t82b83eLDHlNsR9ZFF1jgsXC58BJgb5dTgPCgJQ0q4BZM8DnzEDwRhCeol3FU8JUwHrEEZFMJC6fDFARZ0kTMHEEkAgZ67AErwEM2gjp8ZRvn1hNFrIOy1QictEU8AvpkEsgN9EzSkifWIejjR2tOjiKGdLjRwyuLg4nr9INtWu1CCjHFQL0/ZN6DMxpx8Kb+SO8udMVJAqBiEWAfski1reIcYw4H45INYNZxQqagjwhzYqXNztxXhcbOtl0tLfNlHhwiwy5M02hTh4UDZYbe9hxIeFv1wVeGWHHawcE5ekhUYg1aTivsw3nl8mIODOOoohcSIePByaacHIHa7kO65ppVK+MiCq39cQQGzLcqKRzXKoVE9PM5Tpsix8heESKpZJekdfAQwODPrHO6wdEQaM30oVd7LiBfOcxsPSIIuZI/aqXQkAh0JYQEDB3mARz8qHw7P4C/sLFbWlwaixtBAFFAOt4IimWg1PTrTS1CKyiqM0l3Wx4ZqMDMWG/33U01arVAp5smFMntsgYEs0a+tKUb58YDR9s9+C8+Q4cP7sU1y51lsulix04dlaprON6lhNJ59wFjnId1p80txTnUHuuZzmX0kfOrGzryiVOjJ9eAq5jHZYz5znAbdlGSC5Y6MApcxyV+jyKbF28qKLPa8jHo2YGbX1GvvOj7HgsCWbRIliqThUCCoHmQECDpdPZ0ONGwLPrE/hL1jRHp6oPhUCdEFAEsE4wBZUEHSZ1sMBGUSe+fuvm3lH4LZOmham8vbz8BfNafKiCQ7EkoanU1nZkAIUQfFCiEFAItA0E9j4KocHS+Xzo0f3g3v4GAq5de9dXtQqBZkBAa4Y+2lQXQghMTLUg3SrwR5YHp3Wytqnx7WswvtwZ+1JR9QoBhYBCQCFQEwJCh7Xb1dCsHeDa8hwMTy7UphBoKQQUAWwA8poADk8xy7Xl+LmuaEebpctF7Wi09RiqUlUIKAQUAnVFQJhg63kLhCkWro1PwvCVQG0KgeZGQBHABiKuUSTwBJoOPiiRbx1ooJFW1izg2AI9dkjked0cc8Dho25of+E2VFoiIO+KNgxku/NR6An+CHKZrFQ7hUBbR0CzwNbnLkAzwbX+YRgBd1sfcZscX2sdlNZaHY8Uv3URKZ40vR++/DlN30k9ezi+gwkfjrbj3ZFNJ5+MiUKvsmf89bALvMF3HPOdx/WQt8m/4fF6PUfXttW3luzGv2bfh6P+vAc4IysAABAASURBVAInT7kBx0+5BidOuQ5Pr3oPDp+zbQ9ejU4hEIaA0Gyw9bsPMPxwrrufjoGwWpVUCDQNAooANg2ubdKqv3R9xI2rT7SOfB99WWoUlmsCCQgDiRYgvuxu3ViTwIdbPVhVHMCG0rrJWtL9OcOLNGs7+m9hH++U+TkrcOWcB7C6cDNKiewFYMBvBJDjLsDX2//CLQueQonXsQ8rkVKt/FAINA4CQo+Cvf9/YfhL4Vj1f2SUvtdor14KgaZAoN0RQP448RRTo0ttZ4c6XFfiRwmTlNp0WkW5AVuPGyPS0zgiZZd1s6G+cmlXa6U2nA8Xtnc+6QhRQdw45Q0YeHiQDc8MtddJHh9ik9eLRiR4LeCU0+fCkyvfRZG3tNbel+avw6Mr3iRaSB+gWrVUhUKgbSLA1wZGDX4ehq8IjpU3tM1BqlG1OALtigAWeA18vsuNz3d7GlXY3tQcD3RmB1VO6fcZbty1uhSPb3BWqWldWX/xKghLcutyeh/eGhD4arebok4UySOSPr/AByEEvsvwwEVBxX00r3N1DW+LOrdti4pfbPsdOx2Z+xzaPIoSOogs7lNRKSgE2igCwhSPqCEvy7uFS1dc30ZHqYbVUgi0GwKYQb/oR6daMCTW1CRySJIFFiIPPqPyqczzBMAEwOWvXN7acr68trf8i0Yn5rg0M97f7kKiRWBZoQ9rin3gaeWfMt2t7RS1Gn8X5Kysk69M/jYVba+TrlJSCLQQAs3SLf/zHT30FQTcWRQRVESwWUBvB520GwL41AY3Rvxd3KRywNRiZHkqM8CLaWry2cHReHCAHUblqlb29mrVzteKdYxJwzW9bHhlsxMXdbXhe4r+ES/EmenWWtuoiuoIGDRZW+gpxuyspfh110ysKdgMb8BbSZEvuwjQh8Dlr2XxdHqLsR0yJdtxmqeJuR2LLFQ7hUA7RkCzplFE8BUEXHvgWBWZl+S049PT6obebghggE6Nn35gmlqom0ovnaKCPaN1+XxaSlaqazWZgBvWble2Gnfr62i0TiSwhw3PbXLg1t5R4LUd5+f7iLDTG2ZfxlS9vHnj221TcMa0W/F/C57EQ8tewyWz/oPr5j0Kj98r+dyGom34YNMPuGfx89hemlENNY0+oIesKcUNvxRg9EYnRBn0H23+CY+seBM/7/wHee5CaataY1WgEGhnCGi2dEQNfgkB5w4igre0s9Gr4TYWAu2GADYWYO3Rjq9oKSDMaKsbR/w62HRc0d2OJzaUYlJHi3zcnxBc01ZH3Tjj4sjcB5u+x5Or3kWxrxRCCCJphjx2tqfBpJvwzsZvcMHMu/Ha+s8xLXMBCr3F1To/blER7n1hJU76YQMenbwc49c4pM7S/LX4aed0PLziDZw+7f+wpXintC8r1U4h0M4R0OxdiQg+B16j1bn+gXaORvMPv7X3qLX2ASj/mx4BX+60pu8kAnpIs2oUAbTjfzvd6GxTH426nBKn34VPt/xaTbV7dCfcPfRyvLfhW7yz4RsI+qumVFYg6DhifQlA5JHTAToesI7yBiptTr9bRhY3FG1X0dlKyKhMe0dAi+oJe7+HEChdD9emp9o7HGr8dUSgXf7K8Y/M0Sk6ksxCPtP38GQdFirsESXQL1qgo1UgjQrGJOgYEqvhCKpPtQATkk2yDdcflqRLvSOorIuNGqPtbvwA87Y7usoji6Hp4Ku7W/FrlqdyhcrViMCawi0o8hJZC681DJze7Shku/Lx9savETACFbVE6nS/EZziNYLFfFjVK5oie5AC+jit6mkPVlbZewJevLbu8yqlLZVV/SoEIgsBLbofbL3vhL9kFdxbXows55Q3EYdAuySABxN5c9FvUu8oivj0tco12g5JMeG5oXY8N8yOI1NNeGSQDa+NsON2qj86zYy+MTqO7WDCTb0tuL6XBXyvx0kdzTi7qxkdKHIUcWe2kRwyvPkwdzy1kay1AjNEPqJMGi7oom4C2dvZMoiq8fTvztLqy7nQRwtDE/tief56In9M74KWbPSh+b+vM/DNbUvw5Ovb0LGo4tb4n8bG490L+mPu2HS8/K8B+HtELJgIooZtdvZS7HZm11CjihQCCgFGQI8ZDGvPm+ArXAL3jg+4SIlCoBoCWrWSdlBQ7DMwiCJ7newCDEDPKA2lVOaSv0cCTopQWKhihzNAP2BAIdXxjOAq+sHKpR+xAP2mHRCvw0RkoYjyNGOFtrr5CxfS0GigtG8vLx6t1pZP6n6eSBdNxc7IXIzbFj4tI3xVzelCQ5otGRtpqra8jj8zm504dsp2WF0+DFuWieu/2kkhP6ogJT+B/uWh8fjvJV3x85g4Kql4ccRQ4w9dWRETz83F1LYsrw4KAYVAzQiY4g+Atesl8OXPhWfPlzUrqdJ2iwDRnPY39uVFAXyw3YsfMny4Z5UTn+/yYH6+HxctdODUuaX4YY8PVyx24pz5Dlyz1ImXNroxPdePj3d68foWDx5a68Y72zx4a6sHD65xYWmhZI5tEkhv7rQ2OS41qIYhUOJ14Lx/7sKdi57FrOylyHLlVTIkKGx3eZ/TkWiJg80UHkU1EF3iIcIXVGfaF1NQfa1FQwTrQ/veOQY+vm8Vnn15K0wcWqSKAEUf7ZVsU6F6KQSaF4FW1ZspcSws6WfClzsd3pw/W5XvytmmQ6BdEkCG002/QPSiqVyBXG/wd8lHFV4qZDrHaQruUT3g5DISeoHr+XeI61iP6yhASC3b5sucNiniB2bQieGordMfoOht4woFq2j81AHtw19uihL/sMeNFUX8Tgmvabtpl8+NG+Y/StOvWcGbMKrA0oGifh+MfxSX9DkZ72/6Dn/vmV8BBkVUFw2IQ0lSNNE3wB1lwftn9ACoHLVsZvqA3f/GBsTnOTBgVRbOnueQmhq1eX/jd5iWsYAi9PxplMVqpxBQCOwVAQFT8uEwpxwNb+ZPFBWctVdtVdn2EWi3BLCpT23otzF0bOr+msJ+wLUL/J9jU9huTJs+ohQPrnXgwbXORpcnNjjkNaJV/f0uw413d7jx1EYn2vI/AKFx87Tr6sLNWF24Rd7AcfKcfFz1cxa65gcJWJTJjkcPuAlx5hicTxHCtzZ8ja2lu0LN5TE/WsOZjw/BA/83GFc8PBzLultkeW07nhZe25OvBRTwWkxY19EkVQUEFuSuwt2Ln8fTq96Hw+eU5ZG283q9cDiCpDXSfFP+tGcEBMwdTqLv9oNpWvgr+IqWtGcw2vXYFQFsgtPPpG9zqUGRRQNf7vTg0zrKt7u92O4IyOsRm8Ctepvk60bq3aiZG/ye5cXUzAC2l6LJ5LVNHmyl8xI+tOFxZsSZBPpE6dCIgIbXtcW0EAKbSnYQ9QKOXOvGdR9swGk/bcXjz62BhSJ153Y/Dt1i0nHhzLuxw1F9oWeJiQCRRwPzB0QjJ5oz2OsW0IDHzk/HwzcMxG3/HoZFPSsTRoNw/2b7X3KB6b0aosrJkydDCAFd1zFixAjk5uairtvdd9+NnJycuqqX67311ltYv359eb6uiZr6q6msrvaUnkKgZgSEnBY2xQ2He9dHCDi31aymSqsh0FYKtLYykPBx8JQgC183zsu4HJmko7klXgf6UMTj/c1uvL2xbvLFNg/s9Ls4LEbDEYk6utgETXHRzxwzyvABNlM6eANIM3XWwG7WlwTw6S4vPmtCYfv5PPcf5uOAWB3vjIjB/QOiIOgvrKpNJjkC6A0Ep7ujS+goIEdtpqQ/4McJXQ7Bn7vnoMTnQGNu1A1mD4rB+vTaFyJ/f9P32OXI2me3CxYsAEflTjrpJMycORO33347jjzySJx++ukoKCjA3Llz8fbbb4PJ1qhRo9CxY0esWbNG2l24cCG6dOmCPn36YO3ateVtf/75Z1nPO24frvPUU0/h0ksv5SopixYtQvfu3dGjRw989dVXe7X3+eefIy4uDhMmTEAgEJDt6+KDVFQ7hUC9ENBg7XwRNFsXuLe/CcOz789Svcwr5YhFoE0SwP9bWYJzFhXhvEXF2OL2ITHKaDmJpr7rI2G+fpftxrk0Bh7LnHxvs7+JrN2vafY+W1OHZk1IEkSBpdbkdr18pX8/wOv4fb3tT/yw42/Z9udR0fjgnL7469B03HFLPyTGJCPdnkYEcLasr7bjf2BCUq2yDgVi3zrTMufvU2nMmDGwWq34888/ceihh0r9hx56SJIymQnbPfjgg3jhhRcwY8YMWfrqq69i165d2LRpE9566y1Zxm2PPvpomebdM888U0mHCeb777/PVVLeeOMN/PLLL9i6dSuY4O3NHpPFiRMn4vrrr4emBb+m6+KD7EjtFAINQUDosHa7CsKcDNfmZ2D4iqC2to1A8JuljY3RR6E/D/3TzMLXZ7Vm4TGwcESzOU+Tv3Q9NHv35uxS9RWBCPCzfHm5l6dXv48tJbulh3761vjkiEQ8fUFXbE81o6M9BQH6q3FtPnrjnjslG/d+loFh293Bu62klcbd7SrN3qfBUARw3rx5SEpKkvpDhw6FxWLBli1bMGfOHFnGu3HjxqF3794IRd9MJhOWLl0qb35hosc63JYJJadZatJxuVxcJYWjjzwFzZmadMPtPfDAAzjqqKPwyCOPyIhjXdqwjhKFwH4jQETQ1us2CN0O1/oHYfid+21SGYhMBOirPDIdi2Sv2oNv/ryZ7WGYaox7QcCAgXc2fovZ2cuqaQkqYaEDSrxOaPQXbbJztpL0y9Vw8Tdbccj07bjpo83gqeRKCpwxQPQR1BtnGiYx5up919USR/GOOOIILFmypNYmV1xxBU488UTwtDATyJoUb7jhhko6PB189dVXl6tymqecu3XrhuOPP76SbrlSWeKTTz6R08wJCQngKWPQVhcfSE29FAKNg4Aww9bvQQihwbn2HvqA+hrHrrISMQi0SQJ4Zmcrruhma1PSI0pv1jdNwFP/i96b1cEaOrMI4KZeFpzVyYxT0k24tbcF/WM03ELHszqZ0CdK4NwuZtzRx4pzO5txbQ8LBsYI3NHXiou6mnF8mo67+lpwTKqOO6ns0KTmxbyGIbVoUa6rAB9u+n6fPmwv3Y1SnxPjUkdU0y20BgAhJLnzmTSiiai2dSg28PW/V2PymzshiAxWU+AyiiQSe6xWxQVMKkclD+ZkrcLTsaNHj65UP3nyZDDB4qlWvgbwww8/BJOsJ554AikpKWD9a665Bpw/4YQTsHPnTmRkZOCggw5CqG24wfHjx1fSOfXUU7FsWQV5Hjt2LHbv3o3t27fj4osvrqQbbo/7u+eee+QdxNOnT4fNZquzD+H+qHSTIND+jGpW2Ac8DiPghWPV/9H4+QNJB/Vq9QhorX4ENQzgiBQLTurYtqQTP4qkhrE2bpEBb84UOJZfDVuPGxvXdDNYGxqnYWG+H4sLfLigiwUvbvJgfLKOk9PNuLCbBclWTRK/YzqYMDxeg10HNCInPewahsTpOKOzBS9TmxSLhq52IdeAbAa3I7aLTFe/YDRAAAAQAElEQVQu/AYRuH14GCB6NzdnGU7qclg1zYxY4I47h+DNq4fjP9f3haGJSjpM3u59ZzNi8kowZPFuHLm+epRhxA4vnnl9Ow5fS1PIlVoHM6OJ/I1OGhTMqL1CQCHQJAjwlHDU4OdpStiB0hUVke0m6UwZbRYE2iQBbBbkWnMnhh/erJ9RuvwKuDY+AX/hYhjePArx+2FOOQpRw94A9IZPqbUUNMuKArijnxXnEPlbXOjHd+Oisa44gM2lARR4Ab42dBOldzkDkvhNSDOjV7SGr3d7IMjpeXk+/Do+BlEmYFi8jnEUAeRyqqp4taOULoghS2SqD9pPpM+jGfSeCda9T5HCDrZkPDj8Oli0ijt2BbVf1c2Gb0dYkRtb/euG6/PiLdKI36RhV7yQ6dDO4gf+/cpqDFqWiVtfX4UUOp+hOj6mWBNw99DLoWvsK5dElvB1f2otwMg6J8qb/UNA6NGIHvoGDF8xSpf9a/+MqdYtikD1b+QWdUd13qgIGD54Mr5F6ZIL4do8Gf6StUT0CqkLAXPaiYge9jZsfe6GHj8SwpwECGI+aL0b3+xz+jwHHl/vxpMkp88txaw8P65Y4sSlixxYVBjA7StduGyxE3evcuHUOaX4KcOHqTl+3EX5t7Z5MWFGCd6h4xEzSvECRQOJ4rReQPbT805RqYgx2apZ6UxE+c3ntuG321fhJMJSoyAhP5v3v8tfx9HpY/H86DsxKL4XrHqQ2BEHhBTUvD10aRd8d0Z/vHTtcKztUPkryeILwObyy+YmbwDx7gobY1OG4asJz6FbdHpFYS2p3377DbGxsdi6dWstGpDLv/B6fzxdzFPCtSrWo6KhawHWowupenfZWoXsO49BFtKO8401FjKnXgqBcgSEKRbRw98lIliI0qWXlpe35URbG1vlb9u2Nrp2Mh7D74B750coXXQ23NteQ8C5nT6URYDQYOl4GqIP+B9svW6HHjMAwhwvy9FGNyZsIeHH9fEwQ/nwNJcRb6E4VjCIxXmuD5WFjlzWXiXOFIO7Bl9eafgmP/DfV9aj57osWIocuPadlejKz1IkremZC3HK1BvRNSYdb497CG+OfYDwDSGLmjcBBDSBNybG4/fBFDkUVBCmWWIRmHZoZ5o61rBieBq2JAW/siwUZfz30CtpGt8apl178txzz5VLwPCNHmlpaejUqRM4zcuthNbmy8/Pr2QgfF2/K6+8Epdeeil4fcAHHngAfI0grxEYrsPrAzIRYx2+WYTrq64F+O2336K2/jdu3Ihwf76qslbgBx98gPC1AcPzPJUecv66666TN46EL0Id7idfYxhuJ9ROHRUCDUFAmOIRPeJ9Ci7kQ0UEG4Jgy7UJfpu2XP+q53ogYHjyiOC9gZLF5xLh+wAB104ieiXgazOsXS5C9KgvYO1+LTR7NwhTHFlWp5dAaNRXiM6EjnUxXh/duthrNh3iYhM7jcNlvU8lIhfsVfNTRK6U5tODWXnTRoyDWGFZPtddiDOm3YKX1n2CzlFpsGl1I2hlzasfhMBzZ6Th1BdH4Z6ruhNZDKr0iOmENHtSMFOHPd9k8dNPP6FXr17gJV54eZcFCxYgfG2+xMTESpZ4uZfQWn18M8dZZ52FSZMmITk5GbwmH7cP1+FoHxt48MEHy9cQ5Ahc+FqAe+ufF5kO96fqWoF89/HEsLUBw/NC0MnizkmYAH700UdyUWvKyle4n5999hnC7UgFtVMI7CcCwpwYjAh6clC6/Kr9tKaaNwcCiiE0B8r17IOJnWvL8yhdejE8uz5BwJ0JjvIJSxIRvKsRM/IzWLtcAs3WhYheDFmv+PKnTLt4yYhHCzArvoZwdUkAFy4oxalzSuokZ88rxfQcH5YVVBCl1nKS+Nq6q/udhXcoondW92PgMWv47sTuMiKHgIE93RKwpUPZVG/ZoDwBL77fPhUuvwcPjbgOutDLaup2qHpaDSI3bpOAUfY2N2Dggp4n0bRwWUHdzEqthx9+GEyQWPx+v3wyiK7X7J8pbO0/Xr6F7/7t0aMHRo4cKSOITCLDdZhkcSdMMMPXEAxfC3Bf/fM1gyF/qtrmaGL42oDh+fBH28XExIDHxu3ZHxZOh9Yx5KeghNvheiUKgcZCQFhSED3sTfm75Vh1U2OZVXaaAAFFAOsBamOrBhyb4drwCDhs7s38Hgb952T4nZLY2Xr+H4XVP4Sl8/nQrB0g9KjG7r7V2fMbhryRw0vE467+Nvx1SDT+Gt+88sO4aPDNJbf2seLG3nWT/yPd90dF4ZMxUfiT/L21rw08Br4phYYS8edBCIGhiX1xWZ9ToWsavjwkATf+dxQevXsMrr6rHxw13KHu8Lvw5Mp3cHiH0Tivx3EwazVfX5puT8WkLoeje3Q6OtiScFDyUDw/+g6KHnaoERdBtO+6/ufi2E4H11i/r0ImZxzF42ncrKwshK/Nl52dXan5DWHr+u3evbtSXSgTrsMRuVB56Fh1LcC99b9ixYpK/hxfZa3Ad999t9LagOH5+Pj4UJd47LHH5HI2PG0dKgz3k8fOkcmEhAT0IEILtSkEmgABjX63oga/iIBrN5zr7muCHpTJ/UVAEcD9RbAO7f3Fy+FccxccK2+EN+cvInq5QMANLaoXbH3vBV9Ia+5wCvg/J57OrYPJdqnyzEYnzpGPxivGA2tL8fJWZ6uUe9eVynGcTWP5YnfYXQ0RflaTLPG4uNfJID6IjSkCM3pp8PGdwGV+y6hsWZoPs7KX4NV1n+Oa/ufgjYPuR++YLogx2RGl25BgicXZFFH8esKzuGvApfjs0Kfw3REv4pkDbsWo2H74+NDHcU73YxFvjpH60aYo9I3tRnpP4xLpg0B9Nl7fb+zYsbjtttvg8XjAvjIR4jImd7w23zvvvCOv7ePp4oSEBIwfP758rb4PP/xQ1vF1gIcccghYOB2uwxFCvr6Orw8MrSF46qmnVloLcG/985NAwv2pulbgTTfdVGltwPA8+8z98vGbb74BX0/Ys2fP8vUKw/3kSCXfmTy9bI3B+uDYjnXV0BuIgGbrBHv/hxFw7ZCrTjTQjGrWBAgoAtiIoPoK5oAXymSy58ubDsObT0TPAz12GOwDn0TUkJdgTjmaiF4yKKzXiD23D1M8NeinHUfNAjRkStJkIFqlyDHQAAzpPQ2mFbyEELi872k4OPUASaCqujwyaSAmdBgDQX98F/BrRPq+3vYnLp11L8y6GR8d+gR+OPIlkpfx4xEv49ZBl0CjvxduOQMv3nImXr3rQjx59bF46/4r5LWDtwy6GD8d+Qp+POpl/Hzky/hg/GPoEdsJQoiqXau8QkAhEOEIaLau4FUn/KUb4N76coR72z7cUwSw3ueZpiFzp9K07RUU1r4XwTX0ComFeGFKGAdeKJPJninpcAhzIqBZ6t2DalAzAlZNUDSohURvmn7NrYzMmDUznh59KyaPvg2ndD0SI5MGySncR0fciJcO/DceP+BmTD/2PXkXcH9ruiRwp3Y9Ah9s/B7Prf4QG4t20Dm0wkKEUAgBr9uF/Mxd2LV5DbatWYzCnAzkZ++G1+NGSUEuRQ1cFDWMgt1kk9PPNb8zVKlCQCHQWhDQo/vC2uMG+ItWwrPjvdbidpv0U2uTo2qMQRk+eDN/QOmS8yls/Tj8JWtg+IqI6AVgSj6Cpm3fprD2IwiuoRcPCDPU1rQI3NDLjvcOiGlTclr6ft4l27SQ12hdFzoOTRuFe4ZejlfH/gf/GXYVjkofi83L5+GJK4/Gh/+9Ds/eMAkv33E+os12nElTvY+MvBG3Db4EwxL7Qdf0crvFRPJ8Pk95nhOOonzs2rgSL91+Dl689WwUZO/hYiUKAYVAG0JAjxsCS9fL4CtcINerjeShtVXfFAEMeOSdtiW8ht6WF+F3bCKiV0LnW4O5w8mIPuATClvfAz1mIAQvrSIqfrygtmZFwCQAqybalFBgsVkxbKzOhBCo9Ef5/MydFL3bg/WLZyJrx2Y4SygyTh0KEaZJaSoqf+Vn7YLf5yvPc8Ln9dI08OXguuzdW/Dz+5O5WIlCQCHQBhEwxY+R69X6cv+BN/uPNjjCyB2SFrmuNa5nBi+WTOHmkkVnQi6W7N4DLgNNafGdtjGjvoC1503Qo3pDmGIA0W6ggdoUAo2BQGFOJkXIjXJTHpcDPprKLS+oIbFm0TQIIarUGHIKmAt7DT0QZ934CCdbUFTXCgGFQFMjYEo+DObUiUQCf4OvYEFTd6fsEwJtjuUEPDlwb3kJJQvPgHvnhzA8uUT0nBB6FKwUbo4Z9RXkYsnWdFkGVP3xgdoUAgqBBiCQsX1DpVZ8fV9BbmalsvAM34m7adm88KJK6X4jxuOKB96ExWavVK4yCgGFQFtFQBAJPA6mhNFtdYARNa5WSwBDt5SXLrkAnj3fgO+4NQIuaJYUiuTdiJjRX8Pa5WIISzIRvf37AYmoM6acUQhEIAIBvx+Z2zdW8iwQ8CNj6/pKZeEZv8+LPVvWhReVp3sMHInL7n8NJou1vEwlFAIKgfaCgArMNMeZ1pqjk/3pI+DYBOe6B1C6/Ep4M38kolcABDwI3VIefcDHsKSfDr7jVmi2/elKtVUIKAQaiIDLWYr8rN1VWhvYsnJhlbKKrKu0GH4iiRUlFanouCToJjOEUD8EFaioVAsgoLpUCLRZBCKGAPqLlsKx+lY4VlwHX+5UBO+49UKL6g17/4cQPewtmDtMIqKXAArztdkTogamEGiNCBTm7IHX46riusCG5XNgBAJVyoNZR0kRavsCysvcEVRSe4WAQkAhoBBoEgRq+/5tks5CRvnRZ8519wbX0PMVg9ge9LgRiBr0LKKGviqXWRHyjltzqIk6KgRaBgHVa50QyNq5pUa9nD3baiCGQdXi/Kxal8HmO4D9Xk9QUe0VAgoBhYBCoNER0BrdYh0M8qPP7P0fgVxDzxQLCBMiZjMMBEpd8Bc4pBgO9SMUMedGORKxCOzevKbG6VqP2wVHcXA5mKrO71i/ompRed5ZWoQ9W2u+PrBcSSUUAgoBhUATItDWTbcIAYxEUA2fH+45G5F10gvIGPEgMkc+JGXPiAeQc87r8K7YCfDzu4ggRqL/yieFQFMgwNO3uRk7wJG8WmX3NuzYUDOZ04SGXZtX19h+/ZJZtbosqN2Sf35GNtnel+SQjtvlqNWWqlAIKAQUAgqB6gi0ewLIS1G4Z6xH1hFPIe+y96DF2BD/4ClI+eo6kmsRd9cJMFxeZJ/5KrKOfArerbnVUVQlCoE2isCebRvw5FXHkBxbu1x9LDYsnV0jAoYRwPuPXF9j2w3L5tTYJlQ44/sP8BTZ3pfw84N//eBZoNH/OQt5oo4KAYWAQqDtIaC1vSHVb0QlL01B/rUfwTKiG1J/vYXI38nwLtuJoid+RtGTv8G3LRcJT56J1B9uhJYWh5xJL8Dxw9L6daK0FQKtFIEOXXvhhsmf44anP41oOfrc6wB1xzDUphBQCCgE6opAuv4OZgAAEABJREFU+yWAFC1wfLUQJa9PQ8zNExF75/Fg0pdz2svwrtoFU68O0LsmwjN3E3LOeAXFr0xF0luXIurcA1F4z9dwTV2rIg51fZcpvVaLgG4yo1u/Yeg+4ICIlpj4pFaLsXJcIaAQUAi0BALtlgD6dhei8N5vEX3ZIbBPGo78qz+Eb0sOEonkpfz0f0h44gwkPH02Un+7FQkvnE9Rwe3IOfc1xN56DKwT+qPwvm/gzyttiXOm+lQIKAQUAgqBpkVAWVcItHkE2iUBNAIGil/4AyLKjJhrj0DBv78G3wSS/MnVsB7ar3wmSQgBoQnYjhqIlM+vRSC7GIUPfo+ER0+n6B9Q+u5MGBRJbEvvEq/XC4dDXVDfls6pGotCQCGgEFAIKASqItA+CSBF7lw/LEXs3SfCn1FA07ybEX/fJGjJ0RBVEaK8EAJ6hzgkvnQBXN8vRaDAAesxg+D6axURQQM1bZMnT4YQolxWrlxZk1qlsrvvvhs5OTmVypo789Zbb2H9+tof31XVn9tvvx0FBQVVi5slP3fuXLz99tsN7muveDfYqmqoEFAIKAQUAgqByEegXRJA75ZswGpG9BmjUPrhbOjp8bAc3EeSNVTdKMLHUT46wNQ7DcJignfpDtiPHyanjP17al7jjM3MmTNHRgi5/ZAhQ8CEY9SoUejYsSPWrFmDSy+9VNa/++67mDZtGjfBAw88gCOPPBI///wzZs6cifT0dPTr1w/r1q2r1r6qPSZEXbp0QZ8+fXDllVdK+9wf20xJSZF9huusXbu2ms2nnnpKtpPO0G7RokXo3r07evTogY0bN+Lbb79FWloaOnXqhCVLlpAG8NBDD4HHsq++pHLYjv0///zzpb+bN29GVd9C5JLLw4ne9OnTZf/sK5vj+tC4eUxcxsL22acQ3jXZ+/zzzxEXF4cJEyYgEAhUG19VG+F4fPXVVwjv94MPPqhki31QohBQCCgEFAKtC4H24m27JID+zEIIqwnE+OBblwHzsK4QehgUzPZISl6biqwTnkf20ZOROf4xZE14CobbB8/aPTD3T4cw6bI9atnGjRtHXQiYTNRXmc6DDz6IF154ATNmzMAhhxwiSQ8TxcMOO6xMA5JQHX300XjjjTfAxJCjcq+++qqsD2/PBeH5Z555Brt27cKmTZuwbNkynHXWWZg0aRKSk5PB7RcsWIBwHbZb1QaTpPfff5+LpbAPv/zyC7Zu3SqJWq9evcDjYrLE9qQS7eraF6lWel133XVgAvzOO+/U6Fsl5bIMk8F//vkHxx57rCypaUyygnbh+FC22osJ3cSJE3H99ddD0zTUNL5wG+F4MHkM4c1Yzps3D+G2qnWmChQCCgGFgEJAIRAhCISxngjxqDnccPkATQR70jUYDncwHdobQO7l76H45SkwD0qH7aThiLvtWCS9/y+IWCu0pChofEyMBkxaqFW1IxM7jv75fNRfWS2Tp969e8to0xlnnIGPP/4YSUlJknyUqWDo0KGwWq3gtlzGRyZcnA5vXzXPRHPp0qWyHUcRDzroIBm5GzlypIyYsY1wHSZOVW1w3uVy8UEKXxOo67pM8+7hhx8GkzYWv9/PRVLq2pdUDtsJISQW7BdLyH/2jfvdsmULGMewJhIr7ttiscjiqu1kYdkuHK+a7HF09KijjsIjjzwCjh7WNL5wG+F4VO2XI5LhtspcUIdWh4ByWCGgEFAItH0EamcvbXjsemos4PFLosSRPO/aDHkTSGjIvDwML/+S9OEVSHzmXMTeeJS87s/xv7kwStywHzkQxEKQ+tdtsB3WP9Ss2pGJgxBCRgF/+umnavWJiYnYuXMnTjvttGp1XHD11VfjiCOOkNGpm2++mYv2KjfccANOPPFEOcW8e/fuGnXDdThiVVWJpzS531A5p5lMduvWDStWrJDRP44qMnHKysoKqdV4rNoXRxZ52jRc+fHHH5eE8oorrkBVfY6C8vhDU82hdtdcc42cJv/hhx9kUdV2srCGXU32PvnkE3DUMyEhAT169Njn+MLxOP7448vxZiw5khluC2pTCCgEFAIKAYVAhCLQLgmgqW8HGE6PXMvPfvIIBLKKwFPBfI4Cbi8Kn/gF9lMPgGVkdy6SpM/5/RL4c4qR+MYlMPXpIMs1ezACJTNVdkwEOHIXkpNOOglPPPEE+Fq80aNHg0kMaPvuu+8wduxYSkHWv/LKK2AywgWHHnoomMitWrUKfF1f1fZV8+PHj5eEMiMjAx9++KHsi6/N46lmFk6H63DUrqqNU089VU4fc/8s7Bv7sH37dhmZvO222+DxeCR5ZhLIN7s899xzdeqLCS9fz8h2Q8KkcPXq1ejatSuq+sbTqXyDCY+FCSLKNibWPPXK1yNyedV2ZWoSz3C8q9rjsd9zzz3yrufp06fDZrOh6vhYJ9xGOB4XX3xxOd6M5U033VTJVsgPdVQIKAQUAgoBhUCkIaBFmkPN4Y+WHg/bsUNQcNvnMPfvCL1zAhzfLA527fACJS7YTxwOESyBiLEicfI5iLv3JFgP6VNWqg71ReCUU07BsGHDypuFyFV5gUooBBQCCoGWRUD1rhBoNwi0SwIohEDcPScCbh+cvy2H/YzRcHw2D76d+eBr+gyq9++iNFNAA8i75kNkn/IScs98FRkjHkCguOIaOahNIaAQUAgoBBQCCgGFQCtDQGtl/jaau1paLKJvPBKF//4GtqMGwTwwHflXfyCjffaTh6PwoR/gnrWBpjoDMA9IR9pvt6LDjHvAd/6WvDGt0fxQhiIMAeWOQkAhoBBQCCgE2gEC7ZYACkFRwGuPhN49GQU3f4L4J86Cj6J+uee8jsTHz4J14iDkXf4ecijqF3vdEdB7JEPE2yGirAjkle7zrVF1TbiZ+1jTr2o9X0PIN1/w3bB8YwZfA8h3qVa1u09HlIJCQCGgEFAIKAQUAvtEoL0ptFsCKE+0JpD0zr/gzy2B6+dlSPnkaviziuAvdCDxufOQ/PV1COSUoOipX+Vdwvk3f4oA6UZfMl4239uO7wrlmw5C68vx+nHTpk0DrxfHa/Jx2wfD1gSsqf6hhx7C7Nmzy9f247ZV7bIdJQoBhYBCQCGgEFAIKATqg0D7JoCElKlzAqLPH4vSj+eCbw5Jm3IH9OQYCCFgHtwZUeccCPfMjfBvz4P77zVI+t+V8sYRarrXV9U14fhuYG7AR16Pj9Pjxo1DaE1ALucyPobqeT1AXusufG28qna5jRKFgEKgMRBQNhQCCgGFQPtBoN0TQGJ6iL7iUPCTQEo/mI3yBaLpPSCEgGVUd/h3F8CfUQjWsQzsRDX7flVdE47Xj+M17TgiWNOafrXVV13jrqrdfXuiNBQCCgGFgEJAIaAQUAhURkCrnG2fORFthf2k4XD9ugIIGJVAMHVLprIAfJuzIaNzJXW7A7jqmnCH7mNNv6r1vL4erwdYdY27qnYrOasyCgGFgEJAIaAQUAgoBOqAgCKABJIQArZJw+HfmgPv8h1UUvHiaWHzAd1R9PCPEBYTtFhbRaVKKQQUAgoBhUBbQECNQSHQ7hBQBLDslFuGdIapfweUvD5dRvrKimmGWCDpncuQ9PFVSJt2JzhayJFAlpCOOioEFAIKAYWAQkAhoBBoTQgoAhg6WxQFjDp9NLwrdkrSFyrmoxZlgXV0D2jxUZyFZ9ZG5Jz+CgyvX+bVrg0goIagEFAIKAQUAgqBdoSAIoChk00E0HJoXwRyi+FZsh0UBgzVVDpy5M+zaCt4eRihiUp1KqMQUAgoBBQCCgGFQOtCoL16qwhg2Jk39UiB5eC+yL/5ExhuH5HAsMqypBACrr9Wwzq+N8LvGC6rVgeFgEJAIaAQUAgoBBQCEY+AIoBhp4iXeYl/8BQY+aUouOdrBAoqP/GDp3wLn/wVvq05iLpgHGiuGGpTCCgEWjsCyn+FgEJAIdD+EFAEsMo5N3VPRvIX18I9cz0yj3waxS/+Bc+ibXB+vwRZEyfD+b85SHjiTFiGdqnSUmUVAgoBhYBCQCGgEFAItA4EFAEEUPVUmQeko8OsfyPqlANQ+t5M5Jz3Ogru/gp6lySk/n0H7CcOr9pE5RUCCgGFgEJAIaAQUAi0GgQUAazpVAkh1/yLf+AUdJh/Hzouewgdlz6I5A+vgJ4aW1MLVaYQUAgoBBQCrQ8B5bFCoN0ioAjg3k69AIRZh2a3QFjNUHf9Qm0KAYWAQkAhoBBQCLQBBLQ2MAY1BIVAwxFQLRUCCgGFgEJAIdAOEVAEsB2edDVkhYBCQCGgEFAItHcE2vv4FQFs7+8ANX6FgEJAIaAQUAgoBNodAooAtrtTrgasEFAIBBFQe4WAQkAh0H4RUASw/Z57NXKFgEJAIaAQUAgoBNopAu2aALbkOd+9bRMW/vMH5kz5BYtn/oX5037H3L9/lccF03/Hwul/YP7U30jnLyyaMUUeZ/31M+ZM/RWLWP+f37F07jQsmv03lsydSjIN8/75DYtm/YVl86ZT3VQsnj2FyqeSTMOy+f9g2YJ/sJxkxYIZWEZtl3DbOVOwmGX2X1g6Z2qw3ZxpWDx7GhbO+huLqGwJ5RfNnooFM6dg3vQ/5XEB+cCyhOysXDwHm9csx/qVi7F22QKsXDwX65Yvwpql84OyjI6rV2DN6jVYXSarVq3BqpWrsWL5SixftgKLFizC1Cl/4dP/fYgXn30Kn33wJhZSfwtpPItm0fhJFpDMIkwWzJmBhXNngo8snF40fxYWz5+NZYvnteRpVX0rBBQCCgGFgEKgVSCgCGALnSbDABGu6UTEpmPu1N+xmMjW8nn/gGXZ3H8oPxUr6LhsDpUR2Vk2awZWL5yLpbOmYTYRRdZngrSUiN3qJfMk4VpLhGvJnOlE0P4iIvg3ls+fgcVzp2P5wplYsWgWkbF5WL10HpYvmIml86cTUZuJlQtnY/XioKxdNg9LyYdlVL9s4RysIjK1ZO4M0p2JFaS3iojdsoWzsHzRHCwhvQVEzuYRcZ0z7Tcin3+RnTlYv2oJtqxbgbUrFmE1kcF1RAqXL5qL9atXYv36ddi4YRM2bdqMDRs2YMP6jdhE+fXrNlDdRmzZuh0bN27E7OlTsHTuFCymsSydNwMrl86F7JfGMXvGn0T05mDhvFlYumgeVixdiOVLFmDZovlE/ua30NlU3SoEFAKtDAHlrkKg3SOgCGALvQUE9ev3GTCICZpMJuiaLtNUDCGoll5RCXFwe9zweN0wRAAalVtMFkRZY2AWZsBvwO/ywu1wwFFSCKHr0MwmCLIldBO8gQA8Hg/8fj+JD9Qbm4cv4Jd9UReyLyMAmM1WWaeTL2aLlWwY0E06zJQ3uEYTgKbDbKF+yZKF9C1mG0xWC/XhRkFhDvLyc1BYmIeiIvJFkHv+AHRdBxlDIGBAEwJCo7yhwaRbYDJboJnM8mi12hBlj0ZKSjq69+wFmz2K/PcDAuSrIDsmaJpGR7M8cjpA42MxQkfCEtwAalMIKAQUAgoBhUGSJbcAABAASURBVIBCYG8IaHurVHVNh4BBppn4mYkACSItTM44z2SNSSEVwR4Ti96DB6Nj926QxI4K/T4iRcTYNJ0IkTDBIHLHBMjjdKG0qAg+txsQBoSAJEoWInOa0CQB83l9dPQToQogYAgEoEMQQdOI5EEnHWpHBUQW/TCbzXT0gdQobSF7OnTSNRPx06lvomWyzuv1w2azwWKxwOv1oph8KCkuQF5eDvxENHXq3+dxIeDzUj4Ag8qEZoA3TdOgaUG7mq4TEbTCHhVNJNMqbco6IryMh65r5IOAz+OV/XhpLCGs/GUEMEBHIxC0zfb3KqpSIaAQUAgoBBQC7RgBrR2PvdrQmWgQM0KNQtElWV+tVcMKhBBge0z8hCYkudGIEDEJDFBfIB7jcjnh9noAKk9MS0FyegekdO4IW2w0NF2D2+OEiaJ0AYq0mc0WWDQrdMMEza/B4/YSWfJQdM5JxMuLABEvJkwFBQVU5oWgPr1EyqgbcH9M3twuD5Erj7TJupquEwn0y3r2S5AfrAsIGEJACA0WqxV+IqW6plM76pvsSptExkqKC5GXnQGn04EPP3gPG9asgqO0COwLj5sJmxAGhBDQaTwaiaD2go5czz5QFTQu4wQAQbQ14CdiSvYNEr/PR2VUTvWsH6BxQm0KAYWAQkAhoBCoBQFVHERAEUDGweAdkPevd5E5/jFkHvxoNcma8CQcn86XpC2ovX97g6J4TH5Afeu6TiRHg5uidzpF43RNI9IWgG41o7S0lOpMEESCvAEiPnS0x8WiY4/u6NCpI0XMomCnCBw1ANvTdMAgPRO7R8TQoAhdaWExSktISh0ymqdrGjQSIQSYNOmaRqQsANpRRNEHN0UTA0SuWJj4GWSLCR+ZAwfYKI5H7XWYyiKBJjORQJqOhqBx6DSlS1G7UFSwtLSEpoQLkJ+TiddeeQn/+/BdrFu9HKXFeQBNaxtE6AxQVFMSQepJABYmszQmnvb2MUklrIJ4CWi6Tj4HaIxB8dIUuYxsknOaRqMWZABqUwgoBBQCCgGFgEJgbwhoe6tss3UywkZkg44GMZpAqQs5574Oz+xNCOSVIpDvqCb+jCIUP/4zHJ8vIKJEbakdqL2UBgAlRBB6nSJ4HH3zUSSLyZbX4wGnOQpmoelTQeTHbNGhE8my2m0wmc00zeuRU61+Ilz2xHjEpKagY6+eiImPh0FEykdkyEdROWZrJs0EszDBqlmgE8/yOj3gPooLC8HipSlVD03dOhxOuOlINJBs8B5EtPxSAkQoWQyKvJl0Ilg8dhqzAQOCxsHEVRCJZP+ZWLJ4iHiC+raQ3xaLDccddRgG9e2CnZvW4a1XXsAH77yOFYvmoYSmizUitQbbIzxNRPA4yqjTODi6R8UUsSSfyTfuw263w2+QD9Q3E1QWg9oBgk6FQXuug9oUAntBQFUpBBQCCgGFgNbeIDCIGDm+XYzi5/5A8bN/oOTZ35F3+XvwLtm+TygMjw9Fj/yIwsd+Rqh98St/w7Ns322rGzegE9kRIkhcuJ7JjImialyu6To0zQyz1QIfES+P2wOH00mcLgCz3Qo7idmkQxgaYABuIo62uDjEJiaAp4sTkpJgkG0fXyNInIijZD6KlukwJBnUDAGN6FJJUT4K8/NhMVsA0idTkkhpugaz2Uw+aNCo3E8EzGLWaWrZRWpE/STpCsCgSKHZYobQBNh/ndrxUdN1ABp0IoHR0dFITk7GgSMH4LCxwzB0QA8U5Wbhvbdfx7tvvIIVSxZShLIEEHIoRPAC4P68RIqFENA0TYoghejoGJxw8iTI8VB0ELRxf37CiIkg+09F6qUQUAgoBBQCCgGFwF4Q0PZS1+aqDIqM5d/wMQrv+Rolb0xHyZskb/0D79Id1cdqMUFEESkiYlOpkiJbjo9mB9ty+5emIO/Ct+HbmFlJbV8Z5k8+Ii0yekYkRwghSQ7fOAHa+MYGTdfApMak65KM8bSqEBp8FLVzu10UnfPCRyTJ5fLImyyMgJ+mhGOgm8ywxtjRpVcPpNI0cVxyIuyx0TDZLNQmQG28RPhIh0hflDUaNt2MkoJC+Cg6yITOZDLRxCw5UTZ2jQgY5WiK2gUhhPTJ63VR3g1ioJQPAET2zBTt03ULNE2nPnxECH00uWuAgpjQzSakJKdi4MB+OGjMMBw4oh/GDOsLd2kePnn/Tbz/xktYvng+nI5C6OSPn6KMxFEREIBO49fIB4MNUWQwPjGJ7AbgI3IbIALKAggIIaA2hYBCQCGgEFAIKAT2jUC7IoCBXQVw/7V6r6iIaCvi7j0JHWbcjQ5z70XqL7fAekhfoIwMoYbNoMhg/t1f1VBTexFzFYNZIKkwuaGDfDGZYbFYLCCqJac/WY1v2DCbLQBl7PZoIoQWmj4twbx5C7Ajy4kNWzOwZNlauFxessMtBZwuN7xEkqJi45Cano60Tuno3rc3EtLSQPQMPooqGlRPgyNCaIVJmGB4A3AWlcJLbV00LazRuJmMaboOTdfJNiSxYx+ZmAWovRCCyg3w1K3QNFhtdgghiGz6YbFaoXOkksrjExIRFR2LLl16YMCAARg6pD9GDe2L0ycdDZ8jD59++B7ef/stFOTmEPGzweV0g+1zXxCg/jUU0dQ1dYQ1azYgLy9f9sH1HAHkKWNOkzPqpRBQCCgEakJAlSkEFAJlCGhlx3Zx4BsiQISmtsGaeqch9a/bEXXhOHAkzLctB3rnRCS+dQkSnjkHIFKDWjYj3wmaXa2ltqZiAY606USqQsLkxUqEyaDoF0f7OLpnISLIhgMBH3xUbkCTpM5J07mFRcXIy85GVFwivv3xNwh7Eoq8FqR06YOo+DQwcfNTVNBRWoKsrEy4efobdqT3Go4u3XujU8/uiE1JAvi6PgTA1w8Ksq9rZviJfLE4i0vgdpTQ1C+NDyAIDLCP7DNovpXJq9Vqo7HonCVuZsjpaC7n8fGYBE1rc6XJbIHZYoJuMiExJRnp6Z3Rv19/dExLwYRDxuDo8cORbAem/P4Lvvnpd2TkFFMzE/UJUILOiUEE10VT4S7k5uRj2fLV2LJtB5HAABHFAHhamPVIW70UAgoBhYBCQCGgENgLAu2KAO4FByIYBhJfuwhC15D3r/eQddiTyJn0IrIOfRzOLxfCdtxQxNxw5F5N1KfSoOlMJkcsLpeLSIyfSIwBR6kTmkkHsx4fkTdd1+VUqxACZk2HxgRWkB4RMz+RQiPgpiihEx6XA1abFfAWY+60X7B4/lxs25WDtM6Dkd6jPyx2Owrzc+Hxm2BL7IyOAw5FpyET0HPwOPQbNgadevVEUscOEDR97PNTFFHoROpMsJqsMAc0+Es9MjLnKi2Fw+GAxWaX0T2T2Uz9uxAgX9kXjRiYJgAYfuhELIUQ0DUqpfEKIpYWSxQ0oUMXJtijoxAbH0cSj67du2PIsME4YsLBOOGog9EjPQnLF81HUX4eNF0nOIQUg+y6Sh3o2KkLtm7eiqnT51D/bomfQX0bFCHF3jZVpxBQCCgEFAIKAYUANIVBEAHrkQNh6kYRtCd+hmf2RlCYTVYEChwofOgHeFfshP2UA2QUSlbs504IDRzhE0KAo31+mko1W8yUthIR9FOkzAITET6Don5+ityZdDM8bpckgwEiWzqRIpfTg+TOXdC5U7yM9jH5MUi/S5dO6Na1I7qkJ2PD6oVYsWgxNm7eDd2eSvZjyHODBNB0C8yx6YhJH4iOfcahy8CxRAhHoGOPHkjpmAKzWYDfIXFJyZS2INoaBb8nIJ8+UpSbC0dJMfnklkTRS6TRQ1PhfiJoAcNLY/ARCeRuqC8iZRaLDR6fDz5/gGxqEOQ/7aitBbpuQnRUDOJiE2mqugv6DhyMQ8cfJKeGY6NtZMcgXzU2BrvNBjeRXZPVjoTUjvAZAi6ayubrARnPAGEjFdVOIaAQUAgoBBQCYQioZGUEgr+qlcvaZY7JHSDgmbcZ1TYiLe4Z66GnxUGLJUJSTaH+BQZFxJjECerT6XTCbrdDo9BZgMqZ+Pm8XggicxRag67pRJTMRD79RLhcVBSApmsU7wpgw5r1+OHrLyBMGhzOQlitOtxuL6xkj+8U7tKtMzp1SUOfnp3hdeSBo4oGEbKgsN8B2glqb4U1OgkpXQeh2+BD0aH/WKT0GIC5y9fgs7+mItsr4BeAxWqChaZy7WYbBBX4qC8fTRfD64OJiJyVopC6ySL91cinABFCEx2FpskonabrCFD/PDTdZKKJZwETkVshNFgtViKaZuhUnkikMyUlBWarBRrVGQhuUfYoIrs0PpsOv6HDSr54iCDzNZJs1yDbUJtCQCGgEFAIKAQUAntFQBHAEDyCEiyQO8pUeYWKRShRpb4BWT9F/fwUsYqKiiLS5gavB8hlHl7ShQgcqC+hBQmT1+2GRiSKo4UsAWJQsXExiI2No2nSQjiLizHl159QUpADe0wckUUmVhaAImRC6DTNGoc4mm61EUFjksTCLgf5kgEhBJ5//nnccMONuO22u/Hsc6/Ab01H/wMOxajh43HQ2HHo3Ks3ouIToFvMCJBf7I+ViKDZZIFFo76IiBVk58EgMih0DYFAAHwHs58INI9DI/+FEJIIcv/ct0Z2DCqnwUHe8asJRNttMBNpNJmtsFDkULNYYNA4NN1EfWvwepgwR8GgAfgCoClgJ/hmEY6UGlxI5eqlEKiOgCpRCCgEFAIKgRACigCWIcHX+TEpsRzUs6yk8sE2YQACWUUwipyVKxqYCxCBcxOpE0KAI4BCBIklExiNCJHJTGSHxEukymqxUkTNBB+lbVYbSktLERMdAztNh/bs0Q0D+vbCpGMmYEC/3khITiWPiHiZzJJo/T977wEn11Wf/T/ntqk7s73valVXvVq9uTdsg3HF2IApMSmQBAIBAiF/AiE0h0AcDCR5TUINhGIMtgF3y2q2etdKu9red2Z2+tzyf86VzYc3r73ItmQn9rmaM7ec9jvPrj/79fObe4fkBIepV6fk+v0Ng6DGFr/7kuuW5ZZbbsGHP/xhXHLpxXjve9+LgYE+LF6yDKvXb0Yw3ozaWasxe8XlmL50A5pntaO8tgbhaAguXUudTpwmdASMAOy8g1xyEuODw8im0iiVCgzDYfEYgw0JuYViwd/LecHNISyC8MdDSCVM3YJ0EsEzCZguhZF3NHPnP8A6GolACOFDYInA7FAbh+uUfaE2pYBSQCmgFFAKKAWmVEAB4LPyFLZ0wOkeR+zjVyNw6QJ4BDS/ikRRcdetMOY3IvP97XgOUvy6l/EmhPBhSAKQaZqQe1l4mWBDV4vARq6C0Dw4bokuVx488UuIQCjh0TAMVFaVo7W1BdU15ZjGfSAQIiyacOksCqGhQDdOJwwKIfwxBOESz25yPlnkqdyPjo7ic5/7HFqam30onT9/AUKhCELhCGQ3QRdOgl5ZRRNqZi7H9CXno2XRJkwUXew4cBCJkoMQU7eAkPeAIByMQLqBpWwOmUQSmdSR6oI/AAAQAElEQVQk5A0vLtPCxUIREgJLhLaiTHdzAim5BDzp9EHXOacGkxAMYl4gEPBdUouuYLGUhyHAGDOQddlMFvLGFY/jOo7Na+qlFFAKKAVe9wooAZQCUyqgTVn7eqokeUz8ybfhTmRQ8Q83o+aXf4aq/3gPap/8GAIXzUP2BzuQuWfLWVNEunzRaJSco0PCkEsHzKGLVSjmIaFI03RIx0+TYMQUqgQ7HmJyMkkQyvvAqOk6U585VNVXIlIWRawsTretyH4lxklwJAxZTJ/KNLNN0PJg+POx8nlfv/jFL/BZAmAVnb3+/n789Kc/xT//89fY1iOM6f6cLinNpVbCJXoZQRjhcixecwWqmuZi+qyFqK1vQlVDPWrqa2CYJuFVwGNuNxqJIWxGIMhnTsFm3K5fSoQ/DumvmZzH2G0IQbp7tmi6Dl6A3KReJkFQgu/MmdMxZ1YrSoUMZFpbZzuXGsrYZFtVlAJKAaWAUkApoBR4YQUUAP6ONvaxIYzddDfSdz8KdywNEQ2g+EwXJt73HaT+v3sB+YGz32n/cg49QpTsL+FP0zUfzDLZDAQ0uncewckmzJUIN0FA00He4nkRmtAQjMahS7AjPKUzKaTTk4iGgwQt10+rStiTTluRqdHMZIpunOODlQQtTTfx3NzgJo+fK21tbfjLv/gL/N2n/pbOm4nx8XFcf/31uOuuu/Af//4fkFC4bds2gpvDGF08/sijcCVYci3rNl6EyoaZiNbOQeuizWimMzhnxXo0zZoOKxqExfiidAfl5wFBINQ9DU6h5Bf72XTwczHLlLiM3eb6BNPCEvh0XYe/13R/bukaZlMJXHP5RYhEw1zJ6ZcmKfn0oXpXCigFlAJKAaWAUuAFFHh9AaB4ARV+57I7mkZafr3b2/8Vo2/6KhLv/y4Kvz4ESHr6nXb/zyFB5f+5NuUFD9Kx0nSNqcycnxoNh6PIpLMgBaKQScPQBfKEJAl0wgACoRCsYID9HJSKJeTzBfT2jeK/vv9zwpGJdHYS4XAZIixC16HTgZNGmue5yBeyHDsJjYDk0Wojs/1fIAhub7ruzfj8F7+Az33+81i8eDFSqRT27d+PBQsWEP76fBg1AyY++/efwam+Hjz55JMYGBjA4OAQ5w370Pjlf/wSPvyXf4G//8KXYMXq0ThnHaYtvhCP7zmE/SdPIhCPwAoFYdPV1ITOpWpwCw6cbAG2TAvnc5DrlcVjTJphcb0uxza4Rg2CaWi7VPS16O3uwokTTN07jlzRs0WiMjuql1JAKaAUUAooBV6nCpzJsrUzafRaaSPiIdBCO/PlSHo6w9bWmhkgzeBMNx/ESGEeSzAY9LsZuoFAIAghBMaHRnDy0DH0dZxAH8Fp8FQvkokEQa6AhP8VaDYNSZepU4GZM2dhfHQUNh2zdDrFFHERZUy5SljSOaYcXN78oUPDji0PwSZkeczh2pxbcq1LdJLFg4BpWQQtw4fDD33oQ7j4skuxes0azJs3D3k6dbuefgbT22bi377xL/jIRz6CBx54gHBmQgjhw2U+n8dnPv13eO8dfwgOy3GAYKgMV197OzZecgPaV1yJOSsvwYwlq1DT3IxAOATBfy6B0BImAnrAdwU1BmYydun6WYyJofrupkuYLRVtQm4UTU2NqCgv5xwe61xOR7SVDaE2pYBSQCmgFFAKKAWmUkCbqvK1VqdXRVH1nT8ADB2khrNW5A0i5Z+85kXJJd0/6XLpdOpMOnWmYaJUsmGYBiTwCI5mWSZMw4DmAYXJDMZ6BjDa3Yehnm4kx8ZhCB3ts2fAChhI5RzMm9+OUCgA2S+Xy9BJKwIEM8sKIMDS2NwIrTCKX3z3y7jnzo/hS3/9p/iv73wDo0P9EIQtz7GpCV9CgwtuhCkJYpFwGG+46irU1dfj9ve8x4fCGbNnY6C3F3IdXd3dEHQWJYJ94M8/hMcffwKxWBwdHR2MwYaE3Xg8jmgkCjmPEYoj3tSOhnkbMW/1lZi+eBWaZ85GsCzqa6BzXZ7tIJ9OIzM6hmwi5esQDEYATQfZEKFIBA0t07HkvDVYsmIDFi1fj0UrN/oQyMjVSynwOldALV8poBRQCkytgDZ19Wuv1lrRhtonPoKaX30QNQ++/FL70IdQ9f33wofKFyGXEAK6rsOl8yU/7wZugYDFVGqEEGghFAz50OOSxPxHpAjAZPrXJBTGI2UoZXJw8kUYrK9gatjLpjHUO4CR/gFMjAwjO5kiTOURDBD+6CrqhMxgKIzm5lbMX7iArt4qXHHpBrTWWNj1m+/jO//4MXz5b/4U3/jyp3Hi+EFIcHQJgLI4BFCX8Xo894hY4WQO115+CSRQvu3WW7F58/lwWPfEo4/jO9/5dz9dvGPHdpQR6LZt24pP/s1f49FHH0HfQB9O0M0sFYvwuG4/BWyGUFbdTOB0EK2oQLy2BpWNDQiWlfmM7jK9a+dySA2PIJHKooQgPCOK/oEhtM6ci0C0HDt378XQyCiiZRXwXAoFtSkFlAJKAaWAUkApMJUC2lSVr9U6vZKQ1VYNY/rLL3pLJTQ6cC9eK4EQwc2g46fRPbOY5pRjFAsFglvJT+PK8wABLhQJ+/Anf1iOBCLbhp829uDv4+Vx1FRzLRAoMQVbzOaRTiQx2N2LjkNHMNTfhxyBsJDLE9+AUDiEiqoqlFdWor6hHu3z5mLJ4gXYvGk1lsxtxUjHDvz6+1/B//nKJ/HNL/4Ntj92P9PGWWiaABwgUF0Je2gCQ795HNktO5B4eicEY9q8dhWufdObcOklF2PFyvPQ0XkCXac68dd//QlouqBz5+IEXcGtO3Zg61NP8VxAyEUR2vKlIuTaQuEI5EWLbmFlfS00g26k58ppsf9oN3bvO4pHHt+GwaFhAmgTyssrsG7DJq6jwQdnSgC1KQWUAkoBpYBSQCkwtQLyz+/ULVTtOVFApk7l5+U0ElCRjpjN9KvtFBEImjQTdZgB7i0TGn9CLtOhktysQAABFo0pbMHrpqVDjmPoBoQQ8D8zx2OHYwloiEfjCLF9ITWJ5NAIBk91sXSi90Qn+pm2zaZSyP8WCiMoZ5q2pqYSdQ31mLdwPi66YBPWr1uCoDuO7Q/+O35096fxz5/9MH5237fhVFiou/IiRM9fj4Y5C+GlMxh48CE4HHtyx2544xM4b3Y7bnjLWzA4MMxxNmJ0cMSP88i+g2jgXJ3/9E0Mfu8ncHTAKRX8Ouky6nRG/TWZQYyNZ1CETocRWLpkCZYsW4z1a5ajLJ1HbuszSHAsQ7iQOmiaDhqRUJtSQCmgFHgdK6CWrhQ4IwWIEWfUTjU6ywro+mnpXbpb8qvgPO5Npmk9EozrOjAIeXJPrvPTuDrdt9MFiISDTA+bCAUjvgOos61OaILwIPsFg0GCogl5LgHS4Ljgpms6gTDIfiGmjwtIjY4jOTzK1HEfejpPoa+PTmE2C5dunoRNl2AVKYsgwlRuY3MTVq9bj2uuuRRzZ9Si5+gO/OY/78J3v/5pfO1bX8DJ3g40vPFKxJetwLQLNsBlSjp14DCCNujUNUM3DSxbsQIbNmzAm2++Hk1tbQhVlaN89kwUu7pgaiZ0w4Dc5LMBc0z7ykfYlHJJePkMdKaMDVOHVrLR9eVv4vjX/xXjjzyGMs+GnUr78CiokaZrcghVlAJKAaWAUkApoBSYQgH113IKcc5llUOgkeMLIZDLZX2A0TSNqd8C5F7jdV0T4IuuFoFQ12DbJQKe4btdgaDFlGkJMnWs6/rpPmwshGB7CYIG5HV5F62ESnlsmabfX958IgD/WAgB6RyWhcOIGBZydAtHe/rQffQ4xvoHkZtI+jehFJla5jQwLQNlsRiCTCPPnjkTm9auxsZVS1FKncITP/833P/dL+Bb3/gcHt+9BYGl7XACGkoESnnjhiMhNxhALFoGEbAQmj8Dh+78KjJDY4AG5At5yOf7gZtGLfKFIqxAkGcCjueQZz14RRc5XWD6xZcgNL0NY4cOY2Tb0xCaDg4Pk2tgh9f3S61eKaAUUAooBZQCv0cB/tn9PS1U9TlTQIKYdLt03SDMuUiOTcAORJDKe0hMZjDY34+RkVEkUklClIOAqTFVahOEhP/IF4OumhCngU+mhqWDqBECTUMjUHoEPM0vgAv5lXIe9/JbQQyCoHQJJWTppDoJiIZhsC0dOA/QOa6pmShl88hMTmKScWUmUhg4cQo9LKnRCeQyk/CYatY5V0x+BrGmBi1trVi6fDk2X7AOM9tqcOrgk3jy5/fgx9/8DH7yf76I7mMHoLGPnE+4LkJz2zH763cisnQx1w+uqQC7kIP8zl/NMP04pBPpMf8twFXQHc13n4J57BRGd2xFsbMHgVnTUX/5JaxlPZ1T0wdG/1S9KQWUAkoBpYBS4HWlwItZrPZiGqu2Z08BCWrSvZMwJEFQfoYtq4fw2PYu7Drcg1FRD2vOJdDaVkPULUEhOg3ZQBXGci46ewbQdaoPI6NjmCSgSfCTICnTyfKuWTmmS4dRJ9xJcLLotknAk3MKIQhbjl+em1euSvYvFouQfR3HoRNXRDAUhE4Qk8AohIDBVHNA8FemQOfR1ZlCTmByPIHerk6Mj46glM8RPIEwU9DyBpeKqkrMmDUL69avxcYNa2Enu3B420/x8I++gu/+86fxwL3fQzo5CoOOnsdAhRCw6BBKLeQNK65NGtUAoWsQGgsBMLx4AeZ+8wto/8Rfov2zn4A2bxEGe3rx5BNPck02ApZ0DKE2pYBSQCmgFFAKKAWmUECbok5VvQIKCEHy4TwSurp6BlFw8hB0vKxgCK5dhO0Q2IwQiloEGa0OomYB4vM3oXLxRdCalgM18zGp1SAjYhjPeBgYTeFUbw8GRvqRSkwiny9CPnbFsV1CXQmeK2ASpjxCnmVa0CUkMgYJfxIkNdbpmoYgU8ymZTLd7BGsPBhmAAavg7EJIWAYGkzTgElAjDBW2nZwskWkhseQGBnDSF8fkqOjyKaTHItQ5tqIRMKoqa3DggULsXnzWsxuiGL81C4ceOpeSAgUQqBACNUMnV6lBwmjViAkZ4TN916ua9uTT+HQwSM40tGBLVue5PEe2G4Rc2a1oePQXuiMC2pTCrxuFVALVwooBZQCZ6aAdmbNVKuzrYD8DKCELZepULlPJBLIFT1o/CdhRyNw+XPS9RKuRxBzkMnnMTAwSBTS4dgCDtsWYKIQjKEYqYeomofgtDUom3sJgq0bUahdALt8JpxwA/JmhONrKNo5FhuCKV/b457QJYSAaZoQ4jSMBujgFeVjWWxGQnBjrhce9zaLSweQDAn5bEBBINR0HTJ+T5jwgc2yYGg6AgRDnY2cTB6JwSGMDw5CfrvJqRMnfdeSkyFWUYGammrU1lZDpqYlhLq2wzR3CcViHq7nYHhkBIVMBsiXEA9baGusgOlkYWcTsAwPW7duwz999SvY+viDOHl0L4b6e6A2pYBSQCmgFFAKKAWmVkCbulrVnisFhBDIJWw/aQAAEABJREFU5XIolUp06QooEHDyJRcavS4IHaZunJ6a8Od5LoTmYctjD+PQvl148L57cbLzOO6/914kUkk89vBjhC/g2JEDGBkZ8D9LVyI8FUvApGsgaZQjH26GVzsfXt0ylAiKSVHOuQy4BFA5kQRAm8AnhObHFCDIeRI+hYAQQjZBkW3N8lr86/fvxb0PbcHsxasQqqyHa4bg2nm6lYQ3QmKpVIDHttLV1OnmyV8yyzCgcZww3UL58Go7k8Mk3cLejk4M9w74N58Ypo5IOMQ0ruW7hjJtXVFZQeAFcoUc3xKosFzMaKjAgtkzfDexUKRmhE2L8Wq69ttY/YDVm1JAKaAUUAooBZQCz6uA9rxX1cVzrgBZCLquA56GfK4Imyla6aK5mgQlXmYS1KVDxwQs3TGbUGZj8eJFWLJ8GUDnLZlIwuEgk8kEYcnCU08+jt27dmL7tqdQKBTw8C9+if08P7h/L3YybXrieAfTyw5yJQd5z0LBjEKOL51IIQTHL8Ej8MmFW0YAEt4gNLbx4BAMM9kMAdDEEw89iup4FJmJCdz5hc/hwNEuVE2bj6VXvh3Lr7gNyy65ETOXXojq6fNhRsoJbi7NuzzgOgS7AIslp+B6ba4QMC0LoYAFN08IHk9inG5hN2PtPtGJob5+uoE2AoGA71CWSLQ243dKNhKcP2QF6TYa0IVJmC7448LHxWcP1U4poBRQCrx+FFArVQq8KAW0F9VaNT5rCriO6wOXhK48U7sGXSwagDAgoGm6D0iyTgKN/CFpQkN1VR0qK6twySWXYcmSpbjiyqvQ2NSMNevWYe36Dbj2prdiw8ZNyGWzmD1/AXr6B1ERL0ckGoZdLJDBHBaO6DgwNUGoOv0ZwBIBTyNUCiEIfC5sp0S3TvfjE4zHYVpWupXbtj+Fg/v3oavzBBIE0PHJSbqPD+Jzn/prfO3Oz2Lro7/GXV/8e/z7v92No8c6UTttMZZuvg5LLrwRreddhub5K1HVPAseHcMix5QuoSxybTrXTwaG3AcsAwEd/tfceXRIZWyyCMFoWGzGG46EEQgFCZEewGsTTKEnWE5rBrUpBZQCSgGlgFJAKTCFAtoUdarqHCpAbEF6MgeZgg0ELdh2EYbmITk5gae3P4F77r4TP/nePdjy8K9w8thBJMeH2DZHKHPguSW4TPHygBES2phu9ejeacIj7EVRFoujoaUZl11xGRoaGjF3wXxMnzVLkh8B0EZJ3mjhAhL8XI6jEaA89peun+CItsM2hMQCwZRVyDkFDJUqUQq0QStrwESmgLFkEqMEzInBPmQY2+4nf41//cfP4hABUTeC0EJlONl9Ej/43r/g7z7+AXzpUx/Bt791Dw4c70RlyzwsueBazNt0HeaufQOmLV6PyuYZiDCdnLM9CMYmYzJk+lgXEIRTCXkMDTJOhkqgLSIUDkN+btDh+lOE0dRk0j+X7V6XRS1aKaAUUAooBZQCZ6iAAsAzFOpsNxNC+KnNBF2rYqGITC4Pe7wDR/buQHf/AIYIVocP7sGjD/0S3/uPf8E/f/nv8cXPfBxf/PRH8aW/+yi+8LcfxZ2f/hidt8/gP//j69jy0P04cWgvUqODKObSkM4ZqRK25zKF6xGcNEJj8TQAlorIZ9KQN1y4rgcJVxKiXIKULA4dNke6gLrGOh1wAd00USa/Jm76HKQKNkZSWZwan8SxgXEc7RvGsf4RdI0kcfxkFx584Jf45pc+g7u/+Cn86mc/RufJTtj0Ng2mhE/2DuCuf7oT77zxatxx27X48z+8Hf/0D1/Art0HYMXrsXD9lVhw0Y1YfOF1WLD+ckxfuBaheDU0XWcs4Do8CIZl2wXE4zGURXRoKCIaCaC8vBwWU8pQm1JAKaAUUAooBV5HCryUpWovpZPq8/IVkKlPDw7Kysp8qCkRygxaW7GyqA8x8kHNlhXwPyd42vXyyHO273DZzJV68mYLuobj4yPoOHYITzz2a/znD76Fr931JXzlC5/EP/z9x3Hn5z6BrxIav/r5T+Ab//hp3P/D/0Dn/q1I9R1HIT0OohRcQp9Nt88lCAo6bcWSw+vwY5KrlA6bJnTouoFwKII4IUvoFhwP5EYBTTNgGiHCpM74PKIYkGZ8g+kMgTCDk8Pj6OgbxeNbt+GHP/gufvLde3Di4AFOAJgCCHP9uhXGRCqNg0f2Y+uWx3D/fT/Gv9/zr/jXe+7Brx/fCjtUgTnnbcKMBcuh6QRBCD8+ITRodh7rVi1DRTzuA7U/MNSmFFAKKAWUAkoBpcBUCmhTVaq6c6eAIGxJWJFwFwgGoBsC5YSYsrI4Kitq/RIIBCFhTwiDoBinw1WFeKwKZdE4IuG4D2QRpkElmAUCAQQIjAYByfM0gp1H589BielieVduYmIMheQwaoMFzG6uRHVUQNNNWMEgQsEIDF1ACBOhSBgW5xWaCdOwEAqFAcbKF8cPIhKJcB9gnYmKigoEgyFohgnBeQulEuLxciRTKaTTORQKOT/dbJgGLMKjzviSORunRpN0DEdxoKsfW3fvxU9/+Uvc/c1v4PN/9zl8/u8/jW//29fw2K9+jsNPP4nS2Ck44/04/swT6O84CMMwoHMuoekIBCwUcllMjI0yZotQ6ECmjqE2pcDrTgG1YKWAUkAp8OIU0F5cc9X6bCogQU0+fiVAMKoor0B1VQUsK+gDzujYIBKJcYIcIB26scQkOUwgFI0gKkGxIo4yAlh5eSVisXK/RMvK6dBVobKqFvK4sroO1XVNqK5tJCwFUV9RDjgaZq++Eos23YC5G2/AnI1vRfvmm7Do0tux4uJbsOjCWzB/0/X+Z/NaFq1DvHEuAoZOwAvCsCQwRiA0AYvAmcsXoRPITF7XdA2mGUAyOYlyxhQORwmPEb9IKCyvqEHb9Jlsb8Hkes2AyfYG5NqDhENZJEhmckUMjafR2T+GlkXrYdTMZUo7CZeWowvBuTUYBEqPKWqpX1vbdJQzFezYhD/NIARCbUoBpYBSQCmgFFAK/B4FtN9Tr6rPkQJCCEhaCQQCdNB0RMIRwpCBSKwCDa3TIN24xsZWtM2ag1lz5yEYigKaCXmtrr4VNTUNqCXYlVfWIFJWjnCsEpFoHAG6eS5TyfKGjomJBCKRKGLxcpQRDisqYwiGAxD8qXtclwfBf64MAx4Ba/wX98MtFCCMAKxoBaLV01A/cxEsjqnToTQIe5aMlwNMTqYhx5fgFTIDCEZCjD/ojwXXQ9AyEY1GOG8ZDNNEkE5lY30Tr5UxpjIEglHCYRyRcDmvxRCNlCHMNpZpwTAsSKAMhaIIBsOEPwcQHh1NG5oQ0DUdhk7YEy5ODmTpJhah8xzcPBb1UgooBZQCSgGlgFJgagWIAlM3ULXnRgE/9UuYsh3CC38KpqkhVhaBdMH27Xoa8VgZPKEhFLRQFa+ETgCqqKhENFaOVGocB/bu8uFodGwcQwP9qK9rQB1LU3MrQYluGPtWV9egsbkFObpqlmWiLBJGQKZ0CVEkKX9hgu8e3wRRMHbhhRBC8Mrplyd0PwYJlLphQidkGYYGTdPQ1NKCuQsWEELrYBL0JEBqBMQwU8QmU9q5fAGT6TTnziHIlHKcrmWoPIbyimrEYuWIl1cQdqN0NMMIsk8oUoZQiCVcRpCNEQYjMKmPGTJh6iYMzhkMBlFimllq52keitkCKss0pppthCNBuK57OnD1rhRQCigFXj8KqJUqBV6SAkSPl9RPdXqZCkiIopEFXdd9cJF7Gx4CdPEsM4h8oYTa+kbk8jaGhkcQCppomTYTobIIBvp7UF5VjeHhPtYXYJgGjh89hD27n8HJ40cIcfDHzGcnMZlKobq6AuFoDNFwhNAYggYdnAqe68DJ5eAxfeoRMEEXzyPoaXQQZeEgkDgYINAZmoBm6tB0naBZj6XLlmHhgkWYMXs2yuMVqKmpR/vcuVi0eBkWLFyM1es2YunSFZhL9zISjiFoBWBaFgzLhEmwk06fyXUagRACLNFYDDGmqC3L4rQuhKZB81yYRgBCl59pdCHBT+ok96amM908Ac8sw9BElu04NmOX8UJtSgGlgFJAKaAUUApMqYA2Za2qPGcKCJKKQcdMJ1CZpgkhBIIEI/l5unUbN2LN+vOhGRqSo/1IjA8zDh3PbH8S2x9/BDJFunDRMhSyeWzaeAHbBdDY1ILlK85DiCnfuqZmbLjoMmy4+A0YGR5Df/8ggnQSy6JRhEIRzgWCYw7pbBZjLMlUEqnJlA9e4xMTSKXS8JjGFULwmsdCIIOAEMIHVnlnsA4NMu4AY3YdGy5hTaaam5qbfeib096OOXPa0TZjJl3LMsQ4t+24aKivR1VVlZ8aDoWCMA2d6zEgx5LrLysrg0wFy+LYpwHQBdtQI3CTmgkh/FiymTTKIgGEtEmUCLEMQnItW73OXmq5SgGlgFJAKaAUeJEKaC+yvWp+lhSgyeaPJIFGOlqhUMgHIaGbKK+pw/jEGMbp/GXp0G2+5ApcdtWb6Armkc9l2U5HPp8BPTFs3/ooEmMj6KDz132qE/Ihz33c93R1YeeWR+n6WaDFh1AgTMgyoNHF8+jmRQlfOiMIGhZ0w2BaNgZd01HFNHNZWcwf25UPiWZb4hYgNGiaRvDSMToyhPvu+xl+9J/fw87tWzFJaBxmGvrRhx/Ct7/1b/jG3XfhB9/9Lh584H5s3boV/X09KNg2Yyv5D3A2OGaATmCAzqVlMCZdgwTJyooK6LqBYrHkp7GLTI8L1gkhoGtybgG5afIYAqWSjYq4hXggj507d/rQKsFVtlFFKaAUUAooBZQCr3UFXs76tJfTWfV96QoIIQhyBkEuTzAz4ZEIXdclsIWZiY1g4dLluPDyN6Ciqgb7ntnFtiZmzJiFQDCEDRvPRzUh8aIrrsbl11yPi664CitXr6UL2MR2BuYtWAxD1/wUcvvCpVi3+RIIodF1i0In8EmnrEQgi0bCiIYslEUjcOjOSXianMwiSWfN8R1AA2BMoK8mdB1CCGg+vIXQ0NiISy+/hPGEEYKAEIJz67jhhuth0dUTMqXsAbK/x/4BAm6uVED7goWYOWcepnEttQ1N/vri5eWIx6tQXVuH6TNnIVJWBv1ZEBQa078cRvBcwrIQ0pV0ATqOoGahSBxjGRuOEcX+413o6ulna/VSCigFlAJKAaWAUmAqBRQATqXOOawjx/jgV074CQaC0HUdQjdhBAIweW5aQQRDESw7bw2GBrvR29mBzo6jmDZzNiLxClSUV8FlirRQyiMeJUCVxVFf24QWplylA9h14hhi5RXY8eQj6Dh2lKlf01+NYUjYdJEm6E0kUgCBTn4TSSo1CQhA3m0rfymED4CAw2uGpkMIQfjTWLjXDUJjDC4dwqrqOuQ5hmFaqGN6VzqW8+YtwmyCXGNTI2prahFlbNlMBk4hz+k8aIRTy7IQCYcQoRNoeoIp3BJdR3DNIYTCEeiagVKxAI1jg/PLuYQQkJAMbh7hT6aeNYUWMHUAABAASURBVD2AbM7F4Fgae4+dQiqTZ616KQVeLwqodSoFlAJKgZemgPbSuqleZ0MBeUerHEenY+aDjWYhmcqAPAR5zWCKdNrMOYjEynH82BEsXrMe58+dh+ZcHvVjE6irrEJTTQOmp3NYmClhfvcA1rUvwIaLrsDlV1+DkcEBrNp4IdrnzYf8QQu+aXQANV1HVVUFKivKofNiIBhAeXncnzcckVBmsT19O+FCApjQBPwiXT3NRTBkIcTU7TM7dkF+JVsgGEZ5LA75SJgntzyJerpzqWwWjuPAJtbJzwfaxSKBzkGxUIBcd5Yp7BzTxtnubjgj/cgXckglkshMZmAwPsM0UWJbwUigGYwzAMd18NwmhE4YLMEKWnQDGZ/LmpLHax4P1EspoBRQCigFlAJKgakU0KaqVHXnUgHhO4ASkiT8GQQq3bSIS0BqIoEEAW9idAKp9CQue8ObcSmdwPacjeIPfoixp57C+L7dyG95Apmf3Yvk3l0YHB/BSG8Hhn99P0IHj6JUdDF38RLomo6R4WEQkaDT/ZNFgtrY+DiydOQkN+XzeaRSKWZUPbppOcDUoQUIVrIXecql26YJDZoQ0ACUSkWc6usjbIHFhUkgLWUmkaHL59oejg4NwC7aKKSzSHPcQr6AYqkE+ezAeHk1YnQwa2IVqKFDGeaadRKvm8v4wBgMBRkH/PYl9pFUqhGMBydnIRCu9us0TUbhweAuFIkxZVyBcFk59wRaupMMUb2UAkoBpYBSQCmgFJhCAf4JnaJWVZ1TBSTgSPjT6XjJUnJczJzeyjRuG5rbWtDE0tLYiNZYGWbYDtqgo6mhBc1V9WiZuwhNMNBGUKuj+9YUiqK5rgkzQhVoiYQxZySFOW0zMG3GdNTU1iISDUETBDYCnUzvQmgAAU9SlPz8H6eG3ELBICRleXTv5LksnutC0zUYus4xBGwCYCweQzxeDg1A1hDIkiSDnLeWc5XVN6K5tQVBuoryhhIJj46EPM/G2MS4//iW1GQayc5OOJMJOPksBMcu0PHL5nNMgVswLZMQWIDH8T3PxK4jCeRzFnSdi+A1IQRMHoYsA3JdQggIgqEQgrXqpRRQCigFXvMKqAUqBV6WAvLv98saQHV+aQrIz7DJnhqhRbqAcl/yDOzbsx8H9+zBoX17cXjPbnT86Ec4+a1v4dD+A+jYsx1HwwLHThxF165ncOLQPnQM9KC76zgGersweOwweujMjXadROLgbkw8sxsjI6NMK6eg8yfNF0HOgOBJKBTgXsKSQDAQQCwShKDTl56c9KFL03VoAHz3jylqwaZCCFiGhUikDL09vRgYGPBdP3ANLtO+46Nj6Onu8+u6T51Chu5llu6grmmA58BzPbQ0N6OZpaVtGto3XoByx0Q8Eoegcyc1iUQiCFoWCkwZO44NnXCZZyL5qvVRlIVycIWAEIIxEg3dEqZPa4X7bGqYNYxYvZQCSgGlgFJAKaAU+H0KaL+vgao/NwqQYfwUsG3b/gQu4ciFwNo1a7B01RosW7EKy1vbsLp1JpZPa8KiUAiLmlqxpGhgKSFpfjCAebFyzAqXYVasFrPyNqbXNGF6PIoGwpNMsdYR4aoryhGmM2fqBiFQhxA6PKaEA4MjMB0PbjbHVvBjcej6maYJTdchNxkTyQ0kQ7isk4CmEeZknEuWn4e16zeisbkVgUAYdXWNOP/iy3DT296Oq66+Fps2nY9YvBrBYNi/wYO4hjRTxJqmwynZkA+D1isrUHvtNbAWLEZ5ZSWC4RBMy0JZWQwa57E5pxUwIcCY3ePIF9KQbp8ciwTI0BymrtNgA14XEIKF/fB62dQ6lQJKAaWAUkAp8BIV0F5iP9XtZSsgfMixCDwSvDSSTaEEHD60H4d27cbBX96LQ/fdi2d2Poodx45iT2IUu8MWtkY07HEL2JUYxCE7j5NjYzgWC+HwhtU4cvmFOHbhZnRu3oAxFJHq6kCGqdZiPs+5dAgAgvN4NVVIV8aRpytnhIK8CGRyWXhCQEKXBD0X3IRH105AdwQ0/qYIIeDSJQTTsELXEI6GIQiLsq0rXEyMj6Hj6FGc7OpEx8lTTOHmkSvSvyuV4MKBZVrcA5PJJNLJFNJM/Y6NjSLBftlMDuPj4z5oBhiTJkGVoJjJURTO7TEGgOjncRV8yZ2EyxPHj6ClsR66LiAfPSOgNqWAUkApoBRQCry2FTgbq+Of1rMxjBrjxSogSCpFOnVCCN99k1xV9HS0zpmD+e3zsMyIY0VFPRbefCsWffQTaP/zD2L+rbdjwVtuw/Q//wDmfPTjaH3/n6Hxr/4KTW99K+rnL0BTTTVaSUa10BG49DJE1m5EmNBk6CYMQ4NmGhD857KNTkdQAMimM4Q8D6FgiHsXDh1Jj6lXnkjjjy0IXboOk86dpgkwXBj8ZzIVnEikYNslFIoFeBxTgqzQLBiEWmGwlZyP14Xgr5nLoRiLaQZgEATl42KSBMG6+jrEyuOorK6E/IYQ6Ygasi/TziWOLdjN0wipcs/+guAp64UQ0DQNB5gqb6ivpxOY5FpScGTsUJtSQCmgFFAKKAWUAlMpwL/MU1WrunOpgAQZ6bbJOeSz9op2EelEEmOpMfQubsPJJe3o3rETnd+8G513fgFH/8+/4OCO7di/fQd2bd+K3bt34tDO7Rj41j0Yu+ufMf4P/4DJ7/07Sr96DGLXXmQIVXYkSihyoHkOXM+FRhjUNY0QZiBIEDODFkqug3wuR+Dz4LkehBA8BuTDoD06ey7BS8KWRgCUha38scDN86QvJ6DrGvsRMtkX0DiOw/7CbydvbnFtB6ZhQvavrK5GU3MTZs6ciVgshhkzZiDCtLamachms5A3xxhsK7/VRM7lSYjk3IL1DOX0PDzWNQ11NZVYsWIJLCsI+exEXTegNqXAa18BtUKlgFJAKfDyFNBeXnfV++UoIL+Nw3EISsUSIawAR9MRDocRKCtDMBxH5e4jqJvehhnMDS8ouVjBFOmap/dhgxXCqjnzsbZ+GtbsPYTF6SJmR2NobZuNmoo6hM5fh0gqCYOpYglvniYxyoVLd88wTbp2DnLZHJOynqQ3lPI55JgCTiXGkZ1MYHSwF2MDp5AcPIlk30mAYOp6cgzhL1ceywN5xbU9Qh7PBH+V2MYmaDqw4dgFzlPk3mG9bOMR3ATSk0kkOI9M946OjmJkeATDw8NM/05APkZmcnISyWQC8rN/EgRlWleahwKCk2j+O+kSEpzllab6Sjp/Ccxtn8N6vjwW9VIKKAWUAkoBpYBSYEoFtClrVeU5U0DeYCEdL38CmlbC0whogARCQSAMHzsGfcMqFGrqMb54EUbr6tBPx64jNYJj9/0Yx7/8BRy8+x+xu/sEdpVHsH/uHJxsbMJA+0xM7t2PJGHRFToEwUyO6ZSK0ISBkZ5DOLrtZzj8xI+w7b5/wZaffQ17f/MdHHvyv3Bi571Idj6F8eNPYaJrB8ZOPo1E9x7YThHERzh08Uq2C8ExXdeFPPbkAugs6kwTB4IBunyckyDoOB7kZw9lGtdmWrZYKNLZK2JwaBBjY2OYmJiAhD1ZFyb0VtMVlI+VkeO4dCHlI2GKTC1zYvmChD0BDx7nlXHwEA7HFZz78OHj+OM/erfvakL9RsufiCpKAaWAUkApoBSYUgH153JKec5dpQ9/BCWNMGXRlSObMWVq+4AjHbviaAql4X643b0I1DTDuOoqRJeeh8ZIHG21TVg0bQ4Wr9uMFevPx4INF6C9vAIzQmHUJiYRrayEuPaNcDi2XcwTLG3I+VwBBJjSjegOKmMhNNZUsdSiqjyGWDSMskgUOglKumse9zrTqSZjo4XHuAhfjNfjIBLqpDsnH/DseBybNKZrGuxSCUU5n0NcJBnKzx6a8jN/hg4JdmV0Np+7w1eey5iEEHAJdc8BX7FYJCiWEI1GwaDhbxTH9Vx4LPJcthcyFp7LfSgUwM/vvZ9zaOBwsokqSgGlgFLgtaqAWpdS4KwooJ2VUdQgL1oBjwDjsghNEHhcuA4QCocQJyQFdAt6eyus410IDg0huGMLjMOHUGJ6NVkZRV9dDY60teBAKoVdvR3Y9+Pv48jDv8KJ7VvQmctgeOUy2OEwdMuEZQUgNB0ahH+sGwZjFTBNi9c16KYBjddMi+dCwLRMFovtAXlDhkM484RGOBXsp0GI020K8jOD/l3CLvGPtEcYkyltNke+kEeBICgh0SnQPSQQSqcvnWZsTPc+5wAmEgkkk0mkJ9N08xwEg0EEAgFIl0+CYD6fgcs1c0rOAQj5jyeer5sOIXTEyqLULIxHHnuM8FlkX8YCtSkFlAJKAaWAUkApMJUC2lSVqu7cKeARaYQQ/gSmhDDdxHGmfXftfgbdfacwSvdtfP16ZOfMQpZQhse2QH/8EYQ6etAwPIZpqSzm2xqW2ALn0RVcGo6jbckKVN14I6LxOAShzSVVluiouUyVGoQ8CU4agVNClnTfpJP2XJGB6LoO2UYWCX6mdP9YYVoWwPEEhF8v07myrSCISdevxJS14zh+nUcCFMRHj0DoSnjTPHaVVwSikQgqKip80AuFQv5eOn0VlRX+HcBxxh2ii8lhOZOA3ORc8txhStnjwekCuEwT65oEwBgqK+LQ+JvMpYEd8Zrf1AKVAkoBpYBSQCnwMhXgn82XOYLq/pIUEEJAQpl04Byb8KRbmD27HavWrMH8BQvR1jYDVbVVsNqmwbn6Gtg33QBv5Ro4TQ3IlByM9J5Ch5vGoZEh7BrqxTP11TjY1oSx0THkS0VIELI5rqBLJghKJuFOaAavyx85oUxo0HlNIzkZBD3pRkq48kGOjp08lkW2EZD/ZD92F4QvAPLO3hLhEgQ909D9z/vJ7xPOZNMo0PXzOIYcq5AvIZPNwHZKTOvGIIQO6RTKOjm+LALCd/6i0TLINLG8Bdlhf0GoLOWyEELQIXU5lUvwczk78Zkw6BBsM5OTCAYMJEb7kRobQCmfZr16KQWUAkoBpYBS4LWnwNlckXY2B1NjnbkCgk0dAo50sjQCjk3g6e8+haMH92Pbli34zYMP4Cc/+A5+8p/fxr0/+xEeObgPnS3NyF16KUpz56CMTlqLa2DG6vWY84EPYu611xEg56CmthYSyFzCn1eyUSoUCE42IcqDpunPAhR4Lguj8OBvGkFQFl1Coc5fC1ZJCAN44LuVPCK8wdOg8dwmZDq2DZsQmM8XCHUlSOhjFRt6kPDpcH2O8GDRzQww5VzGdK2EXruQg0whS3hLTIxjfGwQY0P9GOnvRmJsGJlUArncJFO6WSSSY/CEQJHQC24udbK5LgmZMs1s23nokEBoQwgHPGQr9VIKKAWUAkoBpYBSYCoF+Jd+qmpVd64UoIFFWBGEMrnzUGLqtLKmFrUNzRga7MPup59Cf18fEqkMUqk8unp68cADP8ckXOQXzkfiwgvQd8FGHJ3Rhn093di9dxeOHD2Co0eO4ERHJ7ZtfQr33XcfrGAwPwfXAAAQAElEQVTAhzEiEnSCmGmYkJvL9LDcy+sS8WTRnoVAmfqVx7rGXw8ConTpwIBP7+F/Xs/QNRgGUZDXJcAaHNc0DJimwes6dE2AL0SiAdRKKLVMSPBLjo9idHgIoxL4hvowMTqEoYFBjI6NwWHKOBgJobm1FatWrcJVV14JLTcBL9HL6R2uw4ZdKiGfzz97bJP3DKSS41i/ciGuuHAN2me1Qm1KgdeuAmplSgGlgFLg7CignZ1h1CgvRQGX6dNCLs+uAslsCcVCFsN9p9DTeZIApQPCRcCyIJwsgWmA9Tav6awzYYUj/t2+jS0taJ+3EEuWLkd7+zwfpGprqpGZzKCiIo4CYUnT5FiCEOVCkMo0gp0m6JsR3oSQ1z3Web91B13CqGkGoBEYyX9+HSQhgrDKCxr7REJBRMNhAp+JcDiEmTNmYuV5y7Bi6WI01lYjHDSZmrVQWVaB2uoaRIIhpnFtlEp5AqLGsQVirGusr8eSRfOwaulcrFsyBxctn4PL1rZj+YwqtDfFMbM2iJjGNDC1mkylkC/mMDDWj7HkECaSaYwn0pgYS6Ghuo5zxWHKtUJtSgGlgFJAKaAUUApMpYA2VaWqO7cKeAQtg64ZSFcFGAiGoyjy2uj4MFOgWaxctREXXHolNl94Kc5buQrv++CHEY+V+SBVZGpXPrx5bHyEjt9xPPX4o/jZT36IgZ4uPEyncFpbC9OsGci7emUq1tI1umYl373zPOGnbOV1IQSEEJCbdPg0wqGMSV7xCF1+FdvLetB9lOeVFeVYtHgxZs+Zg2g0AgmDDfU1aG1phWWZ/rd5FJgajkRiiJXHEGXMCxbMw9IFc7GsvQU3XH4+brvmYtx42XnYsLgF0ysDKDdKMJ083FIBXsmFaQQQIWCm0ikMjY6gb3gQh04dx5GOLkxMFNDbn8REKguN7UzCqmWFCYceCs+mik/Hq96VAkoBpYBSQCmgFHg+BbTnu6iuvQIKeKcdN0/umfok9yEWDaNtxixce/1tOG/1OuzZvQNbH/sV+nu7URYvR1dXJw4fPoxndm6HdA9/fd8vkJ3M4uDe3TiwZzeSE+On063BqA+Q8xYt8x+xIqGO00CmZ13XY6pVQKNTpus6ZAE3TaMrx8JDHwgNQ+dennlso512AXnqCJfXBcKRKMfxYDsOIrEY0ukcOk+dIlg6WL5kIW669g247doLcfPla3HjRSuxelYtZtQEUWEBIdOD7pWQz2ZY8nC5eF0zoHNOi45nPlfA2PgEDjKVfax7AP2jkxgey0Hz4tDNEAKBMKKcPxAIwApYkLEGuA+GAjw2oDalgFJAKfAaVEAtSSlwVhXQzupoarAzVkAQtkxTh0cgExAoFG2cOHES6dQkmlunYfWGC3DTW29H07QZ2Ld3P0Ep7cPdkaPHMJpIoqerizCkY/tTj8O2c3T7suin+7dn1w7uO5DiOOC4tuvAtV0US0V4dPQAjy+HUMe5PQ9FOnVCCMhNQqDcy7t0XYKdPJZFxujYDkHN8fu2NjdjcmICdZVxXHXRBtx0+SZcsW4xLl0xA6tnVmM2Qa8+7CJm6ZDPAczlcihxnRyC/cE0cAm5fAHFUgkDowPoGxxAd18/jnf14ujJTnT1DWJ0IsMUcgwVsTrE4xUIMuWsBwx6kDqLxrVosOUNIVybjFHGHgqGEQwG5KkqSgGlgFJAKaAUUApMoYACwCnEOZdVEsak8yWdPHIaikUHjY0NqK9vgKETyOgKOoS39gWLcMU1b8Le3Tvx7X+7G51H92Hh/Nl46MGf09EzYRAkK2saIJ/9V1NTh42bLkRDUxuWrViJ3q4OpJMJ2HaR7XScBrkSSISnYY4LFEJAwpNON9AjEOo8B9u7nNvgNcNPUXsopfrgJnrgDR/DZSvbsX5+E+bWR1ET0REN6Ezd5ug65nzQk1nYYsHhmgqQa3Nczgn46efxZBJDI2M+7B072YvkZImp3DyyXL/jeLCsKCoqKiCfDWgZEvSKhNmUD40FQqNLkISmo2DbKBFSCwRYGbdDF5FTEGxfw7/ScoGqKAWUAkoBpYBS4CwooP5angURX8oQZC3IousGdKHBFTomxsfx61/+DF/9h8/iVOdJ5AoFhJjm9JyS/7m61OQkU8Mb0DJ9FmKxClRVlmPh0mXIpSbQ3NKGmXPm+Y7g2PggDu19BkODg4TBFtjs77kEJrqA8ts5pMPnPQtMDiHK5bEsOoHPJlg5bhGlYh62XYJ0AgvFApriBtqqQ2iujtBtTBPKEihJ0pOEpwkU2a9k010kOOpcj4MSxjNDSDDmPYf3YdeBo9hz8AiOn+rBaHKSoOjAoqsXjpQhWlYG3TChmxZcgq90BoucX+pqGRZCbOfxeihookS3M5kcRyadoiYZQmYJeYJhf/8ADh49CKmR7KeKUkApoBRQCigFXisKnIt1aOdiUDXm71dAGm0a33Rd8z9LR3RCOBTCvt1PI2gF8fSOLTjVcQRPb9+Chx96AFVVlVi5ai2OH9mHu774GQJQgg7fSTzx8IM4sH8fVq5dhw2bL8D7/uJjuPqqG2HTTVt63mqkJpLweCw4j4Q7IeguMg1smCY8gp88lfDnkUYlHLqsK5Q8gECqaTpkH8+HPA2ynXTahC4ghIBLKHM9G2yEo50Hkc0lsWv/Lhzr7MT+Q8dwvHMI3QOjbBtBgPAmXcqysig8zgVueaaGM+k0CvksigUCJ1PCUhONAGkSCK2ACeiAvBbguUNYDQZCCFgBGKb81XUJoXkkCcDDo0M4zhR6T28vR1YvpYBSQCmgFFAKKAWmUkD+FZ2qXtWdQwU0XYdMsRoEvsnJBHLZNOLlcei6hoG+Hvzmwfuw5bGHMD4yQOfLxYr1G3Dlm67HpVddh9vf8z5U1jZjzrwluOzqa5FgqrentwcnCV96KIC1m89H28yZKIvHoJmGvwoJcxKiXIKUdPcgAAl1slJCmRCCQFWCpukoFIq+s5YlpJVKNqFNoEgHEWwTCUdQHo8iM5lE/8AQdu7Zi/HxDI509cHTyzCZK0ALRBAOxmVzfzyZuS0R8CT7aZoGwQOd69cNnWP7iIl8Lk/Y02DKtDPri4zBobOo6YDOdLDNuJOJBDKZScZXgDyPx+NMF1eD3IpoMOL3h9qUAq85BdSClAJKAaXA2VVAO7vDqdHOWAEPPmxJ0CoxlSpdrXzORjKZQiabhYCG8lglamsbMG/BUlx59ZuQJvzouonKyioMDg1h/qLFWL56DdrnLkBNTQ1aW1vR3t6O6dOn0zjTCWgZjpUBKQ824c2zi4DnQsKYS8DSmX426KwxFMJdCdLdK9kOJAxKuMrRlfMBkW3z2RQGB0/h5MmTONHVjR17D6FraAyD4ynYmoFotJLOZYjunAGDUMdBkOU6nivyRpBCIeevWQiuTtMRCAQQDAQRDoV9SAzRAXUZnyc8lFfGCLdz0Dq9jaDnYjw5wSE9BMMByDt/HRkT4VSmucfHRrFkyWJs3rwR9fX1UJtSQCmgFFAKKAWUAlMroE1drWrPmQJCsphELyBXdFBXU432+e244NLLsWLVemy++DKs3Xg+1m28AEtXrUV5VQ2qqmtQ39CIlmnTMHf+PMyaPQsxplTzBKukvLlicOg0oHWcINAVUV5ejrKyGHTClkfq84QGwWNDOmxETAl7NtPDxeJp+Mtmc4QtD7YnIO/azdDJS+dLODU4gq7+ESRzQN7VkGGKWDMtjqURyhxfopL8vCDhMZPJolgsouA/gFqDaZoIsK0EvRhjsZi+lYAJTdBhzMNmH6FrqKyu5Nrq0dzShMbmBhToFvb29dLty/hjVMTLEQoG4NEFtOkKRiIh1NfXYeGSJVi6YjkYDEZGxqATkKE2pYBSQCmgFFAKKAWmVECbslZVnjMFJARJt0vCTMkFDh8+ghMdHWhpnoEN6zdD3sW7dOUqLFy6FHPb56KxoV4yE5IJum79A+g+1YVDhw6ip6cPgmAXi8V8Z7CxoQltbTMQLy+H7djQmTrVwL2mEdZAOCPs2S7TrTlk81mWHIxACI4wkKIDOTyRQt/wOAZGk5DfTjKRLoJ8SncQyMuULEGySGD0XBcydrkOIQCNQCf422QQ5iT0GaYOXQCC/6SLWCIUZtJZSAAMcL5oNIrGpiZMnzGNpQ3xeAy2U0RPfw+GR0b8O4br6up9gG1oavBjLy+vwtx589E+rx011XWMvUDglQ+GnkAyNYkoNZCuItSmFFAKKAVeOwqolSgFzokC2jkZVQ16RgoIwlGRTlc252HWzHbMnMmU57RWVFSVw3MdjAwOoLf7FI4cOoBDB/ZibHSU6dIIqqqqUFffQHCaiVmzZqMsWgZbQhk8uAS0RCqJHGEtwNSqYVqQgGbL9C8hraKqGhPZJI72dmA8nUf34Bj2H+nA4WMnkaIDKB+vAk0jOJrwO3JM6RjKYtG9KxbzhLMSSnThwE3XdaZxmZY1TXYTfnE4l0PIlG6cAHhNo93pIU9XcIip6xEC3v0PPICntj6Fvt4+9PX1QcYciobR1NjM9cS4zhBsaiNjr2TKe93GzWhtbUGBTuPIyLjvDE5rm4maujofKqORKN1BmxBZ4ozqpRRQCigFlAJKAaXAVArwL/NU1aruXCkgnTNSEeFIEGpsdJ06gY6jh3Bg7z7s33cQ4+MTiJfHUVNbg6aWVrROn422mTMQiUX99GohX0Qul4cEqkK+gDlz5qCZqVP5+bjERALdJzvw9LYncOSZLciNdGMik8fBji5s3b0PJ3tGOUYAQ8NjyBcL0OnaWZbpA1qpZBPwHLKf8D+vVyKE2YS9Ih08WSQE6oQ+SwIf6UzesHH6uslxdL9YlkUoDHJtGsc5neZ2CZLyaDKdxujoGDTDwuDwCLSAibrGBkTKYggQMOVNJSXHRQUdvukzZqOhvhH9PQPYsW0rdu/Zi96eQcZZRL7koLu7G5lUmm5mnjrV0QEsh8OU8rn6mb1q46qJlQJKAaWAUkApcJYV0M7yeGq4M1RACA2absAQOkow0NY6A61tszGb6d65c+di9qxZiEXLfKetRAgrEdRGR0cgP6cX4XXdYD+6cb1dJ9BFEHr4N7/Go7+6Hwd3bYOeT6AqAlRYRQTcSTqL0whHFXC1IMhNgNAggUw+SNmhYyhv9vAIaPLB0x4pLZcrYHJy0gdAz3PpKroIhoKQLqC8g1gTArphQNO4Bk2HvHlDPsrFpjsn62S84OYyTSy4Prl3CXXy5pZ0JoexiQk4uRwMrj8SjiBLKJSPhAkGI1i8cBFMjnnq5Ak8+MD9eOSRR9HZ1Y1EMo1C0YVNZ9HmIhxCqXQhs7ksUslxDPYTBieT0AmnnFq9lAJKAaWAUkAp8L9egXO5AAWA51LdKccmaRGQJLCUHBuW7iGVGEMiMYFUKoF+pn/lQ5SDoQh0um0GHTqh6Rjp78exg3vRdWwfDu/eDgs5NMcFpteGYHkTqOex5qSBQga1FZVobGpBnHsJcOFgAKGABUMTK89PTwAAD89JREFU4IsunQmLIKlrGhzHgcs4PKaeJfRJmHPopuUyWRqVHnJMD0uw8wiK0hHMZbOEMZulhDQBDkKnM5eHQzAr0i3M5TLQdIEsAU2uT0KmEBrnDCEeK0djYyMaGuswPjbsjw3Hw8F9+7Bz53b09PQiTccSBNaiKwBPwGG9hFWhGXA9j3NlIJwSdOFgcjKN0fEUJiYmkaMrCrUpBZQCSgGlgFJAKTClAgoAp5Tn3FUKIU6DTCFH6EtheGQMkXg5TKZBNY2ummUhm0jg6KEDOHZgD47v24Hhk/tRZhQRC9horitDa20c0+oqUUpnkaX71VBRR7gzYZoGwuEAAkF5bEJCWYlQZttFuAQ8jXObdPCkA2eYGh28IPuY0AmDNiFQPppGI6xJKNTpqDl073J07By/rgAPgE73ziXA5vN5nnuwCZCRSBQerxXyJZ7bTGOP0UW0Ie8M9uHRc1BZEcPChQswd8ES1FbWYWQw4ad1e3r6kWNa2wNhj65koZBn3Fm4hRJhLwfbLiCbSVCrYe4nkSH0dXb34FTvIJ1BOdc4xsbHeVxkdOqlFHitKKDWoRRQCpyJAj39k+gbTGNgKIOhkSxGxnI0BnIYT+SRSBaQmixiMlNEJlvi3xobhYLDv08ubP59c/k350zmeK210V5rC/rfsh6PLpbHRKwpwF/EIkyC1kjfIJ7e+RgO7duOHVsfxrGOR5BI7UNITGBWQyXqowbc3ATChgebDpxl6JhMZwC6YIADTxPwCFkakSzHNK505jKZDIQQoMnnQ55M44ZCIZwGO4euH1AsFFEqFGAIDcIF2xmMKQ+Xbp7D/zgi0RBmz56JuXPb0dY2jUCXobOX59xZmHQU5R29kWgAAUJnMBpGbW0tAoEA6urqAMHxuLb58+ZxjFnQGIh8dl9vXw+KhEV5U8rFl1yMcCTkp5nlf4gMF0JoYFcwOkAQKIs5ZNMpjI0MYnRkGH3DI8gQGCeYqu4ZGOJ/1IyHLmWxZENtSgGlgFJAKfD6UqBQdDBK6BscyaB3II2u3hROnkri2MkJHDo+jn2HR7HnwAie3juEbbsG8OTOfjy6tRcPP9mDXz12Cg8+egq/frwbDz3ZjUe29OAx1j2+rQ9P7ujHU0/3Y9szA9i+exA79wzhmX3D2H1gGHsPjvjjHjg6hkPHxnCkYxzHTkzgeGcCJzh3Z3eSJkUK3X2Tfkz9hNPB4QyGR7M+oI5N5DGRzCOZKiCVLjLzVeLfVhv5go0i11OyXTjMfhEXzskPUzsno6pBf68CHp04p5RD/8gEBge6sGP7b3Dq+DNYOrMVS+fOQFhPozg4Ci1nwyQKpVMpFG0PDtOymm7AI5iRpcAD/l9MgcXm/+FMIpFMMg2agy0/j8cGEsQsKwBNM/y+BYKe/HwfSREmXUDTNH1Ys+g4SvctGAogGinD9BkzsHDxQpy3ajna2+egobEBhi5/XRzEYnE6ifIX04H89o4sHUhNmPAYnxzPpAMZ4RhyTgl+9ew7MjpGl3McgjBoERoXLlqI9evXIVYRxSOPPkYUFqiuqcWChUvQ0tLCuYAA096hoAVdEGypqG6YMMww8vwPg7QLMi8E/8mXwxFsOpQOdWFT9VIKKAWUAkqB15ECs9rKsWRBDZYtrMWKxbVYuaQOq5bVY83yBqw7rwEbVjVi4+ombF7bjAvWteCiDS24ZFMrLt08zS8XbWzB+azbsKoJa1Y04Dz2X76oFovnVWP+nCrMmVmBWdPiaGuJobkhivraCKqrQqiMBxCLWgiHTFiWTnNF8O8y+DfYJcg5SNNxTE0WME7Yk+AnIVC6lV09KXR0JgiNE5AAue/QCHbtH8aOPYMEzgE8sb0Pjz7Vg9880Y0HH+vyIVUeS2B99KlePLat12+zhSC79ekBH2p3sK8EXDmOhN29HHP/kVEcJKAeJgQf6ZjwgbijK+HDsQa1vSoKuER66WDFKyowryGGpTNaMXtaPdITo+g6cQwV8RrMX7QKi2YtQTxaDotQ5co0azR62p2jeyYfk+IDGN1AeXOIQVAKB0P8JbRgEuzArcjUr3QCs2xjE5Ak+EkX0CLwnYZDi3CooSwWQ9v0NixYvAjLVizGjBnTUVlViWRiAl1dnejv76PLRrB0wfaCAOjB4XgSKOXn/PJ0HOV4kXAUuiFQznV5QuP/BfUglUojkUiirW0GZs2ahabmJobhYeeOZ4CSi0ULF2L5smVsk8Ahprz7e7uZlrYQCBgQwkM4HOZ/TDYmsxlMTmagaTqvAy7rXOrgsOgES+PZNXPZ6qUUUAooBf63K6Dif4UU0Jg9kwaHaWoIEOJCQQORsEkzxESszEJ5LIDK8iCqKkOoIfTV1YTRQABsqo+iubEMrU1lkGA4ozWOmW3lmD2jHO0ExnmzK7FgThUWzq3G4vnVWEpAlVC5YnEdVi6tw+rl9VhL2Fy/spGA2oRNa5p8CL1wfQsu2thKQJ3mw+mlm6ZBXpP169hWgu15HEOOt3BuFeZynjnTKyDnl7E0Mi4ZY3VFCDL2aMREkGuyuD6NnOAy5V0sOdCgtldFgSzTleedfzWWrL8I1936Ttz0rjtw89vehVveeQfe+Yfvx7vueD/e9p4/wrVveTtuuO1duPqmW/HmW96Bq69/C667+W249ua34rq33Iab3/5O3PbuO3Dbu/7AP77hrW/H9bx+/Vvehht5/NZ3vBtvefu7cOvtd/D8dtz8tnfjlne8B2+84RZcc/0tuPHW2/G2d/8hbuW8V193M86/5EqsWn8BFq9YgyUr1+LiK96IN3O+K994I6544/V443W34Kbb3om3vesO/PGffxjvvON9nPu9nOM9fmxyjKuvewsuu+pavPnGW/D229+N977vz/Cxv/k0Vq5bz/GuwnVcy8WXX4U7/vh9uOamWzB/6XmY2T4fV15zLW7g+Y23vgPX3/wO3HDL7Yz7D3HL29+Nd//hn+KP3vcX+MBffgR//qEP4wMf+gj+8mMfx8c+8Ul87K/+Gh/+yF/hIx/9ONPPNa/Kz1NNqhRQCigFlAKvPwVKpRLe/OY349ixY+dk8eQ1mh4ChqHRCNIRDOh0Gw0fUMvoPMbLAjSMAqisCKKagFpbHUa9BNS6CJroVLYQUKc1xzCdzuUMOpizppdjzowKzJ1VqQDwnPzEzmDQ9oVLccFlb8Dmiy/Hhosuw/ncr7/gYqw7/yKs3XgBVq7bhBVrNvjlvLUbsYrnqzdsxqr1m7Fu84V+m7WbLsS6TRf4Xxe3jn1Ws24N28iydiPbyTqWjRxz4wUXYdOFl/hl/eaLsPGCS7Ce4ywn5C1evgrzFi3DnHmLMHvu6SKvLVm+GstWrcOy89Zi8bKVWLhkhb9fu+F8XHz5lZDjXnDJ5bjwUkLjuo1YyXiXrFiNlYx3xeq1WL1+I+M7H4uWrUD7/AW44OJLsXT5Sixauhwr16zz98tXrMLGzRdgLePexPVvZFnPda1evwnnreGYXPc6xnvhpVfgDde8CVe/6c3+/k1vJozy+Cpeu+aN10KWq9/4Jrzh6jeegfr/S5qoMJUCSgGlgFLgVVXgySefxDvf+U5cccUVuP322/HNb36T2S/ntzFt374dGzZs8J/F+9uLr/DBt771LVx77bW4/vrr8aMf/eiMZ9fOuKVqqBRQCigFlAJKAaWAUuB1ooD8jv0vfelL+MAHPoCf//zn+PznP4/Dhw/jwQcf/K0CEv5k/W8vnKWDMx1m9+7d2LFjB+6++2589atfxQ9+8AP/27XOpL8CwDNRSbVRCigFlAJKAaWAUuB1pUA2m/U/T+/fmGgYqKmpwZ133okrr7zS1+G//uu/cNNNN+G6667DN77xDf+z7bJCPuVDnr/lLW/BG97wBvzt3/4tXNfFzp078aEPfQjve9/7cM011/jX5XN1ZZ/vfve7/jgynfyTn/xEXsILje9XPvu2bNky3HXXXaitrYW8wVN+vl9+bv7Z6il3CgCnlEdVKgWUAkqBV0MBNadSQCnwaivQ0NDgw97b3/52fOQjH8H3v/999Pf3+2Ht3bsX27Ztw9e+9jXcc889/vXf/OY3ft3TTz+NgwcP+lAoHbnR0VHs2bPHr5MO4p/8yZ9Apm07Ozuxa9cuv0hX8Stf+Yrv4sl5HnrooRcc3x/ov71J4PzTP/1TLF68GPF4/L/VPv+pAsDn10VdVQooBZQCSgGlgFLgda7AO97xDnznO9/B1VdfDQlyf/zHf4ynnnrKhzaZfr3xxhv9z9/Jzwru27fPV2vlypX+jSFf//rXfXA8cuQIUqmUXzd//ny0t7ejoqIC8li6dhImL730UjQ1NflFQmN3dzdeaHx/oP/2dscdd+CnP/2pH+O9997732qf/1QB4PPr8qpfVQEoBZQCSgGlgFJAKfDqKxCJRLB+/XpI5+4P/uAPIAHLcRy87W1vg3T9nisf/OAHIbdf/epXPjQuWrQI73//+7F27drfpoeDwaBs4hchhH9dPsbMv/A7b1ON/zvN/q9D+Sg2CZ89PT3/1/UXOlEA+ELKqOtKAaWAUkApoBR45RVQM/4PUUCCnXT8urq68NwzdUdGRjBt2jTIz9798pe/hEzjjo+P42Mf+xh+9rOf+ZGfPHkS8+bNw/nnn+9/Lm/Pnj3+s2z9yud5W7JkiQ+Sg4ODGB4exh/90R+hqqoKLzT+7w4hYfPDH/4wZFyyvzyXaeDfbfNCxwoAX0gZdV0poBRQCigFlAJKgdetAhdddJHv/H3yk5/0b9q47bbb/BSrfCzMihUr/NTvRz/6Ucg0sbwJQ6aJpVhXXXUVDh06hBtuuMGHQnnTSG9vr6x63iIB8LLLLvNvDnnve9+LTZs2+WPLR7s83/i/O8gll1yCtrY2SGdS3lwioXPz5s2/2+QFjxUAvqA0qkIp8CopoKZVCigFlAJKgVddASEEbrnlFv+GjQceeADy7lz5yBeZapXByTuA5Q0bMiX8Z3/2Z9C000jV3NzsPy9QXv/Upz7lw9ntt98OmZ6V57KvLDJlfPHFF8tD3HzzzfjhD3+IH//4x/6xvPhC48u654oQwncMZWyy/6233vpc1e/dn4729zZTDZQCSgGlgFJAKaAUUAooBc6lAq/k2AoAX0m11VxKAaWAUkApoBRQCigF/gcooADwf8APQYWgFFAKKAVOK6DelQJKAaXAK6OAAsBXRmc1i1JAKaAUUAooBZQCSoH/MQooAPwf86M4HYh6VwooBZQCSgGlgFJAKXCuFVAAeK4VVuMrBZQCSgGlgFLg9yugWigFXlEFFAC+onKryZQCSgGlgFJAKaAUUAq8+gooAHz1fwYqAqXAaQXUu1JAKaAUUAooBV4hBRQAvkJCq2mUAkoBpYBSQCmgFFAKPJ8Cr8Y1BYCvhupqTqWAUkApoBRQCigFlAKvogL/PwAAAP//FjbpnwAAAAZJREFUAwCCyrLnhZe9qQAAAABJRU5ErkJggg=="/>
          <p:cNvSpPr>
            <a:spLocks noChangeAspect="1" noChangeArrowheads="1"/>
          </p:cNvSpPr>
          <p:nvPr/>
        </p:nvSpPr>
        <p:spPr bwMode="auto">
          <a:xfrm>
            <a:off x="63500" y="-136525"/>
            <a:ext cx="23736300" cy="103251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AutoShape 2"/>
          <p:cNvSpPr/>
          <p:nvPr/>
        </p:nvSpPr>
        <p:spPr>
          <a:xfrm>
            <a:off x="8051220" y="4816620"/>
            <a:ext cx="1126440" cy="28440"/>
          </a:xfrm>
          <a:prstGeom prst="line">
            <a:avLst/>
          </a:prstGeom>
          <a:ln w="19050" cap="rnd">
            <a:solidFill>
              <a:srgbClr val="909BC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5940" rIns="45000" bIns="5940" anchor="t" anchorCtr="1">
            <a:noAutofit/>
          </a:bodyPr>
          <a:lstStyle/>
          <a:p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Freeform 3"/>
          <p:cNvSpPr/>
          <p:nvPr/>
        </p:nvSpPr>
        <p:spPr>
          <a:xfrm>
            <a:off x="320220" y="1597320"/>
            <a:ext cx="8435700" cy="2425860"/>
          </a:xfrm>
          <a:custGeom>
            <a:avLst/>
            <a:gdLst>
              <a:gd name="textAreaLeft" fmla="*/ 0 w 16871400"/>
              <a:gd name="textAreaRight" fmla="*/ 16872120 w 16871400"/>
              <a:gd name="textAreaTop" fmla="*/ 0 h 4851720"/>
              <a:gd name="textAreaBottom" fmla="*/ 4852440 h 4851720"/>
            </a:gdLst>
            <a:ahLst/>
            <a:cxnLst/>
            <a:rect l="textAreaLeft" t="textAreaTop" r="textAreaRight" b="textAreaBottom"/>
            <a:pathLst>
              <a:path w="16872268" h="4852552">
                <a:moveTo>
                  <a:pt x="0" y="0"/>
                </a:moveTo>
                <a:lnTo>
                  <a:pt x="16872268" y="0"/>
                </a:lnTo>
                <a:lnTo>
                  <a:pt x="16872268" y="4852552"/>
                </a:lnTo>
                <a:lnTo>
                  <a:pt x="0" y="485255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AutoShape 4"/>
          <p:cNvSpPr/>
          <p:nvPr/>
        </p:nvSpPr>
        <p:spPr>
          <a:xfrm>
            <a:off x="0" y="828000"/>
            <a:ext cx="900000" cy="72000"/>
          </a:xfrm>
          <a:prstGeom prst="line">
            <a:avLst/>
          </a:prstGeom>
          <a:ln w="57150" cap="rnd">
            <a:solidFill>
              <a:srgbClr val="FD813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 anchorCtr="1">
            <a:noAutofit/>
          </a:bodyPr>
          <a:lstStyle/>
          <a:p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TextBox 6"/>
          <p:cNvSpPr/>
          <p:nvPr/>
        </p:nvSpPr>
        <p:spPr>
          <a:xfrm>
            <a:off x="5995980" y="4111560"/>
            <a:ext cx="2759940" cy="3847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457200">
              <a:lnSpc>
                <a:spcPts val="960"/>
              </a:lnSpc>
            </a:pPr>
            <a:r>
              <a:rPr lang="en-US" sz="800" dirty="0">
                <a:solidFill>
                  <a:srgbClr val="666666"/>
                </a:solidFill>
                <a:latin typeface="Raleway"/>
                <a:ea typeface="Raleway"/>
              </a:rPr>
              <a:t>Food Transect </a:t>
            </a:r>
            <a:r>
              <a:rPr lang="en-US" sz="800" dirty="0" err="1">
                <a:solidFill>
                  <a:srgbClr val="666666"/>
                </a:solidFill>
                <a:latin typeface="Raleway"/>
                <a:ea typeface="Raleway"/>
              </a:rPr>
              <a:t>réalisé</a:t>
            </a:r>
            <a:r>
              <a:rPr lang="en-US" sz="800" dirty="0">
                <a:solidFill>
                  <a:srgbClr val="666666"/>
                </a:solidFill>
                <a:latin typeface="Raleway"/>
                <a:ea typeface="Raleway"/>
              </a:rPr>
              <a:t> par des habitant.es de Caen </a:t>
            </a:r>
            <a:r>
              <a:rPr lang="en-US" sz="800" dirty="0" err="1">
                <a:solidFill>
                  <a:srgbClr val="666666"/>
                </a:solidFill>
                <a:latin typeface="Raleway"/>
                <a:ea typeface="Raleway"/>
              </a:rPr>
              <a:t>dans</a:t>
            </a:r>
            <a:r>
              <a:rPr lang="en-US" sz="800" dirty="0">
                <a:solidFill>
                  <a:srgbClr val="666666"/>
                </a:solidFill>
                <a:latin typeface="Raleway"/>
                <a:ea typeface="Raleway"/>
              </a:rPr>
              <a:t> le cadre du </a:t>
            </a:r>
            <a:r>
              <a:rPr lang="en-US" sz="800" dirty="0" err="1">
                <a:solidFill>
                  <a:srgbClr val="666666"/>
                </a:solidFill>
                <a:latin typeface="Raleway"/>
                <a:ea typeface="Raleway"/>
              </a:rPr>
              <a:t>projet</a:t>
            </a:r>
            <a:r>
              <a:rPr lang="en-US" sz="800" dirty="0">
                <a:solidFill>
                  <a:srgbClr val="666666"/>
                </a:solidFill>
                <a:latin typeface="Raleway"/>
                <a:ea typeface="Raleway"/>
              </a:rPr>
              <a:t> de </a:t>
            </a:r>
            <a:r>
              <a:rPr lang="en-US" sz="800" dirty="0" err="1">
                <a:solidFill>
                  <a:srgbClr val="666666"/>
                </a:solidFill>
                <a:latin typeface="Raleway"/>
                <a:ea typeface="Raleway"/>
              </a:rPr>
              <a:t>recherche</a:t>
            </a:r>
            <a:r>
              <a:rPr lang="en-US" sz="800" dirty="0">
                <a:solidFill>
                  <a:srgbClr val="666666"/>
                </a:solidFill>
                <a:latin typeface="Raleway"/>
                <a:ea typeface="Raleway"/>
              </a:rPr>
              <a:t> FRUGAL</a:t>
            </a:r>
            <a:endParaRPr lang="fr-FR" sz="800" dirty="0">
              <a:solidFill>
                <a:srgbClr val="000000"/>
              </a:solidFill>
              <a:latin typeface="Arial"/>
            </a:endParaRPr>
          </a:p>
          <a:p>
            <a:pPr algn="r" defTabSz="457200">
              <a:lnSpc>
                <a:spcPts val="960"/>
              </a:lnSpc>
            </a:pPr>
            <a:r>
              <a:rPr lang="en-US" sz="800" dirty="0">
                <a:solidFill>
                  <a:srgbClr val="666666"/>
                </a:solidFill>
                <a:latin typeface="Raleway"/>
                <a:ea typeface="Raleway"/>
              </a:rPr>
              <a:t>2018</a:t>
            </a:r>
            <a:endParaRPr lang="fr-FR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TextBox 7"/>
          <p:cNvSpPr/>
          <p:nvPr/>
        </p:nvSpPr>
        <p:spPr>
          <a:xfrm>
            <a:off x="83520" y="66060"/>
            <a:ext cx="3833100" cy="6668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2641"/>
              </a:lnSpc>
            </a:pPr>
            <a:r>
              <a:rPr lang="en-US" sz="2200" dirty="0">
                <a:solidFill>
                  <a:srgbClr val="000000"/>
                </a:solidFill>
                <a:latin typeface="Impact"/>
                <a:ea typeface="Impact"/>
              </a:rPr>
              <a:t>A quoi </a:t>
            </a:r>
            <a:r>
              <a:rPr lang="en-US" sz="2200" dirty="0" err="1">
                <a:solidFill>
                  <a:srgbClr val="000000"/>
                </a:solidFill>
                <a:latin typeface="Impact"/>
                <a:ea typeface="Impact"/>
              </a:rPr>
              <a:t>ressemble</a:t>
            </a:r>
            <a:r>
              <a:rPr lang="en-US" sz="2200" dirty="0">
                <a:solidFill>
                  <a:srgbClr val="000000"/>
                </a:solidFill>
                <a:latin typeface="Impact"/>
                <a:ea typeface="Impac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Impact"/>
                <a:ea typeface="Impact"/>
              </a:rPr>
              <a:t>une</a:t>
            </a:r>
            <a:r>
              <a:rPr lang="en-US" sz="2200" dirty="0">
                <a:solidFill>
                  <a:srgbClr val="000000"/>
                </a:solidFill>
                <a:latin typeface="Impact"/>
                <a:ea typeface="Impac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Impact"/>
                <a:ea typeface="Impact"/>
              </a:rPr>
              <a:t>fresque</a:t>
            </a:r>
            <a:r>
              <a:rPr lang="en-US" sz="2200" dirty="0">
                <a:solidFill>
                  <a:srgbClr val="000000"/>
                </a:solidFill>
                <a:latin typeface="Impact"/>
                <a:ea typeface="Impact"/>
              </a:rPr>
              <a:t> ? 🤔</a:t>
            </a:r>
            <a:endParaRPr lang="fr-FR" sz="22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reeform 2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11" name="Freeform 3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12" name="Freeform 4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13" name="Freeform 5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14" name="Freeform 6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15" name="Freeform 7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16" name="Freeform 8"/>
          <p:cNvSpPr/>
          <p:nvPr/>
        </p:nvSpPr>
        <p:spPr>
          <a:xfrm>
            <a:off x="131040" y="63000"/>
            <a:ext cx="3551400" cy="521280"/>
          </a:xfrm>
          <a:custGeom>
            <a:avLst/>
            <a:gdLst>
              <a:gd name="textAreaLeft" fmla="*/ 0 w 3551400"/>
              <a:gd name="textAreaRight" fmla="*/ 3553200 w 355140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3553196" h="523199">
                <a:moveTo>
                  <a:pt x="0" y="0"/>
                </a:moveTo>
                <a:lnTo>
                  <a:pt x="3553197" y="0"/>
                </a:lnTo>
                <a:lnTo>
                  <a:pt x="3553197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17" name="Freeform 9"/>
          <p:cNvSpPr/>
          <p:nvPr/>
        </p:nvSpPr>
        <p:spPr>
          <a:xfrm>
            <a:off x="1722960" y="158040"/>
            <a:ext cx="345960" cy="325440"/>
          </a:xfrm>
          <a:custGeom>
            <a:avLst/>
            <a:gdLst>
              <a:gd name="textAreaLeft" fmla="*/ 0 w 345960"/>
              <a:gd name="textAreaRight" fmla="*/ 347760 w 345960"/>
              <a:gd name="textAreaTop" fmla="*/ 0 h 325440"/>
              <a:gd name="textAreaBottom" fmla="*/ 327240 h 32544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5" y="0"/>
                </a:lnTo>
                <a:lnTo>
                  <a:pt x="347825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18" name="Freeform 10"/>
          <p:cNvSpPr/>
          <p:nvPr/>
        </p:nvSpPr>
        <p:spPr>
          <a:xfrm>
            <a:off x="90360" y="473940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19" name="Freeform 11"/>
          <p:cNvSpPr/>
          <p:nvPr/>
        </p:nvSpPr>
        <p:spPr>
          <a:xfrm>
            <a:off x="159840" y="1299960"/>
            <a:ext cx="9058680" cy="2953440"/>
          </a:xfrm>
          <a:custGeom>
            <a:avLst/>
            <a:gdLst>
              <a:gd name="textAreaLeft" fmla="*/ 0 w 9058680"/>
              <a:gd name="textAreaRight" fmla="*/ 9060480 w 9058680"/>
              <a:gd name="textAreaTop" fmla="*/ 0 h 2953440"/>
              <a:gd name="textAreaBottom" fmla="*/ 2955240 h 2953440"/>
            </a:gdLst>
            <a:ahLst/>
            <a:cxnLst/>
            <a:rect l="textAreaLeft" t="textAreaTop" r="textAreaRight" b="textAreaBottom"/>
            <a:pathLst>
              <a:path w="9060304" h="2955303">
                <a:moveTo>
                  <a:pt x="0" y="0"/>
                </a:moveTo>
                <a:lnTo>
                  <a:pt x="9060304" y="0"/>
                </a:lnTo>
                <a:lnTo>
                  <a:pt x="9060304" y="2955302"/>
                </a:lnTo>
                <a:lnTo>
                  <a:pt x="0" y="29553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20" name="TextBox 13"/>
          <p:cNvSpPr/>
          <p:nvPr/>
        </p:nvSpPr>
        <p:spPr>
          <a:xfrm>
            <a:off x="216720" y="84960"/>
            <a:ext cx="1532880" cy="39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078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Quel projet ? 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TextBox 15"/>
          <p:cNvSpPr/>
          <p:nvPr/>
        </p:nvSpPr>
        <p:spPr>
          <a:xfrm>
            <a:off x="245520" y="940680"/>
            <a:ext cx="8573040" cy="70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15000"/>
              </a:lnSpc>
            </a:pP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Fast food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et 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grandes enseignes alimentaires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sont dans notre quotidien :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TextBox 17"/>
          <p:cNvSpPr/>
          <p:nvPr/>
        </p:nvSpPr>
        <p:spPr>
          <a:xfrm>
            <a:off x="367200" y="1800000"/>
            <a:ext cx="7755840" cy="60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4799"/>
              </a:lnSpc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- Qu’est-ce qui vous 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attire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, vous 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plaît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?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" name="TextBox 18"/>
          <p:cNvSpPr/>
          <p:nvPr/>
        </p:nvSpPr>
        <p:spPr>
          <a:xfrm>
            <a:off x="367200" y="2357280"/>
            <a:ext cx="8451360" cy="182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4799"/>
              </a:lnSpc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- Quelles sont les 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stratégies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pour que ça marche ? 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799"/>
              </a:lnSpc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- Quelles sont les 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limites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et les 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problématiques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? 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799"/>
              </a:lnSpc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- Quels espaces à 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imaginer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?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2"/>
          <p:cNvSpPr/>
          <p:nvPr/>
        </p:nvSpPr>
        <p:spPr>
          <a:xfrm>
            <a:off x="6023160" y="3843540"/>
            <a:ext cx="2759940" cy="3847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457200">
              <a:lnSpc>
                <a:spcPts val="960"/>
              </a:lnSpc>
            </a:pPr>
            <a:r>
              <a:rPr lang="en-US" sz="800" dirty="0">
                <a:solidFill>
                  <a:srgbClr val="666666"/>
                </a:solidFill>
                <a:latin typeface="Raleway"/>
                <a:ea typeface="Raleway"/>
              </a:rPr>
              <a:t>Food Transect </a:t>
            </a:r>
            <a:r>
              <a:rPr lang="en-US" sz="800" dirty="0" err="1">
                <a:solidFill>
                  <a:srgbClr val="666666"/>
                </a:solidFill>
                <a:latin typeface="Raleway"/>
                <a:ea typeface="Raleway"/>
              </a:rPr>
              <a:t>réalisé</a:t>
            </a:r>
            <a:r>
              <a:rPr lang="en-US" sz="800" dirty="0">
                <a:solidFill>
                  <a:srgbClr val="666666"/>
                </a:solidFill>
                <a:latin typeface="Raleway"/>
                <a:ea typeface="Raleway"/>
              </a:rPr>
              <a:t> par des habitant.es de Grenoble </a:t>
            </a:r>
            <a:r>
              <a:rPr lang="en-US" sz="800" dirty="0" err="1">
                <a:solidFill>
                  <a:srgbClr val="666666"/>
                </a:solidFill>
                <a:latin typeface="Raleway"/>
                <a:ea typeface="Raleway"/>
              </a:rPr>
              <a:t>dans</a:t>
            </a:r>
            <a:r>
              <a:rPr lang="en-US" sz="800" dirty="0">
                <a:solidFill>
                  <a:srgbClr val="666666"/>
                </a:solidFill>
                <a:latin typeface="Raleway"/>
                <a:ea typeface="Raleway"/>
              </a:rPr>
              <a:t> le cadre du </a:t>
            </a:r>
            <a:r>
              <a:rPr lang="en-US" sz="800" dirty="0" err="1">
                <a:solidFill>
                  <a:srgbClr val="666666"/>
                </a:solidFill>
                <a:latin typeface="Raleway"/>
                <a:ea typeface="Raleway"/>
              </a:rPr>
              <a:t>projet</a:t>
            </a:r>
            <a:r>
              <a:rPr lang="en-US" sz="800" dirty="0">
                <a:solidFill>
                  <a:srgbClr val="666666"/>
                </a:solidFill>
                <a:latin typeface="Raleway"/>
                <a:ea typeface="Raleway"/>
              </a:rPr>
              <a:t> de </a:t>
            </a:r>
            <a:r>
              <a:rPr lang="en-US" sz="800" dirty="0" err="1">
                <a:solidFill>
                  <a:srgbClr val="666666"/>
                </a:solidFill>
                <a:latin typeface="Raleway"/>
                <a:ea typeface="Raleway"/>
              </a:rPr>
              <a:t>recherche</a:t>
            </a:r>
            <a:r>
              <a:rPr lang="en-US" sz="800" dirty="0">
                <a:solidFill>
                  <a:srgbClr val="666666"/>
                </a:solidFill>
                <a:latin typeface="Raleway"/>
                <a:ea typeface="Raleway"/>
              </a:rPr>
              <a:t> FRUGAL</a:t>
            </a:r>
            <a:endParaRPr lang="fr-FR" sz="800" dirty="0">
              <a:solidFill>
                <a:srgbClr val="000000"/>
              </a:solidFill>
              <a:latin typeface="Arial"/>
            </a:endParaRPr>
          </a:p>
          <a:p>
            <a:pPr algn="r" defTabSz="457200">
              <a:lnSpc>
                <a:spcPts val="960"/>
              </a:lnSpc>
            </a:pPr>
            <a:r>
              <a:rPr lang="en-US" sz="800" dirty="0">
                <a:solidFill>
                  <a:srgbClr val="666666"/>
                </a:solidFill>
                <a:latin typeface="Raleway"/>
                <a:ea typeface="Raleway"/>
              </a:rPr>
              <a:t>2018</a:t>
            </a:r>
            <a:endParaRPr lang="fr-FR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TextBox 4"/>
          <p:cNvSpPr/>
          <p:nvPr/>
        </p:nvSpPr>
        <p:spPr>
          <a:xfrm>
            <a:off x="83520" y="66060"/>
            <a:ext cx="3833100" cy="6668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2641"/>
              </a:lnSpc>
            </a:pPr>
            <a:r>
              <a:rPr lang="en-US" sz="2200" dirty="0">
                <a:solidFill>
                  <a:srgbClr val="000000"/>
                </a:solidFill>
                <a:latin typeface="Impact"/>
                <a:ea typeface="Impact"/>
              </a:rPr>
              <a:t>A quoi </a:t>
            </a:r>
            <a:r>
              <a:rPr lang="en-US" sz="2200" dirty="0" err="1">
                <a:solidFill>
                  <a:srgbClr val="000000"/>
                </a:solidFill>
                <a:latin typeface="Impact"/>
                <a:ea typeface="Impact"/>
              </a:rPr>
              <a:t>ressemble</a:t>
            </a:r>
            <a:r>
              <a:rPr lang="en-US" sz="2200" dirty="0">
                <a:solidFill>
                  <a:srgbClr val="000000"/>
                </a:solidFill>
                <a:latin typeface="Impact"/>
                <a:ea typeface="Impac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Impact"/>
                <a:ea typeface="Impact"/>
              </a:rPr>
              <a:t>une</a:t>
            </a:r>
            <a:r>
              <a:rPr lang="en-US" sz="2200" dirty="0">
                <a:solidFill>
                  <a:srgbClr val="000000"/>
                </a:solidFill>
                <a:latin typeface="Impact"/>
                <a:ea typeface="Impac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Impact"/>
                <a:ea typeface="Impact"/>
              </a:rPr>
              <a:t>fresque</a:t>
            </a:r>
            <a:r>
              <a:rPr lang="en-US" sz="2200" dirty="0">
                <a:solidFill>
                  <a:srgbClr val="000000"/>
                </a:solidFill>
                <a:latin typeface="Impact"/>
                <a:ea typeface="Impact"/>
              </a:rPr>
              <a:t> ? 🤔</a:t>
            </a:r>
            <a:endParaRPr lang="fr-FR" sz="2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AutoShape 5"/>
          <p:cNvSpPr/>
          <p:nvPr/>
        </p:nvSpPr>
        <p:spPr>
          <a:xfrm>
            <a:off x="37800" y="828000"/>
            <a:ext cx="934200" cy="76320"/>
          </a:xfrm>
          <a:prstGeom prst="line">
            <a:avLst/>
          </a:prstGeom>
          <a:ln w="57150" cap="rnd">
            <a:solidFill>
              <a:srgbClr val="FD813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 anchorCtr="1">
            <a:noAutofit/>
          </a:bodyPr>
          <a:lstStyle/>
          <a:p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Freeform 7"/>
          <p:cNvSpPr/>
          <p:nvPr/>
        </p:nvSpPr>
        <p:spPr>
          <a:xfrm>
            <a:off x="291600" y="1330020"/>
            <a:ext cx="8491680" cy="2425860"/>
          </a:xfrm>
          <a:custGeom>
            <a:avLst/>
            <a:gdLst>
              <a:gd name="textAreaLeft" fmla="*/ 0 w 16983360"/>
              <a:gd name="textAreaRight" fmla="*/ 16984080 w 16983360"/>
              <a:gd name="textAreaTop" fmla="*/ 0 h 4851720"/>
              <a:gd name="textAreaBottom" fmla="*/ 4852440 h 4851720"/>
            </a:gdLst>
            <a:ahLst/>
            <a:cxnLst/>
            <a:rect l="textAreaLeft" t="textAreaTop" r="textAreaRight" b="textAreaBottom"/>
            <a:pathLst>
              <a:path w="16984048" h="4852548">
                <a:moveTo>
                  <a:pt x="0" y="0"/>
                </a:moveTo>
                <a:lnTo>
                  <a:pt x="16984048" y="0"/>
                </a:lnTo>
                <a:lnTo>
                  <a:pt x="16984048" y="4852548"/>
                </a:lnTo>
                <a:lnTo>
                  <a:pt x="0" y="48525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Freeform 8"/>
          <p:cNvSpPr/>
          <p:nvPr/>
        </p:nvSpPr>
        <p:spPr>
          <a:xfrm>
            <a:off x="7216920" y="1468440"/>
            <a:ext cx="1496700" cy="469440"/>
          </a:xfrm>
          <a:custGeom>
            <a:avLst/>
            <a:gdLst>
              <a:gd name="textAreaLeft" fmla="*/ 0 w 2993400"/>
              <a:gd name="textAreaRight" fmla="*/ 2994120 w 2993400"/>
              <a:gd name="textAreaTop" fmla="*/ 0 h 938880"/>
              <a:gd name="textAreaBottom" fmla="*/ 939600 h 938880"/>
            </a:gdLst>
            <a:ahLst/>
            <a:cxnLst/>
            <a:rect l="textAreaLeft" t="textAreaTop" r="textAreaRight" b="textAreaBottom"/>
            <a:pathLst>
              <a:path w="2994248" h="939500">
                <a:moveTo>
                  <a:pt x="0" y="0"/>
                </a:moveTo>
                <a:lnTo>
                  <a:pt x="2994248" y="0"/>
                </a:lnTo>
                <a:lnTo>
                  <a:pt x="2994248" y="939500"/>
                </a:lnTo>
                <a:lnTo>
                  <a:pt x="0" y="9395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TextBox 9"/>
          <p:cNvSpPr/>
          <p:nvPr/>
        </p:nvSpPr>
        <p:spPr>
          <a:xfrm>
            <a:off x="785786" y="4429138"/>
            <a:ext cx="734850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80"/>
              </a:lnSpc>
            </a:pPr>
            <a:r>
              <a:rPr lang="en-US" sz="1400" dirty="0" smtClean="0">
                <a:solidFill>
                  <a:srgbClr val="000000"/>
                </a:solidFill>
                <a:latin typeface="Raleway"/>
                <a:ea typeface="Raleway"/>
              </a:rPr>
              <a:t>Des </a:t>
            </a:r>
            <a:r>
              <a:rPr lang="en-US" sz="1400" dirty="0" err="1">
                <a:solidFill>
                  <a:srgbClr val="000000"/>
                </a:solidFill>
                <a:latin typeface="Raleway"/>
                <a:ea typeface="Raleway"/>
              </a:rPr>
              <a:t>croquis</a:t>
            </a:r>
            <a:r>
              <a:rPr lang="en-US" sz="1400" dirty="0">
                <a:solidFill>
                  <a:srgbClr val="000000"/>
                </a:solidFill>
                <a:latin typeface="Raleway"/>
                <a:ea typeface="Raleway"/>
              </a:rPr>
              <a:t>, des photos, des </a:t>
            </a:r>
            <a:r>
              <a:rPr lang="en-US" sz="1400" dirty="0" err="1">
                <a:solidFill>
                  <a:srgbClr val="000000"/>
                </a:solidFill>
                <a:latin typeface="Raleway"/>
                <a:ea typeface="Raleway"/>
              </a:rPr>
              <a:t>extraits</a:t>
            </a:r>
            <a:r>
              <a:rPr lang="en-US" sz="1400" dirty="0">
                <a:solidFill>
                  <a:srgbClr val="000000"/>
                </a:solidFill>
                <a:latin typeface="Raleway"/>
                <a:ea typeface="Raleway"/>
              </a:rPr>
              <a:t> de conversations (</a:t>
            </a:r>
            <a:r>
              <a:rPr lang="en-US" sz="1400" dirty="0" err="1">
                <a:solidFill>
                  <a:srgbClr val="000000"/>
                </a:solidFill>
                <a:latin typeface="Raleway"/>
                <a:ea typeface="Raleway"/>
              </a:rPr>
              <a:t>verbatims</a:t>
            </a:r>
            <a:r>
              <a:rPr lang="en-US" sz="1400" dirty="0">
                <a:solidFill>
                  <a:srgbClr val="000000"/>
                </a:solidFill>
                <a:latin typeface="Raleway"/>
                <a:ea typeface="Raleway"/>
              </a:rPr>
              <a:t>), des </a:t>
            </a:r>
            <a:r>
              <a:rPr lang="en-US" sz="1400" dirty="0" err="1">
                <a:solidFill>
                  <a:srgbClr val="000000"/>
                </a:solidFill>
                <a:latin typeface="Raleway"/>
                <a:ea typeface="Raleway"/>
              </a:rPr>
              <a:t>ressentis</a:t>
            </a:r>
            <a:r>
              <a:rPr lang="en-US" sz="1400" dirty="0">
                <a:solidFill>
                  <a:srgbClr val="000000"/>
                </a:solidFill>
                <a:latin typeface="Raleway"/>
                <a:ea typeface="Raleway"/>
              </a:rPr>
              <a:t>, etc.</a:t>
            </a:r>
            <a:endParaRPr lang="fr-FR" sz="14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Freeform 90"/>
          <p:cNvSpPr/>
          <p:nvPr/>
        </p:nvSpPr>
        <p:spPr>
          <a:xfrm>
            <a:off x="-63360" y="285734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19" name="Freeform 96"/>
          <p:cNvSpPr/>
          <p:nvPr/>
        </p:nvSpPr>
        <p:spPr>
          <a:xfrm>
            <a:off x="943920" y="454486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0" name="Freeform 97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1" name="Freeform 98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2" name="Freeform 99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3" name="Freeform 100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4" name="Freeform 101"/>
          <p:cNvSpPr/>
          <p:nvPr/>
        </p:nvSpPr>
        <p:spPr>
          <a:xfrm>
            <a:off x="131040" y="63000"/>
            <a:ext cx="3885840" cy="521280"/>
          </a:xfrm>
          <a:custGeom>
            <a:avLst/>
            <a:gdLst>
              <a:gd name="textAreaLeft" fmla="*/ 0 w 3885840"/>
              <a:gd name="textAreaRight" fmla="*/ 3887640 w 388584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3887695" h="523199">
                <a:moveTo>
                  <a:pt x="0" y="0"/>
                </a:moveTo>
                <a:lnTo>
                  <a:pt x="3887696" y="0"/>
                </a:lnTo>
                <a:lnTo>
                  <a:pt x="3887696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5" name="Freeform 102"/>
          <p:cNvSpPr/>
          <p:nvPr/>
        </p:nvSpPr>
        <p:spPr>
          <a:xfrm>
            <a:off x="90360" y="473940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6" name="Freeform 103"/>
          <p:cNvSpPr/>
          <p:nvPr/>
        </p:nvSpPr>
        <p:spPr>
          <a:xfrm>
            <a:off x="5069160" y="1652040"/>
            <a:ext cx="4073400" cy="475200"/>
          </a:xfrm>
          <a:custGeom>
            <a:avLst/>
            <a:gdLst>
              <a:gd name="textAreaLeft" fmla="*/ 0 w 4073400"/>
              <a:gd name="textAreaRight" fmla="*/ 4075200 w 4073400"/>
              <a:gd name="textAreaTop" fmla="*/ 0 h 475200"/>
              <a:gd name="textAreaBottom" fmla="*/ 477000 h 475200"/>
            </a:gdLst>
            <a:ahLst/>
            <a:cxnLst/>
            <a:rect l="textAreaLeft" t="textAreaTop" r="textAreaRight" b="textAreaBottom"/>
            <a:pathLst>
              <a:path w="3000004" h="477002">
                <a:moveTo>
                  <a:pt x="0" y="0"/>
                </a:moveTo>
                <a:lnTo>
                  <a:pt x="3000004" y="0"/>
                </a:lnTo>
                <a:lnTo>
                  <a:pt x="3000004" y="477002"/>
                </a:lnTo>
                <a:lnTo>
                  <a:pt x="0" y="4770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27" name="TextBox 59"/>
          <p:cNvSpPr/>
          <p:nvPr/>
        </p:nvSpPr>
        <p:spPr>
          <a:xfrm>
            <a:off x="216720" y="265680"/>
            <a:ext cx="3290400" cy="13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00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Préparation de la balade 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9" name="TextBox 60"/>
          <p:cNvSpPr/>
          <p:nvPr/>
        </p:nvSpPr>
        <p:spPr>
          <a:xfrm>
            <a:off x="5072066" y="3929072"/>
            <a:ext cx="2357454" cy="95410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US" sz="1400" b="1" u="none" strike="noStrike" dirty="0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JEUDI PROCHAIN</a:t>
            </a:r>
            <a:endParaRPr lang="fr-FR" sz="14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200" b="1" u="none" strike="noStrike" dirty="0" smtClean="0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3 </a:t>
            </a:r>
            <a:r>
              <a:rPr lang="en-US" sz="1200" b="1" u="none" strike="noStrike" dirty="0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GROUPES</a:t>
            </a:r>
            <a:endParaRPr lang="fr-FR" sz="12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fr-FR" sz="12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en-US" sz="1200" b="1" u="none" strike="noStrike" dirty="0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RDV EN CLASSE, </a:t>
            </a:r>
            <a:r>
              <a:rPr lang="en-US" sz="1200" b="1" u="none" strike="noStrike" dirty="0" err="1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puis</a:t>
            </a:r>
            <a:r>
              <a:rPr lang="en-US" sz="1200" b="1" u="none" strike="noStrike" dirty="0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</a:t>
            </a:r>
            <a:r>
              <a:rPr lang="en-US" sz="1200" b="1" u="none" strike="noStrike" dirty="0" err="1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départ</a:t>
            </a:r>
            <a:r>
              <a:rPr lang="en-US" sz="1200" b="1" u="none" strike="noStrike" dirty="0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en </a:t>
            </a:r>
            <a:r>
              <a:rPr lang="en-US" sz="1200" b="1" u="none" strike="noStrike" dirty="0" err="1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balade</a:t>
            </a:r>
            <a:endParaRPr lang="fr-FR" sz="12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" name="Image 13" descr="IMG-20260331-WA0007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500530" y="142858"/>
            <a:ext cx="4643470" cy="3282353"/>
          </a:xfrm>
          <a:prstGeom prst="rect">
            <a:avLst/>
          </a:prstGeom>
        </p:spPr>
      </p:pic>
      <p:pic>
        <p:nvPicPr>
          <p:cNvPr id="15" name="Image 14" descr="IMG-20260331-WA0006.jpg"/>
          <p:cNvPicPr>
            <a:picLocks noChangeAspect="1"/>
          </p:cNvPicPr>
          <p:nvPr/>
        </p:nvPicPr>
        <p:blipFill>
          <a:blip r:embed="rId18" cstate="print"/>
          <a:srcRect t="13889" b="11110"/>
          <a:stretch>
            <a:fillRect/>
          </a:stretch>
        </p:blipFill>
        <p:spPr>
          <a:xfrm>
            <a:off x="0" y="642924"/>
            <a:ext cx="4357686" cy="2310271"/>
          </a:xfrm>
          <a:prstGeom prst="rect">
            <a:avLst/>
          </a:prstGeom>
        </p:spPr>
      </p:pic>
      <p:pic>
        <p:nvPicPr>
          <p:cNvPr id="16" name="Image 15" descr="IMG-20260331-WA0000.jpg"/>
          <p:cNvPicPr>
            <a:picLocks noChangeAspect="1"/>
          </p:cNvPicPr>
          <p:nvPr/>
        </p:nvPicPr>
        <p:blipFill>
          <a:blip r:embed="rId19" cstate="print"/>
          <a:srcRect t="19167" b="9999"/>
          <a:stretch>
            <a:fillRect/>
          </a:stretch>
        </p:blipFill>
        <p:spPr>
          <a:xfrm>
            <a:off x="0" y="2928939"/>
            <a:ext cx="4429124" cy="2217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AutoShape 2"/>
          <p:cNvSpPr/>
          <p:nvPr/>
        </p:nvSpPr>
        <p:spPr>
          <a:xfrm>
            <a:off x="8051220" y="4816620"/>
            <a:ext cx="1126440" cy="28440"/>
          </a:xfrm>
          <a:prstGeom prst="line">
            <a:avLst/>
          </a:prstGeom>
          <a:ln w="19050" cap="rnd">
            <a:solidFill>
              <a:srgbClr val="909BC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5940" rIns="45000" bIns="5940" anchor="t" anchorCtr="1">
            <a:noAutofit/>
          </a:bodyPr>
          <a:lstStyle/>
          <a:p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TextBox 3"/>
          <p:cNvSpPr/>
          <p:nvPr/>
        </p:nvSpPr>
        <p:spPr>
          <a:xfrm>
            <a:off x="83520" y="66060"/>
            <a:ext cx="3624480" cy="3334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2641"/>
              </a:lnSpc>
            </a:pPr>
            <a:r>
              <a:rPr lang="en-US" sz="2200" smtClean="0">
                <a:solidFill>
                  <a:srgbClr val="000000"/>
                </a:solidFill>
                <a:latin typeface="Impact"/>
                <a:ea typeface="Impact"/>
              </a:rPr>
              <a:t>Un exemple de fresque</a:t>
            </a:r>
            <a:endParaRPr lang="fr-FR" sz="2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AutoShape 4"/>
          <p:cNvSpPr/>
          <p:nvPr/>
        </p:nvSpPr>
        <p:spPr>
          <a:xfrm>
            <a:off x="-37980" y="577980"/>
            <a:ext cx="934200" cy="76320"/>
          </a:xfrm>
          <a:prstGeom prst="line">
            <a:avLst/>
          </a:prstGeom>
          <a:ln w="57150" cap="rnd">
            <a:solidFill>
              <a:srgbClr val="FD813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 anchorCtr="1">
            <a:noAutofit/>
          </a:bodyPr>
          <a:lstStyle/>
          <a:p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TextBox 5"/>
          <p:cNvSpPr/>
          <p:nvPr/>
        </p:nvSpPr>
        <p:spPr>
          <a:xfrm>
            <a:off x="201780" y="784440"/>
            <a:ext cx="2102040" cy="58990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2760"/>
              </a:lnSpc>
            </a:pPr>
            <a:r>
              <a:rPr lang="en-US" sz="2300" b="1" dirty="0">
                <a:solidFill>
                  <a:srgbClr val="F1C232"/>
                </a:solidFill>
                <a:latin typeface="Raleway Bold"/>
                <a:ea typeface="Raleway Bold"/>
              </a:rPr>
              <a:t>TRONÇON A</a:t>
            </a:r>
            <a:endParaRPr lang="fr-FR" sz="2300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ts val="1800"/>
              </a:lnSpc>
            </a:pPr>
            <a:r>
              <a:rPr lang="en-US" sz="1500" b="1" dirty="0">
                <a:solidFill>
                  <a:srgbClr val="F1C232"/>
                </a:solidFill>
                <a:latin typeface="Raleway Bold"/>
                <a:ea typeface="Raleway Bold"/>
              </a:rPr>
              <a:t>(</a:t>
            </a:r>
            <a:r>
              <a:rPr lang="en-US" sz="1500" b="1" dirty="0" err="1">
                <a:solidFill>
                  <a:srgbClr val="F1C232"/>
                </a:solidFill>
                <a:latin typeface="Raleway Bold"/>
                <a:ea typeface="Raleway Bold"/>
              </a:rPr>
              <a:t>exemple</a:t>
            </a:r>
            <a:r>
              <a:rPr lang="en-US" sz="1500" b="1" dirty="0">
                <a:solidFill>
                  <a:srgbClr val="F1C232"/>
                </a:solidFill>
                <a:latin typeface="Raleway Bold"/>
                <a:ea typeface="Raleway Bold"/>
              </a:rPr>
              <a:t>)</a:t>
            </a:r>
            <a:endParaRPr lang="fr-FR" sz="15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Freeform 6"/>
          <p:cNvSpPr/>
          <p:nvPr/>
        </p:nvSpPr>
        <p:spPr>
          <a:xfrm>
            <a:off x="403200" y="1183500"/>
            <a:ext cx="7530480" cy="2060100"/>
          </a:xfrm>
          <a:custGeom>
            <a:avLst/>
            <a:gdLst>
              <a:gd name="textAreaLeft" fmla="*/ 0 w 15060960"/>
              <a:gd name="textAreaRight" fmla="*/ 15062040 w 15060960"/>
              <a:gd name="textAreaTop" fmla="*/ 0 h 4120200"/>
              <a:gd name="textAreaBottom" fmla="*/ 4121280 h 4120200"/>
            </a:gdLst>
            <a:ahLst/>
            <a:cxnLst/>
            <a:rect l="textAreaLeft" t="textAreaTop" r="textAreaRight" b="textAreaBottom"/>
            <a:pathLst>
              <a:path w="15062000" h="4121300">
                <a:moveTo>
                  <a:pt x="0" y="0"/>
                </a:moveTo>
                <a:lnTo>
                  <a:pt x="15062000" y="0"/>
                </a:lnTo>
                <a:lnTo>
                  <a:pt x="15062000" y="4121300"/>
                </a:lnTo>
                <a:lnTo>
                  <a:pt x="0" y="41213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Freeform 7"/>
          <p:cNvSpPr/>
          <p:nvPr/>
        </p:nvSpPr>
        <p:spPr>
          <a:xfrm>
            <a:off x="663660" y="1799100"/>
            <a:ext cx="937260" cy="1156140"/>
          </a:xfrm>
          <a:custGeom>
            <a:avLst/>
            <a:gdLst>
              <a:gd name="textAreaLeft" fmla="*/ 0 w 1874520"/>
              <a:gd name="textAreaRight" fmla="*/ 1875600 w 1874520"/>
              <a:gd name="textAreaTop" fmla="*/ 0 h 2312280"/>
              <a:gd name="textAreaBottom" fmla="*/ 2313360 h 2312280"/>
            </a:gdLst>
            <a:ahLst/>
            <a:cxnLst/>
            <a:rect l="textAreaLeft" t="textAreaTop" r="textAreaRight" b="textAreaBottom"/>
            <a:pathLst>
              <a:path w="1875500" h="2313350">
                <a:moveTo>
                  <a:pt x="0" y="0"/>
                </a:moveTo>
                <a:lnTo>
                  <a:pt x="1875500" y="0"/>
                </a:lnTo>
                <a:lnTo>
                  <a:pt x="1875500" y="2313350"/>
                </a:lnTo>
                <a:lnTo>
                  <a:pt x="0" y="23133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Freeform 8"/>
          <p:cNvSpPr/>
          <p:nvPr/>
        </p:nvSpPr>
        <p:spPr>
          <a:xfrm>
            <a:off x="945720" y="1826820"/>
            <a:ext cx="372780" cy="360540"/>
          </a:xfrm>
          <a:custGeom>
            <a:avLst/>
            <a:gdLst>
              <a:gd name="textAreaLeft" fmla="*/ 0 w 745560"/>
              <a:gd name="textAreaRight" fmla="*/ 746640 w 745560"/>
              <a:gd name="textAreaTop" fmla="*/ 0 h 721080"/>
              <a:gd name="textAreaBottom" fmla="*/ 722160 h 721080"/>
            </a:gdLst>
            <a:ahLst/>
            <a:cxnLst/>
            <a:rect l="textAreaLeft" t="textAreaTop" r="textAreaRight" b="textAreaBottom"/>
            <a:pathLst>
              <a:path w="746700" h="722050">
                <a:moveTo>
                  <a:pt x="0" y="0"/>
                </a:moveTo>
                <a:lnTo>
                  <a:pt x="746700" y="0"/>
                </a:lnTo>
                <a:lnTo>
                  <a:pt x="746700" y="722050"/>
                </a:lnTo>
                <a:lnTo>
                  <a:pt x="0" y="7220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Freeform 9"/>
          <p:cNvSpPr/>
          <p:nvPr/>
        </p:nvSpPr>
        <p:spPr>
          <a:xfrm>
            <a:off x="4056300" y="2048760"/>
            <a:ext cx="551160" cy="401400"/>
          </a:xfrm>
          <a:custGeom>
            <a:avLst/>
            <a:gdLst>
              <a:gd name="textAreaLeft" fmla="*/ 0 w 1102320"/>
              <a:gd name="textAreaRight" fmla="*/ 1103400 w 1102320"/>
              <a:gd name="textAreaTop" fmla="*/ 0 h 802800"/>
              <a:gd name="textAreaBottom" fmla="*/ 803880 h 802800"/>
            </a:gdLst>
            <a:ahLst/>
            <a:cxnLst/>
            <a:rect l="textAreaLeft" t="textAreaTop" r="textAreaRight" b="textAreaBottom"/>
            <a:pathLst>
              <a:path w="1103400" h="803720">
                <a:moveTo>
                  <a:pt x="0" y="0"/>
                </a:moveTo>
                <a:lnTo>
                  <a:pt x="1103400" y="0"/>
                </a:lnTo>
                <a:lnTo>
                  <a:pt x="1103400" y="803720"/>
                </a:lnTo>
                <a:lnTo>
                  <a:pt x="0" y="8037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Freeform 10"/>
          <p:cNvSpPr/>
          <p:nvPr/>
        </p:nvSpPr>
        <p:spPr>
          <a:xfrm>
            <a:off x="2351160" y="1951560"/>
            <a:ext cx="937260" cy="1156140"/>
          </a:xfrm>
          <a:custGeom>
            <a:avLst/>
            <a:gdLst>
              <a:gd name="textAreaLeft" fmla="*/ 0 w 1874520"/>
              <a:gd name="textAreaRight" fmla="*/ 1875600 w 1874520"/>
              <a:gd name="textAreaTop" fmla="*/ 0 h 2312280"/>
              <a:gd name="textAreaBottom" fmla="*/ 2313360 h 2312280"/>
            </a:gdLst>
            <a:ahLst/>
            <a:cxnLst/>
            <a:rect l="textAreaLeft" t="textAreaTop" r="textAreaRight" b="textAreaBottom"/>
            <a:pathLst>
              <a:path w="1875500" h="2313350">
                <a:moveTo>
                  <a:pt x="0" y="0"/>
                </a:moveTo>
                <a:lnTo>
                  <a:pt x="1875500" y="0"/>
                </a:lnTo>
                <a:lnTo>
                  <a:pt x="1875500" y="2313350"/>
                </a:lnTo>
                <a:lnTo>
                  <a:pt x="0" y="23133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Freeform 11"/>
          <p:cNvSpPr/>
          <p:nvPr/>
        </p:nvSpPr>
        <p:spPr>
          <a:xfrm>
            <a:off x="841320" y="3172680"/>
            <a:ext cx="372780" cy="439740"/>
          </a:xfrm>
          <a:custGeom>
            <a:avLst/>
            <a:gdLst>
              <a:gd name="textAreaLeft" fmla="*/ 0 w 745560"/>
              <a:gd name="textAreaRight" fmla="*/ 746640 w 745560"/>
              <a:gd name="textAreaTop" fmla="*/ 0 h 879480"/>
              <a:gd name="textAreaBottom" fmla="*/ 880560 h 879480"/>
            </a:gdLst>
            <a:ahLst/>
            <a:cxnLst/>
            <a:rect l="textAreaLeft" t="textAreaTop" r="textAreaRight" b="textAreaBottom"/>
            <a:pathLst>
              <a:path w="746700" h="880542">
                <a:moveTo>
                  <a:pt x="0" y="0"/>
                </a:moveTo>
                <a:lnTo>
                  <a:pt x="746700" y="0"/>
                </a:lnTo>
                <a:lnTo>
                  <a:pt x="746700" y="880542"/>
                </a:lnTo>
                <a:lnTo>
                  <a:pt x="0" y="88054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Freeform 12"/>
          <p:cNvSpPr/>
          <p:nvPr/>
        </p:nvSpPr>
        <p:spPr>
          <a:xfrm>
            <a:off x="797220" y="3714300"/>
            <a:ext cx="424260" cy="360540"/>
          </a:xfrm>
          <a:custGeom>
            <a:avLst/>
            <a:gdLst>
              <a:gd name="textAreaLeft" fmla="*/ 0 w 848520"/>
              <a:gd name="textAreaRight" fmla="*/ 849600 w 848520"/>
              <a:gd name="textAreaTop" fmla="*/ 0 h 721080"/>
              <a:gd name="textAreaBottom" fmla="*/ 722160 h 721080"/>
            </a:gdLst>
            <a:ahLst/>
            <a:cxnLst/>
            <a:rect l="textAreaLeft" t="textAreaTop" r="textAreaRight" b="textAreaBottom"/>
            <a:pathLst>
              <a:path w="849470" h="722050">
                <a:moveTo>
                  <a:pt x="0" y="0"/>
                </a:moveTo>
                <a:lnTo>
                  <a:pt x="849470" y="0"/>
                </a:lnTo>
                <a:lnTo>
                  <a:pt x="849470" y="722050"/>
                </a:lnTo>
                <a:lnTo>
                  <a:pt x="0" y="7220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Freeform 13"/>
          <p:cNvSpPr/>
          <p:nvPr/>
        </p:nvSpPr>
        <p:spPr>
          <a:xfrm>
            <a:off x="2633400" y="1979280"/>
            <a:ext cx="372780" cy="360540"/>
          </a:xfrm>
          <a:custGeom>
            <a:avLst/>
            <a:gdLst>
              <a:gd name="textAreaLeft" fmla="*/ 0 w 745560"/>
              <a:gd name="textAreaRight" fmla="*/ 746640 w 745560"/>
              <a:gd name="textAreaTop" fmla="*/ 0 h 721080"/>
              <a:gd name="textAreaBottom" fmla="*/ 722160 h 721080"/>
            </a:gdLst>
            <a:ahLst/>
            <a:cxnLst/>
            <a:rect l="textAreaLeft" t="textAreaTop" r="textAreaRight" b="textAreaBottom"/>
            <a:pathLst>
              <a:path w="746700" h="722050">
                <a:moveTo>
                  <a:pt x="0" y="0"/>
                </a:moveTo>
                <a:lnTo>
                  <a:pt x="746700" y="0"/>
                </a:lnTo>
                <a:lnTo>
                  <a:pt x="746700" y="722050"/>
                </a:lnTo>
                <a:lnTo>
                  <a:pt x="0" y="7220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Freeform 14"/>
          <p:cNvSpPr/>
          <p:nvPr/>
        </p:nvSpPr>
        <p:spPr>
          <a:xfrm>
            <a:off x="3006720" y="1512900"/>
            <a:ext cx="1045980" cy="826740"/>
          </a:xfrm>
          <a:custGeom>
            <a:avLst/>
            <a:gdLst>
              <a:gd name="textAreaLeft" fmla="*/ 0 w 2091960"/>
              <a:gd name="textAreaRight" fmla="*/ 2093040 w 2091960"/>
              <a:gd name="textAreaTop" fmla="*/ 0 h 1653480"/>
              <a:gd name="textAreaBottom" fmla="*/ 1654560 h 1653480"/>
            </a:gdLst>
            <a:ahLst/>
            <a:cxnLst/>
            <a:rect l="textAreaLeft" t="textAreaTop" r="textAreaRight" b="textAreaBottom"/>
            <a:pathLst>
              <a:path w="2092900" h="1654650">
                <a:moveTo>
                  <a:pt x="0" y="0"/>
                </a:moveTo>
                <a:lnTo>
                  <a:pt x="2092900" y="0"/>
                </a:lnTo>
                <a:lnTo>
                  <a:pt x="2092900" y="1654650"/>
                </a:lnTo>
                <a:lnTo>
                  <a:pt x="0" y="16546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TextBox 15"/>
          <p:cNvSpPr/>
          <p:nvPr/>
        </p:nvSpPr>
        <p:spPr>
          <a:xfrm>
            <a:off x="3108420" y="1813680"/>
            <a:ext cx="845820" cy="1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960"/>
              </a:lnSpc>
            </a:pPr>
            <a:r>
              <a:rPr lang="en-US" sz="800" dirty="0" err="1">
                <a:solidFill>
                  <a:srgbClr val="000000"/>
                </a:solidFill>
                <a:latin typeface="Raleway"/>
                <a:ea typeface="Raleway"/>
              </a:rPr>
              <a:t>Blablablablabla</a:t>
            </a:r>
            <a:endParaRPr lang="fr-FR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TextBox 16"/>
          <p:cNvSpPr/>
          <p:nvPr/>
        </p:nvSpPr>
        <p:spPr>
          <a:xfrm>
            <a:off x="1242360" y="3259260"/>
            <a:ext cx="1860660" cy="2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960"/>
              </a:lnSpc>
            </a:pPr>
            <a:r>
              <a:rPr lang="en-US" sz="800" dirty="0" err="1">
                <a:solidFill>
                  <a:srgbClr val="000000"/>
                </a:solidFill>
                <a:latin typeface="Raleway"/>
                <a:ea typeface="Raleway"/>
              </a:rPr>
              <a:t>Environnement</a:t>
            </a:r>
            <a:r>
              <a:rPr lang="en-US" sz="8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Raleway"/>
                <a:ea typeface="Raleway"/>
              </a:rPr>
              <a:t>calme</a:t>
            </a:r>
            <a:r>
              <a:rPr lang="en-US" sz="800" dirty="0">
                <a:solidFill>
                  <a:srgbClr val="000000"/>
                </a:solidFill>
                <a:latin typeface="Raleway"/>
                <a:ea typeface="Raleway"/>
              </a:rPr>
              <a:t>, </a:t>
            </a:r>
            <a:r>
              <a:rPr lang="en-US" sz="800" dirty="0" err="1">
                <a:solidFill>
                  <a:srgbClr val="000000"/>
                </a:solidFill>
                <a:latin typeface="Raleway"/>
                <a:ea typeface="Raleway"/>
              </a:rPr>
              <a:t>peu</a:t>
            </a:r>
            <a:r>
              <a:rPr lang="en-US" sz="800" dirty="0">
                <a:solidFill>
                  <a:srgbClr val="000000"/>
                </a:solidFill>
                <a:latin typeface="Raleway"/>
                <a:ea typeface="Raleway"/>
              </a:rPr>
              <a:t> de nuisances </a:t>
            </a:r>
            <a:r>
              <a:rPr lang="en-US" sz="800" dirty="0" err="1">
                <a:solidFill>
                  <a:srgbClr val="000000"/>
                </a:solidFill>
                <a:latin typeface="Raleway"/>
                <a:ea typeface="Raleway"/>
              </a:rPr>
              <a:t>sonores</a:t>
            </a:r>
            <a:endParaRPr lang="fr-FR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Freeform 17"/>
          <p:cNvSpPr/>
          <p:nvPr/>
        </p:nvSpPr>
        <p:spPr>
          <a:xfrm>
            <a:off x="3708540" y="2585340"/>
            <a:ext cx="736920" cy="689040"/>
          </a:xfrm>
          <a:custGeom>
            <a:avLst/>
            <a:gdLst>
              <a:gd name="textAreaLeft" fmla="*/ 0 w 1473840"/>
              <a:gd name="textAreaRight" fmla="*/ 1474920 w 1473840"/>
              <a:gd name="textAreaTop" fmla="*/ 0 h 1378080"/>
              <a:gd name="textAreaBottom" fmla="*/ 1379160 h 1378080"/>
            </a:gdLst>
            <a:ahLst/>
            <a:cxnLst/>
            <a:rect l="textAreaLeft" t="textAreaTop" r="textAreaRight" b="textAreaBottom"/>
            <a:pathLst>
              <a:path w="1474866" h="1379000">
                <a:moveTo>
                  <a:pt x="0" y="0"/>
                </a:moveTo>
                <a:lnTo>
                  <a:pt x="1474866" y="0"/>
                </a:lnTo>
                <a:lnTo>
                  <a:pt x="1474866" y="1379000"/>
                </a:lnTo>
                <a:lnTo>
                  <a:pt x="0" y="13790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TextBox 18"/>
          <p:cNvSpPr/>
          <p:nvPr/>
        </p:nvSpPr>
        <p:spPr>
          <a:xfrm>
            <a:off x="4491720" y="2817180"/>
            <a:ext cx="1860660" cy="2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960"/>
              </a:lnSpc>
            </a:pPr>
            <a:r>
              <a:rPr lang="en-US" sz="800" dirty="0" err="1">
                <a:solidFill>
                  <a:srgbClr val="000000"/>
                </a:solidFill>
                <a:latin typeface="Raleway"/>
                <a:ea typeface="Raleway"/>
              </a:rPr>
              <a:t>Prunier</a:t>
            </a:r>
            <a:r>
              <a:rPr lang="en-US" sz="800" dirty="0">
                <a:solidFill>
                  <a:srgbClr val="000000"/>
                </a:solidFill>
                <a:latin typeface="Raleway"/>
                <a:ea typeface="Raleway"/>
              </a:rPr>
              <a:t> et </a:t>
            </a:r>
            <a:r>
              <a:rPr lang="en-US" sz="800" dirty="0" err="1">
                <a:solidFill>
                  <a:srgbClr val="000000"/>
                </a:solidFill>
                <a:latin typeface="Raleway"/>
                <a:ea typeface="Raleway"/>
              </a:rPr>
              <a:t>cerisier</a:t>
            </a:r>
            <a:endParaRPr lang="fr-FR" sz="800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ts val="960"/>
              </a:lnSpc>
            </a:pPr>
            <a:r>
              <a:rPr lang="en-US" sz="800" dirty="0" err="1">
                <a:solidFill>
                  <a:srgbClr val="000000"/>
                </a:solidFill>
                <a:latin typeface="Raleway"/>
                <a:ea typeface="Raleway"/>
              </a:rPr>
              <a:t>facilement</a:t>
            </a:r>
            <a:r>
              <a:rPr lang="en-US" sz="8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800" dirty="0" err="1">
                <a:solidFill>
                  <a:srgbClr val="000000"/>
                </a:solidFill>
                <a:latin typeface="Raleway"/>
                <a:ea typeface="Raleway"/>
              </a:rPr>
              <a:t>accessibles</a:t>
            </a:r>
            <a:endParaRPr lang="fr-FR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TextBox 19"/>
          <p:cNvSpPr/>
          <p:nvPr/>
        </p:nvSpPr>
        <p:spPr>
          <a:xfrm>
            <a:off x="4653720" y="2146140"/>
            <a:ext cx="801180" cy="12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960"/>
              </a:lnSpc>
            </a:pPr>
            <a:r>
              <a:rPr lang="en-US" sz="800" dirty="0" err="1">
                <a:solidFill>
                  <a:srgbClr val="000000"/>
                </a:solidFill>
                <a:latin typeface="Raleway"/>
                <a:ea typeface="Raleway"/>
              </a:rPr>
              <a:t>Peu</a:t>
            </a:r>
            <a:r>
              <a:rPr lang="en-US" sz="800" dirty="0">
                <a:solidFill>
                  <a:srgbClr val="000000"/>
                </a:solidFill>
                <a:latin typeface="Raleway"/>
                <a:ea typeface="Raleway"/>
              </a:rPr>
              <a:t> de monde</a:t>
            </a:r>
            <a:endParaRPr lang="fr-FR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Freeform 20"/>
          <p:cNvSpPr/>
          <p:nvPr/>
        </p:nvSpPr>
        <p:spPr>
          <a:xfrm>
            <a:off x="3863340" y="151020"/>
            <a:ext cx="937260" cy="1116180"/>
          </a:xfrm>
          <a:custGeom>
            <a:avLst/>
            <a:gdLst>
              <a:gd name="textAreaLeft" fmla="*/ 0 w 1874520"/>
              <a:gd name="textAreaRight" fmla="*/ 1875600 w 1874520"/>
              <a:gd name="textAreaTop" fmla="*/ 0 h 2232360"/>
              <a:gd name="textAreaBottom" fmla="*/ 2233440 h 2232360"/>
            </a:gdLst>
            <a:ahLst/>
            <a:cxnLst/>
            <a:rect l="textAreaLeft" t="textAreaTop" r="textAreaRight" b="textAreaBottom"/>
            <a:pathLst>
              <a:path w="1875600" h="2233544">
                <a:moveTo>
                  <a:pt x="0" y="0"/>
                </a:moveTo>
                <a:lnTo>
                  <a:pt x="1875600" y="0"/>
                </a:lnTo>
                <a:lnTo>
                  <a:pt x="1875600" y="2233544"/>
                </a:lnTo>
                <a:lnTo>
                  <a:pt x="0" y="22335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Freeform 21"/>
          <p:cNvSpPr/>
          <p:nvPr/>
        </p:nvSpPr>
        <p:spPr>
          <a:xfrm>
            <a:off x="5145480" y="474840"/>
            <a:ext cx="1456380" cy="1156140"/>
          </a:xfrm>
          <a:custGeom>
            <a:avLst/>
            <a:gdLst>
              <a:gd name="textAreaLeft" fmla="*/ 0 w 2912760"/>
              <a:gd name="textAreaRight" fmla="*/ 2913840 w 2912760"/>
              <a:gd name="textAreaTop" fmla="*/ 0 h 2312280"/>
              <a:gd name="textAreaBottom" fmla="*/ 2313360 h 2312280"/>
            </a:gdLst>
            <a:ahLst/>
            <a:cxnLst/>
            <a:rect l="textAreaLeft" t="textAreaTop" r="textAreaRight" b="textAreaBottom"/>
            <a:pathLst>
              <a:path w="2913922" h="2313350">
                <a:moveTo>
                  <a:pt x="0" y="0"/>
                </a:moveTo>
                <a:lnTo>
                  <a:pt x="2913922" y="0"/>
                </a:lnTo>
                <a:lnTo>
                  <a:pt x="2913922" y="2313350"/>
                </a:lnTo>
                <a:lnTo>
                  <a:pt x="0" y="23133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Freeform 22"/>
          <p:cNvSpPr/>
          <p:nvPr/>
        </p:nvSpPr>
        <p:spPr>
          <a:xfrm>
            <a:off x="5661540" y="362880"/>
            <a:ext cx="424260" cy="465840"/>
          </a:xfrm>
          <a:custGeom>
            <a:avLst/>
            <a:gdLst>
              <a:gd name="textAreaLeft" fmla="*/ 0 w 848520"/>
              <a:gd name="textAreaRight" fmla="*/ 849600 w 848520"/>
              <a:gd name="textAreaTop" fmla="*/ 0 h 931680"/>
              <a:gd name="textAreaBottom" fmla="*/ 932760 h 931680"/>
            </a:gdLst>
            <a:ahLst/>
            <a:cxnLst/>
            <a:rect l="textAreaLeft" t="textAreaTop" r="textAreaRight" b="textAreaBottom"/>
            <a:pathLst>
              <a:path w="849450" h="932884">
                <a:moveTo>
                  <a:pt x="0" y="0"/>
                </a:moveTo>
                <a:lnTo>
                  <a:pt x="849450" y="0"/>
                </a:lnTo>
                <a:lnTo>
                  <a:pt x="849450" y="932884"/>
                </a:lnTo>
                <a:lnTo>
                  <a:pt x="0" y="93288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2" name="Freeform 23"/>
          <p:cNvSpPr/>
          <p:nvPr/>
        </p:nvSpPr>
        <p:spPr>
          <a:xfrm>
            <a:off x="4145580" y="130500"/>
            <a:ext cx="372780" cy="379080"/>
          </a:xfrm>
          <a:custGeom>
            <a:avLst/>
            <a:gdLst>
              <a:gd name="textAreaLeft" fmla="*/ 0 w 745560"/>
              <a:gd name="textAreaRight" fmla="*/ 746640 w 745560"/>
              <a:gd name="textAreaTop" fmla="*/ 0 h 758160"/>
              <a:gd name="textAreaBottom" fmla="*/ 759240 h 758160"/>
            </a:gdLst>
            <a:ahLst/>
            <a:cxnLst/>
            <a:rect l="textAreaLeft" t="textAreaTop" r="textAreaRight" b="textAreaBottom"/>
            <a:pathLst>
              <a:path w="746700" h="759068">
                <a:moveTo>
                  <a:pt x="0" y="0"/>
                </a:moveTo>
                <a:lnTo>
                  <a:pt x="746700" y="0"/>
                </a:lnTo>
                <a:lnTo>
                  <a:pt x="746700" y="759068"/>
                </a:lnTo>
                <a:lnTo>
                  <a:pt x="0" y="75906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Freeform 24"/>
          <p:cNvSpPr/>
          <p:nvPr/>
        </p:nvSpPr>
        <p:spPr>
          <a:xfrm>
            <a:off x="1353600" y="3707280"/>
            <a:ext cx="1225080" cy="1156140"/>
          </a:xfrm>
          <a:custGeom>
            <a:avLst/>
            <a:gdLst>
              <a:gd name="textAreaLeft" fmla="*/ 0 w 2450160"/>
              <a:gd name="textAreaRight" fmla="*/ 2451240 w 2450160"/>
              <a:gd name="textAreaTop" fmla="*/ 0 h 2312280"/>
              <a:gd name="textAreaBottom" fmla="*/ 2313360 h 2312280"/>
            </a:gdLst>
            <a:ahLst/>
            <a:cxnLst/>
            <a:rect l="textAreaLeft" t="textAreaTop" r="textAreaRight" b="textAreaBottom"/>
            <a:pathLst>
              <a:path w="2451362" h="2313348">
                <a:moveTo>
                  <a:pt x="0" y="0"/>
                </a:moveTo>
                <a:lnTo>
                  <a:pt x="2451362" y="0"/>
                </a:lnTo>
                <a:lnTo>
                  <a:pt x="2451362" y="2313348"/>
                </a:lnTo>
                <a:lnTo>
                  <a:pt x="0" y="23133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Freeform 25"/>
          <p:cNvSpPr/>
          <p:nvPr/>
        </p:nvSpPr>
        <p:spPr>
          <a:xfrm>
            <a:off x="6398640" y="1689660"/>
            <a:ext cx="511920" cy="634680"/>
          </a:xfrm>
          <a:custGeom>
            <a:avLst/>
            <a:gdLst>
              <a:gd name="textAreaLeft" fmla="*/ 0 w 1023840"/>
              <a:gd name="textAreaRight" fmla="*/ 1024920 w 1023840"/>
              <a:gd name="textAreaTop" fmla="*/ 0 h 1269360"/>
              <a:gd name="textAreaBottom" fmla="*/ 1270440 h 1269360"/>
            </a:gdLst>
            <a:ahLst/>
            <a:cxnLst/>
            <a:rect l="textAreaLeft" t="textAreaTop" r="textAreaRight" b="textAreaBottom"/>
            <a:pathLst>
              <a:path w="1024972" h="1270400">
                <a:moveTo>
                  <a:pt x="0" y="0"/>
                </a:moveTo>
                <a:lnTo>
                  <a:pt x="1024972" y="0"/>
                </a:lnTo>
                <a:lnTo>
                  <a:pt x="1024972" y="1270400"/>
                </a:lnTo>
                <a:lnTo>
                  <a:pt x="0" y="12704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TextBox 26"/>
          <p:cNvSpPr/>
          <p:nvPr/>
        </p:nvSpPr>
        <p:spPr>
          <a:xfrm>
            <a:off x="6956820" y="2020140"/>
            <a:ext cx="1133820" cy="25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960"/>
              </a:lnSpc>
            </a:pPr>
            <a:r>
              <a:rPr lang="en-US" sz="800" dirty="0" err="1">
                <a:solidFill>
                  <a:srgbClr val="000000"/>
                </a:solidFill>
                <a:latin typeface="Raleway"/>
                <a:ea typeface="Raleway"/>
              </a:rPr>
              <a:t>Publicité</a:t>
            </a:r>
            <a:r>
              <a:rPr lang="en-US" sz="800" dirty="0">
                <a:solidFill>
                  <a:srgbClr val="000000"/>
                </a:solidFill>
                <a:latin typeface="Raleway"/>
                <a:ea typeface="Raleway"/>
              </a:rPr>
              <a:t> pour </a:t>
            </a:r>
            <a:endParaRPr lang="fr-FR" sz="800" dirty="0">
              <a:solidFill>
                <a:srgbClr val="000000"/>
              </a:solidFill>
              <a:latin typeface="Arial"/>
            </a:endParaRPr>
          </a:p>
          <a:p>
            <a:pPr defTabSz="457200">
              <a:lnSpc>
                <a:spcPts val="960"/>
              </a:lnSpc>
            </a:pPr>
            <a:r>
              <a:rPr lang="en-US" sz="800" dirty="0">
                <a:solidFill>
                  <a:srgbClr val="000000"/>
                </a:solidFill>
                <a:latin typeface="Raleway"/>
                <a:ea typeface="Raleway"/>
              </a:rPr>
              <a:t>fast food</a:t>
            </a:r>
            <a:endParaRPr lang="fr-FR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TextBox 27"/>
          <p:cNvSpPr/>
          <p:nvPr/>
        </p:nvSpPr>
        <p:spPr>
          <a:xfrm>
            <a:off x="8350740" y="4840380"/>
            <a:ext cx="3461220" cy="19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500"/>
              </a:lnSpc>
            </a:pPr>
            <a:r>
              <a:rPr lang="en-US" sz="1300" dirty="0">
                <a:solidFill>
                  <a:srgbClr val="434343"/>
                </a:solidFill>
                <a:latin typeface="Raleway"/>
                <a:ea typeface="Raleway"/>
              </a:rPr>
              <a:t>Séance 3</a:t>
            </a:r>
            <a:endParaRPr lang="fr-FR" sz="13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AutoShape 2"/>
          <p:cNvSpPr/>
          <p:nvPr/>
        </p:nvSpPr>
        <p:spPr>
          <a:xfrm>
            <a:off x="8051220" y="4816620"/>
            <a:ext cx="1126440" cy="28440"/>
          </a:xfrm>
          <a:prstGeom prst="line">
            <a:avLst/>
          </a:prstGeom>
          <a:ln w="19050" cap="rnd">
            <a:solidFill>
              <a:srgbClr val="909BC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5940" rIns="45000" bIns="5940" anchor="t" anchorCtr="1">
            <a:noAutofit/>
          </a:bodyPr>
          <a:lstStyle/>
          <a:p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Freeform 3"/>
          <p:cNvSpPr/>
          <p:nvPr/>
        </p:nvSpPr>
        <p:spPr>
          <a:xfrm>
            <a:off x="4675860" y="411480"/>
            <a:ext cx="867420" cy="1600560"/>
          </a:xfrm>
          <a:custGeom>
            <a:avLst/>
            <a:gdLst>
              <a:gd name="textAreaLeft" fmla="*/ 0 w 1734840"/>
              <a:gd name="textAreaRight" fmla="*/ 1735920 w 1734840"/>
              <a:gd name="textAreaTop" fmla="*/ 0 h 3201120"/>
              <a:gd name="textAreaBottom" fmla="*/ 3202200 h 3201120"/>
            </a:gdLst>
            <a:ahLst/>
            <a:cxnLst/>
            <a:rect l="textAreaLeft" t="textAreaTop" r="textAreaRight" b="textAreaBottom"/>
            <a:pathLst>
              <a:path w="1736030" h="3202376">
                <a:moveTo>
                  <a:pt x="0" y="0"/>
                </a:moveTo>
                <a:lnTo>
                  <a:pt x="1736030" y="0"/>
                </a:lnTo>
                <a:lnTo>
                  <a:pt x="1736030" y="3202376"/>
                </a:lnTo>
                <a:lnTo>
                  <a:pt x="0" y="320237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Freeform 4"/>
          <p:cNvSpPr/>
          <p:nvPr/>
        </p:nvSpPr>
        <p:spPr>
          <a:xfrm>
            <a:off x="2716380" y="582660"/>
            <a:ext cx="867420" cy="2062980"/>
          </a:xfrm>
          <a:custGeom>
            <a:avLst/>
            <a:gdLst>
              <a:gd name="textAreaLeft" fmla="*/ 0 w 1734840"/>
              <a:gd name="textAreaRight" fmla="*/ 1735920 w 1734840"/>
              <a:gd name="textAreaTop" fmla="*/ 0 h 4125960"/>
              <a:gd name="textAreaBottom" fmla="*/ 4127040 h 4125960"/>
            </a:gdLst>
            <a:ahLst/>
            <a:cxnLst/>
            <a:rect l="textAreaLeft" t="textAreaTop" r="textAreaRight" b="textAreaBottom"/>
            <a:pathLst>
              <a:path w="1736048" h="4126970">
                <a:moveTo>
                  <a:pt x="0" y="0"/>
                </a:moveTo>
                <a:lnTo>
                  <a:pt x="1736048" y="0"/>
                </a:lnTo>
                <a:lnTo>
                  <a:pt x="1736048" y="4126970"/>
                </a:lnTo>
                <a:lnTo>
                  <a:pt x="0" y="412697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Freeform 5"/>
          <p:cNvSpPr/>
          <p:nvPr/>
        </p:nvSpPr>
        <p:spPr>
          <a:xfrm>
            <a:off x="4829040" y="2248920"/>
            <a:ext cx="681300" cy="705420"/>
          </a:xfrm>
          <a:custGeom>
            <a:avLst/>
            <a:gdLst>
              <a:gd name="textAreaLeft" fmla="*/ 0 w 1362600"/>
              <a:gd name="textAreaRight" fmla="*/ 1363680 w 1362600"/>
              <a:gd name="textAreaTop" fmla="*/ 0 h 1410840"/>
              <a:gd name="textAreaBottom" fmla="*/ 1411920 h 1410840"/>
            </a:gdLst>
            <a:ahLst/>
            <a:cxnLst/>
            <a:rect l="textAreaLeft" t="textAreaTop" r="textAreaRight" b="textAreaBottom"/>
            <a:pathLst>
              <a:path w="1363750" h="1412012">
                <a:moveTo>
                  <a:pt x="0" y="0"/>
                </a:moveTo>
                <a:lnTo>
                  <a:pt x="1363750" y="0"/>
                </a:lnTo>
                <a:lnTo>
                  <a:pt x="1363750" y="1412012"/>
                </a:lnTo>
                <a:lnTo>
                  <a:pt x="0" y="141201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Freeform 6"/>
          <p:cNvSpPr/>
          <p:nvPr/>
        </p:nvSpPr>
        <p:spPr>
          <a:xfrm>
            <a:off x="6636240" y="176760"/>
            <a:ext cx="900540" cy="2874600"/>
          </a:xfrm>
          <a:custGeom>
            <a:avLst/>
            <a:gdLst>
              <a:gd name="textAreaLeft" fmla="*/ 0 w 1801080"/>
              <a:gd name="textAreaRight" fmla="*/ 1802160 w 1801080"/>
              <a:gd name="textAreaTop" fmla="*/ 0 h 5749200"/>
              <a:gd name="textAreaBottom" fmla="*/ 5750280 h 5749200"/>
            </a:gdLst>
            <a:ahLst/>
            <a:cxnLst/>
            <a:rect l="textAreaLeft" t="textAreaTop" r="textAreaRight" b="textAreaBottom"/>
            <a:pathLst>
              <a:path w="1802050" h="5750262">
                <a:moveTo>
                  <a:pt x="0" y="0"/>
                </a:moveTo>
                <a:lnTo>
                  <a:pt x="1802050" y="0"/>
                </a:lnTo>
                <a:lnTo>
                  <a:pt x="1802050" y="5750262"/>
                </a:lnTo>
                <a:lnTo>
                  <a:pt x="0" y="575026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TextBox 7"/>
          <p:cNvSpPr/>
          <p:nvPr/>
        </p:nvSpPr>
        <p:spPr>
          <a:xfrm>
            <a:off x="3663180" y="708300"/>
            <a:ext cx="101268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Serre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TextBox 8"/>
          <p:cNvSpPr/>
          <p:nvPr/>
        </p:nvSpPr>
        <p:spPr>
          <a:xfrm>
            <a:off x="3663180" y="1427760"/>
            <a:ext cx="101268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Jardin</a:t>
            </a: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 </a:t>
            </a: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potager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TextBox 9"/>
          <p:cNvSpPr/>
          <p:nvPr/>
        </p:nvSpPr>
        <p:spPr>
          <a:xfrm>
            <a:off x="3663180" y="2035980"/>
            <a:ext cx="1012680" cy="4360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Aire</a:t>
            </a: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 pique-</a:t>
            </a: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nique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TextBox 10"/>
          <p:cNvSpPr/>
          <p:nvPr/>
        </p:nvSpPr>
        <p:spPr>
          <a:xfrm>
            <a:off x="5589720" y="657180"/>
            <a:ext cx="101268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Marché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TextBox 11"/>
          <p:cNvSpPr/>
          <p:nvPr/>
        </p:nvSpPr>
        <p:spPr>
          <a:xfrm>
            <a:off x="5589720" y="1463400"/>
            <a:ext cx="101268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Fruitiers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TextBox 12"/>
          <p:cNvSpPr/>
          <p:nvPr/>
        </p:nvSpPr>
        <p:spPr>
          <a:xfrm>
            <a:off x="5589720" y="2415240"/>
            <a:ext cx="101268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Compost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TextBox 13"/>
          <p:cNvSpPr/>
          <p:nvPr/>
        </p:nvSpPr>
        <p:spPr>
          <a:xfrm>
            <a:off x="7570620" y="532440"/>
            <a:ext cx="101268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AMAP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TextBox 14"/>
          <p:cNvSpPr/>
          <p:nvPr/>
        </p:nvSpPr>
        <p:spPr>
          <a:xfrm>
            <a:off x="7570620" y="1245240"/>
            <a:ext cx="101268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Déchets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TextBox 15"/>
          <p:cNvSpPr/>
          <p:nvPr/>
        </p:nvSpPr>
        <p:spPr>
          <a:xfrm>
            <a:off x="7570620" y="2037240"/>
            <a:ext cx="101268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Publicités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Freeform 16"/>
          <p:cNvSpPr/>
          <p:nvPr/>
        </p:nvSpPr>
        <p:spPr>
          <a:xfrm>
            <a:off x="127800" y="1503720"/>
            <a:ext cx="747900" cy="553500"/>
          </a:xfrm>
          <a:custGeom>
            <a:avLst/>
            <a:gdLst>
              <a:gd name="textAreaLeft" fmla="*/ 0 w 1495800"/>
              <a:gd name="textAreaRight" fmla="*/ 1496880 w 1495800"/>
              <a:gd name="textAreaTop" fmla="*/ 0 h 1107000"/>
              <a:gd name="textAreaBottom" fmla="*/ 1108080 h 1107000"/>
            </a:gdLst>
            <a:ahLst/>
            <a:cxnLst/>
            <a:rect l="textAreaLeft" t="textAreaTop" r="textAreaRight" b="textAreaBottom"/>
            <a:pathLst>
              <a:path w="1497000" h="1108200">
                <a:moveTo>
                  <a:pt x="0" y="0"/>
                </a:moveTo>
                <a:lnTo>
                  <a:pt x="1497000" y="0"/>
                </a:lnTo>
                <a:lnTo>
                  <a:pt x="1497000" y="1108200"/>
                </a:lnTo>
                <a:lnTo>
                  <a:pt x="0" y="1108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TextBox 17"/>
          <p:cNvSpPr/>
          <p:nvPr/>
        </p:nvSpPr>
        <p:spPr>
          <a:xfrm>
            <a:off x="99360" y="2079720"/>
            <a:ext cx="656460" cy="3590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ts val="1440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Ce</a:t>
            </a: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 </a:t>
            </a: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que</a:t>
            </a: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 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ts val="1440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j’ai</a:t>
            </a: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 vu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TextBox 18"/>
          <p:cNvSpPr/>
          <p:nvPr/>
        </p:nvSpPr>
        <p:spPr>
          <a:xfrm>
            <a:off x="924120" y="2079720"/>
            <a:ext cx="656460" cy="3590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ts val="1440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Ce</a:t>
            </a: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 </a:t>
            </a: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que</a:t>
            </a: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 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ts val="1440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j’ai</a:t>
            </a: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 </a:t>
            </a: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senti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TextBox 19"/>
          <p:cNvSpPr/>
          <p:nvPr/>
        </p:nvSpPr>
        <p:spPr>
          <a:xfrm>
            <a:off x="1672560" y="2079720"/>
            <a:ext cx="1065060" cy="3590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ts val="1440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Ce</a:t>
            </a: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 </a:t>
            </a: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que</a:t>
            </a: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 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  <a:p>
            <a:pPr algn="ctr" defTabSz="457200">
              <a:lnSpc>
                <a:spcPts val="1440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j’ai</a:t>
            </a: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 </a:t>
            </a: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entendu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Freeform 20"/>
          <p:cNvSpPr/>
          <p:nvPr/>
        </p:nvSpPr>
        <p:spPr>
          <a:xfrm>
            <a:off x="1155060" y="1479960"/>
            <a:ext cx="471420" cy="553500"/>
          </a:xfrm>
          <a:custGeom>
            <a:avLst/>
            <a:gdLst>
              <a:gd name="textAreaLeft" fmla="*/ 0 w 942840"/>
              <a:gd name="textAreaRight" fmla="*/ 943920 w 942840"/>
              <a:gd name="textAreaTop" fmla="*/ 0 h 1107000"/>
              <a:gd name="textAreaBottom" fmla="*/ 1108080 h 1107000"/>
            </a:gdLst>
            <a:ahLst/>
            <a:cxnLst/>
            <a:rect l="textAreaLeft" t="textAreaTop" r="textAreaRight" b="textAreaBottom"/>
            <a:pathLst>
              <a:path w="943750" h="1108200">
                <a:moveTo>
                  <a:pt x="0" y="0"/>
                </a:moveTo>
                <a:lnTo>
                  <a:pt x="943750" y="0"/>
                </a:lnTo>
                <a:lnTo>
                  <a:pt x="943750" y="1108200"/>
                </a:lnTo>
                <a:lnTo>
                  <a:pt x="0" y="1108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Freeform 21"/>
          <p:cNvSpPr/>
          <p:nvPr/>
        </p:nvSpPr>
        <p:spPr>
          <a:xfrm>
            <a:off x="1877940" y="1479960"/>
            <a:ext cx="471420" cy="553500"/>
          </a:xfrm>
          <a:custGeom>
            <a:avLst/>
            <a:gdLst>
              <a:gd name="textAreaLeft" fmla="*/ 0 w 942840"/>
              <a:gd name="textAreaRight" fmla="*/ 943920 w 942840"/>
              <a:gd name="textAreaTop" fmla="*/ 0 h 1107000"/>
              <a:gd name="textAreaBottom" fmla="*/ 1108080 h 1107000"/>
            </a:gdLst>
            <a:ahLst/>
            <a:cxnLst/>
            <a:rect l="textAreaLeft" t="textAreaTop" r="textAreaRight" b="textAreaBottom"/>
            <a:pathLst>
              <a:path w="943750" h="1108200">
                <a:moveTo>
                  <a:pt x="0" y="0"/>
                </a:moveTo>
                <a:lnTo>
                  <a:pt x="943750" y="0"/>
                </a:lnTo>
                <a:lnTo>
                  <a:pt x="943750" y="1108200"/>
                </a:lnTo>
                <a:lnTo>
                  <a:pt x="0" y="1108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Freeform 22"/>
          <p:cNvSpPr/>
          <p:nvPr/>
        </p:nvSpPr>
        <p:spPr>
          <a:xfrm>
            <a:off x="698580" y="2637540"/>
            <a:ext cx="523800" cy="553500"/>
          </a:xfrm>
          <a:custGeom>
            <a:avLst/>
            <a:gdLst>
              <a:gd name="textAreaLeft" fmla="*/ 0 w 1047600"/>
              <a:gd name="textAreaRight" fmla="*/ 1048680 w 1047600"/>
              <a:gd name="textAreaTop" fmla="*/ 0 h 1107000"/>
              <a:gd name="textAreaBottom" fmla="*/ 1108080 h 1107000"/>
            </a:gdLst>
            <a:ahLst/>
            <a:cxnLst/>
            <a:rect l="textAreaLeft" t="textAreaTop" r="textAreaRight" b="textAreaBottom"/>
            <a:pathLst>
              <a:path w="1048500" h="1108200">
                <a:moveTo>
                  <a:pt x="0" y="0"/>
                </a:moveTo>
                <a:lnTo>
                  <a:pt x="1048500" y="0"/>
                </a:lnTo>
                <a:lnTo>
                  <a:pt x="1048500" y="1108200"/>
                </a:lnTo>
                <a:lnTo>
                  <a:pt x="0" y="1108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TextBox 23"/>
          <p:cNvSpPr/>
          <p:nvPr/>
        </p:nvSpPr>
        <p:spPr>
          <a:xfrm>
            <a:off x="428040" y="3237300"/>
            <a:ext cx="1065060" cy="1795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ts val="1440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Photo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TextBox 25"/>
          <p:cNvSpPr/>
          <p:nvPr/>
        </p:nvSpPr>
        <p:spPr>
          <a:xfrm>
            <a:off x="1283940" y="3237300"/>
            <a:ext cx="1065060" cy="3590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ts val="1440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Point </a:t>
            </a: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problématique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TextBox 26"/>
          <p:cNvSpPr/>
          <p:nvPr/>
        </p:nvSpPr>
        <p:spPr>
          <a:xfrm>
            <a:off x="2716380" y="2997720"/>
            <a:ext cx="5849820" cy="174406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just" defTabSz="457200">
              <a:lnSpc>
                <a:spcPts val="1656"/>
              </a:lnSpc>
            </a:pPr>
            <a:r>
              <a:rPr lang="en-US" sz="1200" u="sng" dirty="0" err="1">
                <a:solidFill>
                  <a:srgbClr val="000000"/>
                </a:solidFill>
                <a:latin typeface="Raleway"/>
                <a:ea typeface="Raleway"/>
              </a:rPr>
              <a:t>Consignes</a:t>
            </a:r>
            <a:r>
              <a:rPr lang="en-US" sz="1200" u="sng" dirty="0">
                <a:solidFill>
                  <a:srgbClr val="000000"/>
                </a:solidFill>
                <a:latin typeface="Raleway"/>
                <a:ea typeface="Raleway"/>
              </a:rPr>
              <a:t> :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  <a:p>
            <a:pPr marL="259020" lvl="1" indent="-129600" algn="just" defTabSz="457200">
              <a:lnSpc>
                <a:spcPts val="1656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dessiner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le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tracé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(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forme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libre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)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  <a:p>
            <a:pPr marL="259020" lvl="1" indent="-129600" algn="just" defTabSz="457200">
              <a:lnSpc>
                <a:spcPts val="1656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Découper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les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pictogrammes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utiles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, les placer le long du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tracé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  <a:p>
            <a:pPr marL="259020" lvl="1" indent="-129600" algn="just" defTabSz="457200">
              <a:lnSpc>
                <a:spcPts val="1656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u="sng" dirty="0" err="1">
                <a:solidFill>
                  <a:srgbClr val="000000"/>
                </a:solidFill>
                <a:latin typeface="Raleway"/>
                <a:ea typeface="Raleway"/>
              </a:rPr>
              <a:t>Enquêteur.ices</a:t>
            </a:r>
            <a:r>
              <a:rPr lang="en-US" sz="1200" u="sng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1200" u="sng" dirty="0" err="1">
                <a:solidFill>
                  <a:srgbClr val="000000"/>
                </a:solidFill>
                <a:latin typeface="Raleway"/>
                <a:ea typeface="Raleway"/>
              </a:rPr>
              <a:t>sensibles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: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marquer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ce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que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vous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avez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ressenti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à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l’aide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des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pictogrammes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  <a:p>
            <a:pPr marL="259020" lvl="1" indent="-129600" algn="just" defTabSz="457200">
              <a:lnSpc>
                <a:spcPts val="1656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u="sng" dirty="0">
                <a:solidFill>
                  <a:srgbClr val="000000"/>
                </a:solidFill>
                <a:latin typeface="Raleway"/>
                <a:ea typeface="Raleway"/>
              </a:rPr>
              <a:t>Intervieweur.se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: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compléter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les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bulles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  <a:p>
            <a:pPr marL="259020" lvl="1" indent="-129600" algn="just" defTabSz="457200">
              <a:lnSpc>
                <a:spcPts val="1656"/>
              </a:lnSpc>
              <a:buClr>
                <a:srgbClr val="000000"/>
              </a:buClr>
              <a:buFont typeface="Arial"/>
              <a:buChar char="•"/>
            </a:pPr>
            <a:r>
              <a:rPr lang="en-US" sz="1200" u="sng" dirty="0" err="1">
                <a:solidFill>
                  <a:srgbClr val="000000"/>
                </a:solidFill>
                <a:latin typeface="Raleway"/>
                <a:ea typeface="Raleway"/>
              </a:rPr>
              <a:t>Dessinateur.ices</a:t>
            </a:r>
            <a:r>
              <a:rPr lang="en-US" sz="1200" u="sng" dirty="0">
                <a:solidFill>
                  <a:srgbClr val="000000"/>
                </a:solidFill>
                <a:latin typeface="Raleway"/>
                <a:ea typeface="Raleway"/>
              </a:rPr>
              <a:t> et </a:t>
            </a:r>
            <a:r>
              <a:rPr lang="en-US" sz="1200" u="sng" dirty="0" err="1">
                <a:solidFill>
                  <a:srgbClr val="000000"/>
                </a:solidFill>
                <a:latin typeface="Raleway"/>
                <a:ea typeface="Raleway"/>
              </a:rPr>
              <a:t>photographes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: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placez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vos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dessins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et photos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  <a:p>
            <a:pPr algn="just" defTabSz="457200">
              <a:lnSpc>
                <a:spcPts val="1656"/>
              </a:lnSpc>
            </a:pP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Faire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apparaître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les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endroits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où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il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n’y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a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rien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: vide,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mettre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 un commerce </a:t>
            </a:r>
            <a:r>
              <a:rPr lang="en-US" sz="1200" dirty="0" err="1">
                <a:solidFill>
                  <a:srgbClr val="000000"/>
                </a:solidFill>
                <a:latin typeface="Raleway"/>
                <a:ea typeface="Raleway"/>
              </a:rPr>
              <a:t>barré</a:t>
            </a:r>
            <a:r>
              <a:rPr lang="en-US" sz="1200" dirty="0">
                <a:solidFill>
                  <a:srgbClr val="000000"/>
                </a:solidFill>
                <a:latin typeface="Raleway"/>
                <a:ea typeface="Raleway"/>
              </a:rPr>
              <a:t>...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TextBox 27"/>
          <p:cNvSpPr/>
          <p:nvPr/>
        </p:nvSpPr>
        <p:spPr>
          <a:xfrm>
            <a:off x="8350740" y="4840380"/>
            <a:ext cx="3461220" cy="19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500"/>
              </a:lnSpc>
            </a:pPr>
            <a:r>
              <a:rPr lang="en-US" sz="1300" dirty="0">
                <a:solidFill>
                  <a:srgbClr val="434343"/>
                </a:solidFill>
                <a:latin typeface="Raleway"/>
                <a:ea typeface="Raleway"/>
              </a:rPr>
              <a:t>Séance 3</a:t>
            </a:r>
            <a:endParaRPr lang="fr-FR" sz="13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Rectangle 368"/>
          <p:cNvSpPr/>
          <p:nvPr/>
        </p:nvSpPr>
        <p:spPr>
          <a:xfrm>
            <a:off x="4540320" y="2520360"/>
            <a:ext cx="90180" cy="116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5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0" name="Image 369"/>
          <p:cNvPicPr/>
          <p:nvPr/>
        </p:nvPicPr>
        <p:blipFill>
          <a:blip r:embed="rId11"/>
          <a:stretch/>
        </p:blipFill>
        <p:spPr>
          <a:xfrm>
            <a:off x="1544220" y="2605320"/>
            <a:ext cx="615600" cy="631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AutoShape 2"/>
          <p:cNvSpPr/>
          <p:nvPr/>
        </p:nvSpPr>
        <p:spPr>
          <a:xfrm>
            <a:off x="8051220" y="4816620"/>
            <a:ext cx="1126440" cy="28440"/>
          </a:xfrm>
          <a:prstGeom prst="line">
            <a:avLst/>
          </a:prstGeom>
          <a:ln w="19050" cap="rnd">
            <a:solidFill>
              <a:srgbClr val="909BC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5940" rIns="45000" bIns="5940" anchor="t" anchorCtr="1">
            <a:noAutofit/>
          </a:bodyPr>
          <a:lstStyle/>
          <a:p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TextBox 3"/>
          <p:cNvSpPr/>
          <p:nvPr/>
        </p:nvSpPr>
        <p:spPr>
          <a:xfrm>
            <a:off x="83520" y="66060"/>
            <a:ext cx="2221380" cy="33342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2641"/>
              </a:lnSpc>
            </a:pPr>
            <a:r>
              <a:rPr lang="en-US" sz="2200" dirty="0">
                <a:solidFill>
                  <a:srgbClr val="000000"/>
                </a:solidFill>
                <a:latin typeface="Impact"/>
                <a:ea typeface="Impact"/>
              </a:rPr>
              <a:t>Les </a:t>
            </a:r>
            <a:r>
              <a:rPr lang="en-US" sz="2200" dirty="0" err="1">
                <a:solidFill>
                  <a:srgbClr val="000000"/>
                </a:solidFill>
                <a:latin typeface="Impact"/>
                <a:ea typeface="Impact"/>
              </a:rPr>
              <a:t>pictogrammes</a:t>
            </a:r>
            <a:endParaRPr lang="fr-FR" sz="2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AutoShape 4"/>
          <p:cNvSpPr/>
          <p:nvPr/>
        </p:nvSpPr>
        <p:spPr>
          <a:xfrm>
            <a:off x="-37980" y="577980"/>
            <a:ext cx="934200" cy="76320"/>
          </a:xfrm>
          <a:prstGeom prst="line">
            <a:avLst/>
          </a:prstGeom>
          <a:ln w="57150" cap="rnd">
            <a:solidFill>
              <a:srgbClr val="FD813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 anchorCtr="1">
            <a:noAutofit/>
          </a:bodyPr>
          <a:lstStyle/>
          <a:p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Freeform 5"/>
          <p:cNvSpPr/>
          <p:nvPr/>
        </p:nvSpPr>
        <p:spPr>
          <a:xfrm>
            <a:off x="1084140" y="989460"/>
            <a:ext cx="2696400" cy="1406340"/>
          </a:xfrm>
          <a:custGeom>
            <a:avLst/>
            <a:gdLst>
              <a:gd name="textAreaLeft" fmla="*/ 0 w 5392800"/>
              <a:gd name="textAreaRight" fmla="*/ 5393880 w 5392800"/>
              <a:gd name="textAreaTop" fmla="*/ 0 h 2812680"/>
              <a:gd name="textAreaBottom" fmla="*/ 2813760 h 2812680"/>
            </a:gdLst>
            <a:ahLst/>
            <a:cxnLst/>
            <a:rect l="textAreaLeft" t="textAreaTop" r="textAreaRight" b="textAreaBottom"/>
            <a:pathLst>
              <a:path w="5393804" h="2813628">
                <a:moveTo>
                  <a:pt x="0" y="0"/>
                </a:moveTo>
                <a:lnTo>
                  <a:pt x="5393804" y="0"/>
                </a:lnTo>
                <a:lnTo>
                  <a:pt x="5393804" y="2813628"/>
                </a:lnTo>
                <a:lnTo>
                  <a:pt x="0" y="281362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"/>
            <a:srcRect/>
            <a:stretch>
              <a:fillRect r="-6" b="8959"/>
            </a:stretch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Freeform 6"/>
          <p:cNvSpPr/>
          <p:nvPr/>
        </p:nvSpPr>
        <p:spPr>
          <a:xfrm>
            <a:off x="1074600" y="2672640"/>
            <a:ext cx="2629440" cy="1223640"/>
          </a:xfrm>
          <a:custGeom>
            <a:avLst/>
            <a:gdLst>
              <a:gd name="textAreaLeft" fmla="*/ 0 w 5258880"/>
              <a:gd name="textAreaRight" fmla="*/ 5259960 w 5258880"/>
              <a:gd name="textAreaTop" fmla="*/ 0 h 2447280"/>
              <a:gd name="textAreaBottom" fmla="*/ 2448360 h 2447280"/>
            </a:gdLst>
            <a:ahLst/>
            <a:cxnLst/>
            <a:rect l="textAreaLeft" t="textAreaTop" r="textAreaRight" b="textAreaBottom"/>
            <a:pathLst>
              <a:path w="5259918" h="2448474">
                <a:moveTo>
                  <a:pt x="0" y="0"/>
                </a:moveTo>
                <a:lnTo>
                  <a:pt x="5259918" y="0"/>
                </a:lnTo>
                <a:lnTo>
                  <a:pt x="5259918" y="2448474"/>
                </a:lnTo>
                <a:lnTo>
                  <a:pt x="0" y="244847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TextBox 7"/>
          <p:cNvSpPr/>
          <p:nvPr/>
        </p:nvSpPr>
        <p:spPr>
          <a:xfrm>
            <a:off x="1224900" y="3968460"/>
            <a:ext cx="1164960" cy="1795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ts val="1440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Grande surface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TextBox 8"/>
          <p:cNvSpPr/>
          <p:nvPr/>
        </p:nvSpPr>
        <p:spPr>
          <a:xfrm>
            <a:off x="2624940" y="3911040"/>
            <a:ext cx="1164960" cy="3590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ts val="1440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Commerce de </a:t>
            </a: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proximité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TextBox 9"/>
          <p:cNvSpPr/>
          <p:nvPr/>
        </p:nvSpPr>
        <p:spPr>
          <a:xfrm>
            <a:off x="1119060" y="2290860"/>
            <a:ext cx="1164960" cy="3590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ts val="1440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Grande </a:t>
            </a: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enseigne</a:t>
            </a: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 de </a:t>
            </a: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restauration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TextBox 10"/>
          <p:cNvSpPr/>
          <p:nvPr/>
        </p:nvSpPr>
        <p:spPr>
          <a:xfrm>
            <a:off x="2697840" y="2290860"/>
            <a:ext cx="1164960" cy="3590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457200">
              <a:lnSpc>
                <a:spcPts val="1440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Petite </a:t>
            </a: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restauration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Freeform 11"/>
          <p:cNvSpPr/>
          <p:nvPr/>
        </p:nvSpPr>
        <p:spPr>
          <a:xfrm>
            <a:off x="5045220" y="365760"/>
            <a:ext cx="681300" cy="3306960"/>
          </a:xfrm>
          <a:custGeom>
            <a:avLst/>
            <a:gdLst>
              <a:gd name="textAreaLeft" fmla="*/ 0 w 1362600"/>
              <a:gd name="textAreaRight" fmla="*/ 1363680 w 1362600"/>
              <a:gd name="textAreaTop" fmla="*/ 0 h 6613920"/>
              <a:gd name="textAreaBottom" fmla="*/ 6615000 h 6613920"/>
            </a:gdLst>
            <a:ahLst/>
            <a:cxnLst/>
            <a:rect l="textAreaLeft" t="textAreaTop" r="textAreaRight" b="textAreaBottom"/>
            <a:pathLst>
              <a:path w="1363742" h="6614890">
                <a:moveTo>
                  <a:pt x="0" y="0"/>
                </a:moveTo>
                <a:lnTo>
                  <a:pt x="1363742" y="0"/>
                </a:lnTo>
                <a:lnTo>
                  <a:pt x="1363742" y="6614890"/>
                </a:lnTo>
                <a:lnTo>
                  <a:pt x="0" y="661489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Freeform 12"/>
          <p:cNvSpPr/>
          <p:nvPr/>
        </p:nvSpPr>
        <p:spPr>
          <a:xfrm>
            <a:off x="5075460" y="3621240"/>
            <a:ext cx="621000" cy="1391940"/>
          </a:xfrm>
          <a:custGeom>
            <a:avLst/>
            <a:gdLst>
              <a:gd name="textAreaLeft" fmla="*/ 0 w 1242000"/>
              <a:gd name="textAreaRight" fmla="*/ 1243080 w 1242000"/>
              <a:gd name="textAreaTop" fmla="*/ 0 h 2783880"/>
              <a:gd name="textAreaBottom" fmla="*/ 2784960 h 2783880"/>
            </a:gdLst>
            <a:ahLst/>
            <a:cxnLst/>
            <a:rect l="textAreaLeft" t="textAreaTop" r="textAreaRight" b="textAreaBottom"/>
            <a:pathLst>
              <a:path w="1243000" h="2784952">
                <a:moveTo>
                  <a:pt x="0" y="0"/>
                </a:moveTo>
                <a:lnTo>
                  <a:pt x="1243000" y="0"/>
                </a:lnTo>
                <a:lnTo>
                  <a:pt x="1243000" y="2784952"/>
                </a:lnTo>
                <a:lnTo>
                  <a:pt x="0" y="278495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Freeform 13"/>
          <p:cNvSpPr/>
          <p:nvPr/>
        </p:nvSpPr>
        <p:spPr>
          <a:xfrm>
            <a:off x="7171020" y="1139580"/>
            <a:ext cx="621000" cy="2685060"/>
          </a:xfrm>
          <a:custGeom>
            <a:avLst/>
            <a:gdLst>
              <a:gd name="textAreaLeft" fmla="*/ 0 w 1242000"/>
              <a:gd name="textAreaRight" fmla="*/ 1243080 w 1242000"/>
              <a:gd name="textAreaTop" fmla="*/ 0 h 5370120"/>
              <a:gd name="textAreaBottom" fmla="*/ 5371200 h 5370120"/>
            </a:gdLst>
            <a:ahLst/>
            <a:cxnLst/>
            <a:rect l="textAreaLeft" t="textAreaTop" r="textAreaRight" b="textAreaBottom"/>
            <a:pathLst>
              <a:path w="1242998" h="5371302">
                <a:moveTo>
                  <a:pt x="0" y="0"/>
                </a:moveTo>
                <a:lnTo>
                  <a:pt x="1242998" y="0"/>
                </a:lnTo>
                <a:lnTo>
                  <a:pt x="1242998" y="5371302"/>
                </a:lnTo>
                <a:lnTo>
                  <a:pt x="0" y="537130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TextBox 14"/>
          <p:cNvSpPr/>
          <p:nvPr/>
        </p:nvSpPr>
        <p:spPr>
          <a:xfrm>
            <a:off x="5742720" y="507060"/>
            <a:ext cx="1289520" cy="4360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Alimentation </a:t>
            </a: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générale</a:t>
            </a: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 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TextBox 15"/>
          <p:cNvSpPr/>
          <p:nvPr/>
        </p:nvSpPr>
        <p:spPr>
          <a:xfrm>
            <a:off x="5742720" y="1211940"/>
            <a:ext cx="128952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Café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TextBox 16"/>
          <p:cNvSpPr/>
          <p:nvPr/>
        </p:nvSpPr>
        <p:spPr>
          <a:xfrm>
            <a:off x="5742720" y="1904940"/>
            <a:ext cx="128952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Boulangerie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TextBox 17"/>
          <p:cNvSpPr/>
          <p:nvPr/>
        </p:nvSpPr>
        <p:spPr>
          <a:xfrm>
            <a:off x="5742720" y="2559780"/>
            <a:ext cx="128952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Boucherie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TextBox 18"/>
          <p:cNvSpPr/>
          <p:nvPr/>
        </p:nvSpPr>
        <p:spPr>
          <a:xfrm>
            <a:off x="5742720" y="3214440"/>
            <a:ext cx="128952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Tacos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TextBox 19"/>
          <p:cNvSpPr/>
          <p:nvPr/>
        </p:nvSpPr>
        <p:spPr>
          <a:xfrm>
            <a:off x="5742720" y="3869280"/>
            <a:ext cx="128952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Épicerie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TextBox 20"/>
          <p:cNvSpPr/>
          <p:nvPr/>
        </p:nvSpPr>
        <p:spPr>
          <a:xfrm>
            <a:off x="5742720" y="4523940"/>
            <a:ext cx="128952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Fromagerie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TextBox 21"/>
          <p:cNvSpPr/>
          <p:nvPr/>
        </p:nvSpPr>
        <p:spPr>
          <a:xfrm>
            <a:off x="7838280" y="623340"/>
            <a:ext cx="125946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Bio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TextBox 22"/>
          <p:cNvSpPr/>
          <p:nvPr/>
        </p:nvSpPr>
        <p:spPr>
          <a:xfrm>
            <a:off x="7838280" y="1338660"/>
            <a:ext cx="101268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Solidaire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TextBox 23"/>
          <p:cNvSpPr/>
          <p:nvPr/>
        </p:nvSpPr>
        <p:spPr>
          <a:xfrm>
            <a:off x="7838280" y="2015280"/>
            <a:ext cx="101268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Fast food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TextBox 24"/>
          <p:cNvSpPr/>
          <p:nvPr/>
        </p:nvSpPr>
        <p:spPr>
          <a:xfrm>
            <a:off x="7838280" y="2692080"/>
            <a:ext cx="101268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Restaurant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TextBox 25"/>
          <p:cNvSpPr/>
          <p:nvPr/>
        </p:nvSpPr>
        <p:spPr>
          <a:xfrm>
            <a:off x="7838280" y="3386700"/>
            <a:ext cx="101268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 err="1">
                <a:solidFill>
                  <a:srgbClr val="434343"/>
                </a:solidFill>
                <a:latin typeface="Impact"/>
                <a:ea typeface="Impact"/>
              </a:rPr>
              <a:t>Exotique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Freeform 26"/>
          <p:cNvSpPr/>
          <p:nvPr/>
        </p:nvSpPr>
        <p:spPr>
          <a:xfrm>
            <a:off x="7197840" y="430920"/>
            <a:ext cx="621000" cy="649440"/>
          </a:xfrm>
          <a:custGeom>
            <a:avLst/>
            <a:gdLst>
              <a:gd name="textAreaLeft" fmla="*/ 0 w 1242000"/>
              <a:gd name="textAreaRight" fmla="*/ 1243080 w 1242000"/>
              <a:gd name="textAreaTop" fmla="*/ 0 h 1298880"/>
              <a:gd name="textAreaBottom" fmla="*/ 1299960 h 1298880"/>
            </a:gdLst>
            <a:ahLst/>
            <a:cxnLst/>
            <a:rect l="textAreaLeft" t="textAreaTop" r="textAreaRight" b="textAreaBottom"/>
            <a:pathLst>
              <a:path w="1242950" h="1299950">
                <a:moveTo>
                  <a:pt x="0" y="0"/>
                </a:moveTo>
                <a:lnTo>
                  <a:pt x="1242950" y="0"/>
                </a:lnTo>
                <a:lnTo>
                  <a:pt x="1242950" y="1299950"/>
                </a:lnTo>
                <a:lnTo>
                  <a:pt x="0" y="129995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22500" rIns="45000" bIns="22500" anchor="t">
            <a:noAutofit/>
          </a:bodyPr>
          <a:lstStyle/>
          <a:p>
            <a:pPr>
              <a:lnSpc>
                <a:spcPct val="100000"/>
              </a:lnSpc>
            </a:pPr>
            <a:endParaRPr lang="fr-FR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TextBox 27"/>
          <p:cNvSpPr/>
          <p:nvPr/>
        </p:nvSpPr>
        <p:spPr>
          <a:xfrm>
            <a:off x="5082120" y="61200"/>
            <a:ext cx="3881700" cy="2180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656"/>
              </a:lnSpc>
            </a:pPr>
            <a:r>
              <a:rPr lang="en-US" sz="1200" dirty="0">
                <a:solidFill>
                  <a:srgbClr val="434343"/>
                </a:solidFill>
                <a:latin typeface="Impact"/>
                <a:ea typeface="Impact"/>
              </a:rPr>
              <a:t>PASTILLES A ASSOCIER AUX COMMERCES ET RESTAURANTS</a:t>
            </a:r>
            <a:endParaRPr lang="fr-FR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TextBox 28"/>
          <p:cNvSpPr/>
          <p:nvPr/>
        </p:nvSpPr>
        <p:spPr>
          <a:xfrm>
            <a:off x="8350740" y="4840380"/>
            <a:ext cx="3461220" cy="192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457200">
              <a:lnSpc>
                <a:spcPts val="1500"/>
              </a:lnSpc>
            </a:pPr>
            <a:r>
              <a:rPr lang="en-US" sz="1300" dirty="0">
                <a:solidFill>
                  <a:srgbClr val="434343"/>
                </a:solidFill>
                <a:latin typeface="Raleway"/>
                <a:ea typeface="Raleway"/>
              </a:rPr>
              <a:t>Séance 3</a:t>
            </a:r>
            <a:endParaRPr lang="fr-FR" sz="130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Freeform 2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0" name="Freeform 3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1" name="Freeform 4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2" name="Freeform 5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3" name="Freeform 6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4" name="Freeform 7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5" name="Freeform 8"/>
          <p:cNvSpPr/>
          <p:nvPr/>
        </p:nvSpPr>
        <p:spPr>
          <a:xfrm>
            <a:off x="131040" y="63000"/>
            <a:ext cx="3885840" cy="521280"/>
          </a:xfrm>
          <a:custGeom>
            <a:avLst/>
            <a:gdLst>
              <a:gd name="textAreaLeft" fmla="*/ 0 w 3885840"/>
              <a:gd name="textAreaRight" fmla="*/ 3887640 w 388584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3887695" h="523199">
                <a:moveTo>
                  <a:pt x="0" y="0"/>
                </a:moveTo>
                <a:lnTo>
                  <a:pt x="3887696" y="0"/>
                </a:lnTo>
                <a:lnTo>
                  <a:pt x="3887696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76" name="Freeform 9"/>
          <p:cNvSpPr/>
          <p:nvPr/>
        </p:nvSpPr>
        <p:spPr>
          <a:xfrm>
            <a:off x="3448080" y="158040"/>
            <a:ext cx="345960" cy="325440"/>
          </a:xfrm>
          <a:custGeom>
            <a:avLst/>
            <a:gdLst>
              <a:gd name="textAreaLeft" fmla="*/ 0 w 345960"/>
              <a:gd name="textAreaRight" fmla="*/ 347760 w 345960"/>
              <a:gd name="textAreaTop" fmla="*/ 0 h 325440"/>
              <a:gd name="textAreaBottom" fmla="*/ 327240 h 32544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80" name="TextBox 13"/>
          <p:cNvSpPr/>
          <p:nvPr/>
        </p:nvSpPr>
        <p:spPr>
          <a:xfrm>
            <a:off x="216720" y="265680"/>
            <a:ext cx="3290400" cy="1689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00"/>
              </a:lnSpc>
            </a:pPr>
            <a:r>
              <a:rPr lang="en-US" sz="2200" b="1" u="none" strike="noStrike" dirty="0" err="1" smtClean="0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Analyse</a:t>
            </a:r>
            <a:r>
              <a:rPr lang="en-US" sz="2200" b="1" u="none" strike="noStrike" dirty="0" smtClean="0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 des </a:t>
            </a:r>
            <a:r>
              <a:rPr lang="en-US" sz="2200" b="1" u="none" strike="noStrike" dirty="0" err="1" smtClean="0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fresques</a:t>
            </a:r>
            <a:endParaRPr lang="fr-FR" sz="22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32" y="785800"/>
            <a:ext cx="14763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1" name="TextBox 16"/>
          <p:cNvSpPr/>
          <p:nvPr/>
        </p:nvSpPr>
        <p:spPr>
          <a:xfrm>
            <a:off x="571472" y="1285866"/>
            <a:ext cx="2100364" cy="44884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3498"/>
              </a:lnSpc>
            </a:pPr>
            <a:r>
              <a:rPr lang="en-US" sz="2000" b="1" dirty="0" err="1" smtClean="0">
                <a:solidFill>
                  <a:srgbClr val="000000"/>
                </a:solidFill>
                <a:latin typeface="Passion One"/>
              </a:rPr>
              <a:t>Offre</a:t>
            </a:r>
            <a:r>
              <a:rPr lang="en-US" sz="2000" b="1" dirty="0" smtClean="0">
                <a:solidFill>
                  <a:srgbClr val="000000"/>
                </a:solidFill>
                <a:latin typeface="Passion One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Passion One"/>
              </a:rPr>
              <a:t>alimentaire</a:t>
            </a:r>
            <a:endParaRPr lang="fr-FR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4" name="TextBox 19"/>
          <p:cNvSpPr/>
          <p:nvPr/>
        </p:nvSpPr>
        <p:spPr>
          <a:xfrm>
            <a:off x="4163040" y="3712443"/>
            <a:ext cx="37800" cy="183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49"/>
              </a:lnSpc>
            </a:pPr>
            <a:r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310071" y="2714635"/>
            <a:ext cx="14763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452947" y="785800"/>
            <a:ext cx="14763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32" y="2714635"/>
            <a:ext cx="14763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16"/>
          <p:cNvSpPr/>
          <p:nvPr/>
        </p:nvSpPr>
        <p:spPr>
          <a:xfrm>
            <a:off x="571472" y="3214701"/>
            <a:ext cx="2100364" cy="3950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3498"/>
              </a:lnSpc>
            </a:pPr>
            <a:r>
              <a:rPr lang="en-US" sz="2000" b="1" u="none" strike="noStrike" dirty="0" smtClean="0">
                <a:solidFill>
                  <a:srgbClr val="000000"/>
                </a:solidFill>
                <a:effectLst/>
                <a:uFillTx/>
                <a:latin typeface="Passion One"/>
              </a:rPr>
              <a:t>Public</a:t>
            </a:r>
            <a:endParaRPr lang="fr-FR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TextBox 16"/>
          <p:cNvSpPr/>
          <p:nvPr/>
        </p:nvSpPr>
        <p:spPr>
          <a:xfrm>
            <a:off x="5043404" y="3176837"/>
            <a:ext cx="2100364" cy="3950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3498"/>
              </a:lnSpc>
            </a:pPr>
            <a:r>
              <a:rPr lang="en-US" sz="2000" b="1" u="none" strike="noStrike" dirty="0" err="1" smtClean="0">
                <a:solidFill>
                  <a:srgbClr val="000000"/>
                </a:solidFill>
                <a:effectLst/>
                <a:uFillTx/>
                <a:latin typeface="Passion One"/>
              </a:rPr>
              <a:t>Solidarité</a:t>
            </a:r>
            <a:endParaRPr lang="fr-FR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TextBox 16"/>
          <p:cNvSpPr/>
          <p:nvPr/>
        </p:nvSpPr>
        <p:spPr>
          <a:xfrm>
            <a:off x="5114842" y="1408529"/>
            <a:ext cx="2100364" cy="3950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3498"/>
              </a:lnSpc>
            </a:pPr>
            <a:r>
              <a:rPr lang="en-US" sz="2000" b="1" dirty="0" err="1" smtClean="0">
                <a:solidFill>
                  <a:srgbClr val="000000"/>
                </a:solidFill>
                <a:latin typeface="Passion One"/>
              </a:rPr>
              <a:t>Environnement</a:t>
            </a:r>
            <a:endParaRPr lang="fr-FR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Freeform 16"/>
          <p:cNvSpPr/>
          <p:nvPr/>
        </p:nvSpPr>
        <p:spPr>
          <a:xfrm>
            <a:off x="500034" y="2285998"/>
            <a:ext cx="2352282" cy="365468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1" name="TextBox 31"/>
          <p:cNvSpPr/>
          <p:nvPr/>
        </p:nvSpPr>
        <p:spPr>
          <a:xfrm>
            <a:off x="714348" y="2357436"/>
            <a:ext cx="4214842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Accessibilité</a:t>
            </a: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/ Prix</a:t>
            </a:r>
          </a:p>
          <a:p>
            <a:pPr defTabSz="914400">
              <a:lnSpc>
                <a:spcPts val="1820"/>
              </a:lnSpc>
            </a:pPr>
            <a:endParaRPr lang="fr-FR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2" name="Freeform 16"/>
          <p:cNvSpPr/>
          <p:nvPr/>
        </p:nvSpPr>
        <p:spPr>
          <a:xfrm>
            <a:off x="500034" y="1928808"/>
            <a:ext cx="2352282" cy="365468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3" name="TextBox 31"/>
          <p:cNvSpPr/>
          <p:nvPr/>
        </p:nvSpPr>
        <p:spPr>
          <a:xfrm>
            <a:off x="714348" y="2000246"/>
            <a:ext cx="4214842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Diversité</a:t>
            </a: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/ </a:t>
            </a: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Nombre</a:t>
            </a: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de </a:t>
            </a: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commerces</a:t>
            </a: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, de restaurants…</a:t>
            </a:r>
          </a:p>
          <a:p>
            <a:pPr defTabSz="914400">
              <a:lnSpc>
                <a:spcPts val="1820"/>
              </a:lnSpc>
            </a:pPr>
            <a:endParaRPr lang="fr-FR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Freeform 16"/>
          <p:cNvSpPr/>
          <p:nvPr/>
        </p:nvSpPr>
        <p:spPr>
          <a:xfrm>
            <a:off x="4929190" y="1928808"/>
            <a:ext cx="2352282" cy="365468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5" name="TextBox 31"/>
          <p:cNvSpPr/>
          <p:nvPr/>
        </p:nvSpPr>
        <p:spPr>
          <a:xfrm>
            <a:off x="5143504" y="2000246"/>
            <a:ext cx="4214842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Marketing et </a:t>
            </a: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publicités</a:t>
            </a:r>
            <a:endParaRPr lang="en-US" sz="1300" b="1" u="none" strike="noStrike" dirty="0" smtClean="0">
              <a:solidFill>
                <a:srgbClr val="000000"/>
              </a:solidFill>
              <a:effectLst/>
              <a:uFillTx/>
              <a:latin typeface="Raleway Bold"/>
              <a:ea typeface="Raleway Bold"/>
            </a:endParaRPr>
          </a:p>
          <a:p>
            <a:pPr defTabSz="914400">
              <a:lnSpc>
                <a:spcPts val="1820"/>
              </a:lnSpc>
            </a:pPr>
            <a:endParaRPr lang="fr-FR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Freeform 16"/>
          <p:cNvSpPr/>
          <p:nvPr/>
        </p:nvSpPr>
        <p:spPr>
          <a:xfrm>
            <a:off x="4929190" y="2324399"/>
            <a:ext cx="2352282" cy="365468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7" name="TextBox 31"/>
          <p:cNvSpPr/>
          <p:nvPr/>
        </p:nvSpPr>
        <p:spPr>
          <a:xfrm>
            <a:off x="5143504" y="2395837"/>
            <a:ext cx="4214842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Déchets</a:t>
            </a:r>
            <a:endParaRPr lang="en-US" sz="1300" b="1" u="none" strike="noStrike" dirty="0" smtClean="0">
              <a:solidFill>
                <a:srgbClr val="000000"/>
              </a:solidFill>
              <a:effectLst/>
              <a:uFillTx/>
              <a:latin typeface="Raleway Bold"/>
              <a:ea typeface="Raleway Bold"/>
            </a:endParaRPr>
          </a:p>
          <a:p>
            <a:pPr defTabSz="914400">
              <a:lnSpc>
                <a:spcPts val="1820"/>
              </a:lnSpc>
            </a:pPr>
            <a:endParaRPr lang="fr-FR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" name="Freeform 16"/>
          <p:cNvSpPr/>
          <p:nvPr/>
        </p:nvSpPr>
        <p:spPr>
          <a:xfrm>
            <a:off x="6143636" y="2357436"/>
            <a:ext cx="2352282" cy="365468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39" name="TextBox 31"/>
          <p:cNvSpPr/>
          <p:nvPr/>
        </p:nvSpPr>
        <p:spPr>
          <a:xfrm>
            <a:off x="6357950" y="2428874"/>
            <a:ext cx="4214842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Proprété</a:t>
            </a: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</a:t>
            </a:r>
          </a:p>
          <a:p>
            <a:pPr defTabSz="914400">
              <a:lnSpc>
                <a:spcPts val="1820"/>
              </a:lnSpc>
            </a:pPr>
            <a:endParaRPr lang="fr-FR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" name="Freeform 16"/>
          <p:cNvSpPr/>
          <p:nvPr/>
        </p:nvSpPr>
        <p:spPr>
          <a:xfrm>
            <a:off x="7143768" y="1920530"/>
            <a:ext cx="2352282" cy="365468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41" name="TextBox 31"/>
          <p:cNvSpPr/>
          <p:nvPr/>
        </p:nvSpPr>
        <p:spPr>
          <a:xfrm>
            <a:off x="7358082" y="2000246"/>
            <a:ext cx="4214842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Jardin</a:t>
            </a: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/ agriculture</a:t>
            </a:r>
          </a:p>
          <a:p>
            <a:pPr defTabSz="914400">
              <a:lnSpc>
                <a:spcPts val="1820"/>
              </a:lnSpc>
            </a:pPr>
            <a:endParaRPr lang="fr-FR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Freeform 16"/>
          <p:cNvSpPr/>
          <p:nvPr/>
        </p:nvSpPr>
        <p:spPr>
          <a:xfrm>
            <a:off x="357158" y="3824597"/>
            <a:ext cx="2352282" cy="365468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43" name="TextBox 31"/>
          <p:cNvSpPr/>
          <p:nvPr/>
        </p:nvSpPr>
        <p:spPr>
          <a:xfrm>
            <a:off x="571472" y="3896035"/>
            <a:ext cx="4214842" cy="4419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Type de public</a:t>
            </a:r>
          </a:p>
          <a:p>
            <a:pPr defTabSz="914400">
              <a:lnSpc>
                <a:spcPts val="1820"/>
              </a:lnSpc>
            </a:pPr>
            <a:endParaRPr lang="fr-FR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Freeform 16"/>
          <p:cNvSpPr/>
          <p:nvPr/>
        </p:nvSpPr>
        <p:spPr>
          <a:xfrm>
            <a:off x="357158" y="4143386"/>
            <a:ext cx="2352282" cy="365468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45" name="TextBox 31"/>
          <p:cNvSpPr/>
          <p:nvPr/>
        </p:nvSpPr>
        <p:spPr>
          <a:xfrm>
            <a:off x="571472" y="4214824"/>
            <a:ext cx="4214842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Ambiance et </a:t>
            </a: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convivialité</a:t>
            </a:r>
            <a:endParaRPr lang="en-US" sz="1300" b="1" u="none" strike="noStrike" dirty="0" smtClean="0">
              <a:solidFill>
                <a:srgbClr val="000000"/>
              </a:solidFill>
              <a:effectLst/>
              <a:uFillTx/>
              <a:latin typeface="Raleway Bold"/>
              <a:ea typeface="Raleway Bold"/>
            </a:endParaRPr>
          </a:p>
          <a:p>
            <a:pPr defTabSz="914400">
              <a:lnSpc>
                <a:spcPts val="1820"/>
              </a:lnSpc>
            </a:pPr>
            <a:endParaRPr lang="fr-FR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Freeform 16"/>
          <p:cNvSpPr/>
          <p:nvPr/>
        </p:nvSpPr>
        <p:spPr>
          <a:xfrm>
            <a:off x="4857752" y="3857634"/>
            <a:ext cx="2352282" cy="365468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47" name="TextBox 31"/>
          <p:cNvSpPr/>
          <p:nvPr/>
        </p:nvSpPr>
        <p:spPr>
          <a:xfrm>
            <a:off x="5072066" y="3929072"/>
            <a:ext cx="4214842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dirty="0" err="1" smtClean="0">
                <a:solidFill>
                  <a:srgbClr val="000000"/>
                </a:solidFill>
                <a:latin typeface="Raleway Bold"/>
                <a:ea typeface="Raleway Bold"/>
              </a:rPr>
              <a:t>Cohérence</a:t>
            </a:r>
            <a:r>
              <a:rPr lang="en-US" sz="1300" b="1" dirty="0" smtClean="0">
                <a:solidFill>
                  <a:srgbClr val="000000"/>
                </a:solidFill>
                <a:latin typeface="Raleway Bold"/>
                <a:ea typeface="Raleway Bold"/>
              </a:rPr>
              <a:t> </a:t>
            </a:r>
            <a:r>
              <a:rPr lang="en-US" sz="1300" b="1" dirty="0" err="1" smtClean="0">
                <a:solidFill>
                  <a:srgbClr val="000000"/>
                </a:solidFill>
                <a:latin typeface="Raleway Bold"/>
                <a:ea typeface="Raleway Bold"/>
              </a:rPr>
              <a:t>offre</a:t>
            </a:r>
            <a:r>
              <a:rPr lang="en-US" sz="1300" b="1" dirty="0" smtClean="0">
                <a:solidFill>
                  <a:srgbClr val="000000"/>
                </a:solidFill>
                <a:latin typeface="Raleway Bold"/>
                <a:ea typeface="Raleway Bold"/>
              </a:rPr>
              <a:t>/</a:t>
            </a:r>
            <a:r>
              <a:rPr lang="en-US" sz="1300" b="1" dirty="0" err="1" smtClean="0">
                <a:solidFill>
                  <a:srgbClr val="000000"/>
                </a:solidFill>
                <a:latin typeface="Raleway Bold"/>
                <a:ea typeface="Raleway Bold"/>
              </a:rPr>
              <a:t>besoins</a:t>
            </a:r>
            <a:r>
              <a:rPr lang="en-US" sz="1300" b="1" dirty="0" smtClean="0">
                <a:solidFill>
                  <a:srgbClr val="000000"/>
                </a:solidFill>
                <a:latin typeface="Raleway Bold"/>
                <a:ea typeface="Raleway Bold"/>
              </a:rPr>
              <a:t>/</a:t>
            </a:r>
            <a:r>
              <a:rPr lang="en-US" sz="1300" b="1" dirty="0" err="1" smtClean="0">
                <a:solidFill>
                  <a:srgbClr val="000000"/>
                </a:solidFill>
                <a:latin typeface="Raleway Bold"/>
                <a:ea typeface="Raleway Bold"/>
              </a:rPr>
              <a:t>moyens</a:t>
            </a:r>
            <a:endParaRPr lang="en-US" sz="1300" b="1" u="none" strike="noStrike" dirty="0" smtClean="0">
              <a:solidFill>
                <a:srgbClr val="000000"/>
              </a:solidFill>
              <a:effectLst/>
              <a:uFillTx/>
              <a:latin typeface="Raleway Bold"/>
              <a:ea typeface="Raleway Bold"/>
            </a:endParaRPr>
          </a:p>
          <a:p>
            <a:pPr defTabSz="914400">
              <a:lnSpc>
                <a:spcPts val="1820"/>
              </a:lnSpc>
            </a:pPr>
            <a:endParaRPr lang="fr-FR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" name="Freeform 16"/>
          <p:cNvSpPr/>
          <p:nvPr/>
        </p:nvSpPr>
        <p:spPr>
          <a:xfrm>
            <a:off x="4857752" y="4214824"/>
            <a:ext cx="2352282" cy="365468"/>
          </a:xfrm>
          <a:custGeom>
            <a:avLst/>
            <a:gdLst>
              <a:gd name="textAreaLeft" fmla="*/ 0 w 3344760"/>
              <a:gd name="textAreaRight" fmla="*/ 3346560 w 3344760"/>
              <a:gd name="textAreaTop" fmla="*/ 0 h 555120"/>
              <a:gd name="textAreaBottom" fmla="*/ 556920 h 555120"/>
            </a:gdLst>
            <a:ahLst/>
            <a:cxnLst/>
            <a:rect l="textAreaLeft" t="textAreaTop" r="textAreaRight" b="textAreaBottom"/>
            <a:pathLst>
              <a:path w="3346428" h="556936">
                <a:moveTo>
                  <a:pt x="0" y="0"/>
                </a:moveTo>
                <a:lnTo>
                  <a:pt x="3346428" y="0"/>
                </a:lnTo>
                <a:lnTo>
                  <a:pt x="3346428" y="556936"/>
                </a:lnTo>
                <a:lnTo>
                  <a:pt x="0" y="55693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49" name="TextBox 31"/>
          <p:cNvSpPr/>
          <p:nvPr/>
        </p:nvSpPr>
        <p:spPr>
          <a:xfrm>
            <a:off x="5072066" y="4286262"/>
            <a:ext cx="4214842" cy="4616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Dispositifs</a:t>
            </a: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</a:t>
            </a: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d’aide</a:t>
            </a: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</a:t>
            </a: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ou</a:t>
            </a: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</a:t>
            </a: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lieux</a:t>
            </a: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de </a:t>
            </a:r>
            <a:r>
              <a:rPr lang="en-US" sz="1300" b="1" u="none" strike="noStrike" dirty="0" err="1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solidarité</a:t>
            </a:r>
            <a:r>
              <a:rPr lang="en-US" sz="1300" b="1" u="none" strike="noStrike" dirty="0" smtClean="0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 </a:t>
            </a:r>
          </a:p>
          <a:p>
            <a:pPr defTabSz="914400">
              <a:lnSpc>
                <a:spcPts val="1820"/>
              </a:lnSpc>
            </a:pPr>
            <a:endParaRPr lang="fr-FR" sz="13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TextBox 25"/>
          <p:cNvSpPr/>
          <p:nvPr/>
        </p:nvSpPr>
        <p:spPr>
          <a:xfrm>
            <a:off x="6500826" y="285734"/>
            <a:ext cx="2500298" cy="5386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 algn="ctr" defTabSz="457200">
              <a:lnSpc>
                <a:spcPts val="1440"/>
              </a:lnSpc>
            </a:pPr>
            <a:r>
              <a:rPr lang="en-US" sz="2000" dirty="0" smtClean="0">
                <a:solidFill>
                  <a:srgbClr val="434343"/>
                </a:solidFill>
                <a:latin typeface="Impact"/>
                <a:ea typeface="Impact"/>
              </a:rPr>
              <a:t>Point(s) </a:t>
            </a:r>
          </a:p>
          <a:p>
            <a:pPr algn="ctr" defTabSz="457200">
              <a:lnSpc>
                <a:spcPts val="1440"/>
              </a:lnSpc>
            </a:pPr>
            <a:endParaRPr lang="en-US" sz="2000" dirty="0">
              <a:solidFill>
                <a:srgbClr val="434343"/>
              </a:solidFill>
              <a:latin typeface="Impact"/>
              <a:ea typeface="Impact"/>
            </a:endParaRPr>
          </a:p>
          <a:p>
            <a:pPr algn="ctr" defTabSz="457200">
              <a:lnSpc>
                <a:spcPts val="1440"/>
              </a:lnSpc>
            </a:pPr>
            <a:r>
              <a:rPr lang="en-US" sz="2000" dirty="0" err="1" smtClean="0">
                <a:solidFill>
                  <a:srgbClr val="434343"/>
                </a:solidFill>
                <a:latin typeface="Impact"/>
                <a:ea typeface="Impact"/>
              </a:rPr>
              <a:t>problématique</a:t>
            </a:r>
            <a:r>
              <a:rPr lang="en-US" sz="2000" dirty="0" smtClean="0">
                <a:solidFill>
                  <a:srgbClr val="434343"/>
                </a:solidFill>
                <a:latin typeface="Impact"/>
                <a:ea typeface="Impact"/>
              </a:rPr>
              <a:t>(s) ?</a:t>
            </a:r>
            <a:endParaRPr lang="fr-FR" sz="2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" name="Image 50"/>
          <p:cNvPicPr/>
          <p:nvPr/>
        </p:nvPicPr>
        <p:blipFill>
          <a:blip r:embed="rId27"/>
          <a:stretch/>
        </p:blipFill>
        <p:spPr>
          <a:xfrm>
            <a:off x="5857884" y="71420"/>
            <a:ext cx="857256" cy="857238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rganigramme : Processus 123"/>
          <p:cNvSpPr/>
          <p:nvPr/>
        </p:nvSpPr>
        <p:spPr>
          <a:xfrm>
            <a:off x="1260000" y="1800000"/>
            <a:ext cx="7019640" cy="179640"/>
          </a:xfrm>
          <a:prstGeom prst="flowChartProcess">
            <a:avLst/>
          </a:prstGeom>
          <a:solidFill>
            <a:srgbClr val="FFB66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25" name="Organigramme : Connecteur 124"/>
          <p:cNvSpPr/>
          <p:nvPr/>
        </p:nvSpPr>
        <p:spPr>
          <a:xfrm>
            <a:off x="3134160" y="1474560"/>
            <a:ext cx="719640" cy="719640"/>
          </a:xfrm>
          <a:prstGeom prst="flowChartConnector">
            <a:avLst/>
          </a:prstGeom>
          <a:solidFill>
            <a:srgbClr val="909B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26" name="Organigramme : Connecteur 125"/>
          <p:cNvSpPr/>
          <p:nvPr/>
        </p:nvSpPr>
        <p:spPr>
          <a:xfrm>
            <a:off x="4500000" y="1474560"/>
            <a:ext cx="719640" cy="719640"/>
          </a:xfrm>
          <a:prstGeom prst="flowChartConnector">
            <a:avLst/>
          </a:prstGeom>
          <a:solidFill>
            <a:srgbClr val="909B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27" name="Organigramme : Connecteur 126"/>
          <p:cNvSpPr/>
          <p:nvPr/>
        </p:nvSpPr>
        <p:spPr>
          <a:xfrm>
            <a:off x="5722920" y="1474560"/>
            <a:ext cx="719640" cy="719640"/>
          </a:xfrm>
          <a:prstGeom prst="flowChartConnector">
            <a:avLst/>
          </a:prstGeom>
          <a:solidFill>
            <a:srgbClr val="909B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28" name="Organigramme : Connecteur 127"/>
          <p:cNvSpPr/>
          <p:nvPr/>
        </p:nvSpPr>
        <p:spPr>
          <a:xfrm>
            <a:off x="7020000" y="1474560"/>
            <a:ext cx="719640" cy="719640"/>
          </a:xfrm>
          <a:prstGeom prst="flowChartConnector">
            <a:avLst/>
          </a:prstGeom>
          <a:solidFill>
            <a:srgbClr val="909B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29" name="Organigramme : Connecteur 128"/>
          <p:cNvSpPr/>
          <p:nvPr/>
        </p:nvSpPr>
        <p:spPr>
          <a:xfrm>
            <a:off x="1904760" y="1474560"/>
            <a:ext cx="719640" cy="719640"/>
          </a:xfrm>
          <a:prstGeom prst="flowChartConnector">
            <a:avLst/>
          </a:prstGeom>
          <a:solidFill>
            <a:srgbClr val="909BCE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FFFFFF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0" name="Freeform 2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1" name="Freeform 3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2" name="Freeform 4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3" name="Freeform 5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4" name="Freeform 6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5" name="Freeform 7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6" name="Freeform 8"/>
          <p:cNvSpPr/>
          <p:nvPr/>
        </p:nvSpPr>
        <p:spPr>
          <a:xfrm>
            <a:off x="131040" y="63000"/>
            <a:ext cx="3551400" cy="521280"/>
          </a:xfrm>
          <a:custGeom>
            <a:avLst/>
            <a:gdLst>
              <a:gd name="textAreaLeft" fmla="*/ 0 w 3551400"/>
              <a:gd name="textAreaRight" fmla="*/ 3553200 w 355140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3553196" h="523199">
                <a:moveTo>
                  <a:pt x="0" y="0"/>
                </a:moveTo>
                <a:lnTo>
                  <a:pt x="3553197" y="0"/>
                </a:lnTo>
                <a:lnTo>
                  <a:pt x="3553197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7" name="Freeform 9"/>
          <p:cNvSpPr/>
          <p:nvPr/>
        </p:nvSpPr>
        <p:spPr>
          <a:xfrm>
            <a:off x="1669320" y="158040"/>
            <a:ext cx="345960" cy="325440"/>
          </a:xfrm>
          <a:custGeom>
            <a:avLst/>
            <a:gdLst>
              <a:gd name="textAreaLeft" fmla="*/ 0 w 345960"/>
              <a:gd name="textAreaRight" fmla="*/ 347760 w 345960"/>
              <a:gd name="textAreaTop" fmla="*/ 0 h 325440"/>
              <a:gd name="textAreaBottom" fmla="*/ 327240 h 32544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5" y="0"/>
                </a:lnTo>
                <a:lnTo>
                  <a:pt x="347825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8" name="Freeform 10"/>
          <p:cNvSpPr/>
          <p:nvPr/>
        </p:nvSpPr>
        <p:spPr>
          <a:xfrm>
            <a:off x="2839320" y="3926880"/>
            <a:ext cx="2357640" cy="892800"/>
          </a:xfrm>
          <a:custGeom>
            <a:avLst/>
            <a:gdLst>
              <a:gd name="textAreaLeft" fmla="*/ 0 w 2357640"/>
              <a:gd name="textAreaRight" fmla="*/ 2359440 w 2357640"/>
              <a:gd name="textAreaTop" fmla="*/ 0 h 892800"/>
              <a:gd name="textAreaBottom" fmla="*/ 894600 h 892800"/>
            </a:gdLst>
            <a:ahLst/>
            <a:cxnLst/>
            <a:rect l="textAreaLeft" t="textAreaTop" r="textAreaRight" b="textAreaBottom"/>
            <a:pathLst>
              <a:path w="2359428" h="894531">
                <a:moveTo>
                  <a:pt x="0" y="0"/>
                </a:moveTo>
                <a:lnTo>
                  <a:pt x="2359428" y="0"/>
                </a:lnTo>
                <a:lnTo>
                  <a:pt x="2359428" y="894531"/>
                </a:lnTo>
                <a:lnTo>
                  <a:pt x="0" y="89453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39" name="Freeform 12"/>
          <p:cNvSpPr/>
          <p:nvPr/>
        </p:nvSpPr>
        <p:spPr>
          <a:xfrm>
            <a:off x="2897640" y="2182680"/>
            <a:ext cx="1324440" cy="1471320"/>
          </a:xfrm>
          <a:custGeom>
            <a:avLst/>
            <a:gdLst>
              <a:gd name="textAreaLeft" fmla="*/ 0 w 1324440"/>
              <a:gd name="textAreaRight" fmla="*/ 1326240 w 1324440"/>
              <a:gd name="textAreaTop" fmla="*/ 0 h 1471320"/>
              <a:gd name="textAreaBottom" fmla="*/ 1473120 h 1471320"/>
            </a:gdLst>
            <a:ahLst/>
            <a:cxnLst/>
            <a:rect l="textAreaLeft" t="textAreaTop" r="textAreaRight" b="textAreaBottom"/>
            <a:pathLst>
              <a:path w="1326404" h="1473279">
                <a:moveTo>
                  <a:pt x="0" y="0"/>
                </a:moveTo>
                <a:lnTo>
                  <a:pt x="1326403" y="0"/>
                </a:lnTo>
                <a:lnTo>
                  <a:pt x="1326403" y="1473279"/>
                </a:lnTo>
                <a:lnTo>
                  <a:pt x="0" y="14732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0" name="Freeform 13"/>
          <p:cNvSpPr/>
          <p:nvPr/>
        </p:nvSpPr>
        <p:spPr>
          <a:xfrm>
            <a:off x="4140000" y="2199240"/>
            <a:ext cx="1324440" cy="1471320"/>
          </a:xfrm>
          <a:custGeom>
            <a:avLst/>
            <a:gdLst>
              <a:gd name="textAreaLeft" fmla="*/ 0 w 1324440"/>
              <a:gd name="textAreaRight" fmla="*/ 1326240 w 1324440"/>
              <a:gd name="textAreaTop" fmla="*/ 0 h 1471320"/>
              <a:gd name="textAreaBottom" fmla="*/ 1473120 h 1471320"/>
            </a:gdLst>
            <a:ahLst/>
            <a:cxnLst/>
            <a:rect l="textAreaLeft" t="textAreaTop" r="textAreaRight" b="textAreaBottom"/>
            <a:pathLst>
              <a:path w="1326404" h="1473279">
                <a:moveTo>
                  <a:pt x="0" y="0"/>
                </a:moveTo>
                <a:lnTo>
                  <a:pt x="1326404" y="0"/>
                </a:lnTo>
                <a:lnTo>
                  <a:pt x="1326404" y="1473279"/>
                </a:lnTo>
                <a:lnTo>
                  <a:pt x="0" y="14732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8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1" name="Freeform 14"/>
          <p:cNvSpPr/>
          <p:nvPr/>
        </p:nvSpPr>
        <p:spPr>
          <a:xfrm>
            <a:off x="5371920" y="2188080"/>
            <a:ext cx="1324440" cy="1471320"/>
          </a:xfrm>
          <a:custGeom>
            <a:avLst/>
            <a:gdLst>
              <a:gd name="textAreaLeft" fmla="*/ 0 w 1324440"/>
              <a:gd name="textAreaRight" fmla="*/ 1326240 w 1324440"/>
              <a:gd name="textAreaTop" fmla="*/ 0 h 1471320"/>
              <a:gd name="textAreaBottom" fmla="*/ 1473120 h 1471320"/>
            </a:gdLst>
            <a:ahLst/>
            <a:cxnLst/>
            <a:rect l="textAreaLeft" t="textAreaTop" r="textAreaRight" b="textAreaBottom"/>
            <a:pathLst>
              <a:path w="1326404" h="1473279">
                <a:moveTo>
                  <a:pt x="0" y="0"/>
                </a:moveTo>
                <a:lnTo>
                  <a:pt x="1326404" y="0"/>
                </a:lnTo>
                <a:lnTo>
                  <a:pt x="1326404" y="1473280"/>
                </a:lnTo>
                <a:lnTo>
                  <a:pt x="0" y="14732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2" name="Freeform 15"/>
          <p:cNvSpPr/>
          <p:nvPr/>
        </p:nvSpPr>
        <p:spPr>
          <a:xfrm>
            <a:off x="2232000" y="3528000"/>
            <a:ext cx="203760" cy="191520"/>
          </a:xfrm>
          <a:custGeom>
            <a:avLst/>
            <a:gdLst>
              <a:gd name="textAreaLeft" fmla="*/ 0 w 203760"/>
              <a:gd name="textAreaRight" fmla="*/ 205560 w 203760"/>
              <a:gd name="textAreaTop" fmla="*/ 0 h 191520"/>
              <a:gd name="textAreaBottom" fmla="*/ 193320 h 19152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2" y="0"/>
                </a:lnTo>
                <a:lnTo>
                  <a:pt x="205512" y="193414"/>
                </a:lnTo>
                <a:lnTo>
                  <a:pt x="0" y="1934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3" name="Freeform 16"/>
          <p:cNvSpPr/>
          <p:nvPr/>
        </p:nvSpPr>
        <p:spPr>
          <a:xfrm>
            <a:off x="3466800" y="3528000"/>
            <a:ext cx="203760" cy="191520"/>
          </a:xfrm>
          <a:custGeom>
            <a:avLst/>
            <a:gdLst>
              <a:gd name="textAreaLeft" fmla="*/ 0 w 203760"/>
              <a:gd name="textAreaRight" fmla="*/ 205560 w 203760"/>
              <a:gd name="textAreaTop" fmla="*/ 0 h 191520"/>
              <a:gd name="textAreaBottom" fmla="*/ 193320 h 19152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2" y="0"/>
                </a:lnTo>
                <a:lnTo>
                  <a:pt x="205512" y="193415"/>
                </a:lnTo>
                <a:lnTo>
                  <a:pt x="0" y="1934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4" name="Freeform 17"/>
          <p:cNvSpPr/>
          <p:nvPr/>
        </p:nvSpPr>
        <p:spPr>
          <a:xfrm>
            <a:off x="4716000" y="3503880"/>
            <a:ext cx="203760" cy="191520"/>
          </a:xfrm>
          <a:custGeom>
            <a:avLst/>
            <a:gdLst>
              <a:gd name="textAreaLeft" fmla="*/ 0 w 203760"/>
              <a:gd name="textAreaRight" fmla="*/ 205560 w 203760"/>
              <a:gd name="textAreaTop" fmla="*/ 0 h 191520"/>
              <a:gd name="textAreaBottom" fmla="*/ 193320 h 19152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1" y="0"/>
                </a:lnTo>
                <a:lnTo>
                  <a:pt x="205511" y="193415"/>
                </a:lnTo>
                <a:lnTo>
                  <a:pt x="0" y="1934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5" name="Freeform 18"/>
          <p:cNvSpPr/>
          <p:nvPr/>
        </p:nvSpPr>
        <p:spPr>
          <a:xfrm>
            <a:off x="5914800" y="3488760"/>
            <a:ext cx="203760" cy="191520"/>
          </a:xfrm>
          <a:custGeom>
            <a:avLst/>
            <a:gdLst>
              <a:gd name="textAreaLeft" fmla="*/ 0 w 203760"/>
              <a:gd name="textAreaRight" fmla="*/ 205560 w 203760"/>
              <a:gd name="textAreaTop" fmla="*/ 0 h 191520"/>
              <a:gd name="textAreaBottom" fmla="*/ 193320 h 19152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1" y="0"/>
                </a:lnTo>
                <a:lnTo>
                  <a:pt x="205511" y="193414"/>
                </a:lnTo>
                <a:lnTo>
                  <a:pt x="0" y="19341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6" name="Freeform 19"/>
          <p:cNvSpPr/>
          <p:nvPr/>
        </p:nvSpPr>
        <p:spPr>
          <a:xfrm>
            <a:off x="3695760" y="3972240"/>
            <a:ext cx="1509120" cy="583200"/>
          </a:xfrm>
          <a:custGeom>
            <a:avLst/>
            <a:gdLst>
              <a:gd name="textAreaLeft" fmla="*/ 0 w 1509120"/>
              <a:gd name="textAreaRight" fmla="*/ 1510920 w 1509120"/>
              <a:gd name="textAreaTop" fmla="*/ 0 h 583200"/>
              <a:gd name="textAreaBottom" fmla="*/ 585000 h 583200"/>
            </a:gdLst>
            <a:ahLst/>
            <a:cxnLst/>
            <a:rect l="textAreaLeft" t="textAreaTop" r="textAreaRight" b="textAreaBottom"/>
            <a:pathLst>
              <a:path w="1510798" h="584997">
                <a:moveTo>
                  <a:pt x="0" y="0"/>
                </a:moveTo>
                <a:lnTo>
                  <a:pt x="1510798" y="0"/>
                </a:lnTo>
                <a:lnTo>
                  <a:pt x="1510798" y="584997"/>
                </a:lnTo>
                <a:lnTo>
                  <a:pt x="0" y="5849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7" name="Freeform 20"/>
          <p:cNvSpPr/>
          <p:nvPr/>
        </p:nvSpPr>
        <p:spPr>
          <a:xfrm>
            <a:off x="5206320" y="4320000"/>
            <a:ext cx="203760" cy="191520"/>
          </a:xfrm>
          <a:custGeom>
            <a:avLst/>
            <a:gdLst>
              <a:gd name="textAreaLeft" fmla="*/ 0 w 203760"/>
              <a:gd name="textAreaRight" fmla="*/ 205560 w 203760"/>
              <a:gd name="textAreaTop" fmla="*/ 0 h 191520"/>
              <a:gd name="textAreaBottom" fmla="*/ 193320 h 191520"/>
            </a:gdLst>
            <a:ahLst/>
            <a:cxnLst/>
            <a:rect l="textAreaLeft" t="textAreaTop" r="textAreaRight" b="textAreaBottom"/>
            <a:pathLst>
              <a:path w="205511" h="193415">
                <a:moveTo>
                  <a:pt x="0" y="0"/>
                </a:moveTo>
                <a:lnTo>
                  <a:pt x="205511" y="0"/>
                </a:lnTo>
                <a:lnTo>
                  <a:pt x="205511" y="193415"/>
                </a:lnTo>
                <a:lnTo>
                  <a:pt x="0" y="19341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7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8" name="Freeform 21"/>
          <p:cNvSpPr/>
          <p:nvPr/>
        </p:nvSpPr>
        <p:spPr>
          <a:xfrm>
            <a:off x="2034360" y="876600"/>
            <a:ext cx="505440" cy="505440"/>
          </a:xfrm>
          <a:custGeom>
            <a:avLst/>
            <a:gdLst>
              <a:gd name="textAreaLeft" fmla="*/ 0 w 505440"/>
              <a:gd name="textAreaRight" fmla="*/ 507240 w 505440"/>
              <a:gd name="textAreaTop" fmla="*/ 0 h 505440"/>
              <a:gd name="textAreaBottom" fmla="*/ 507240 h 505440"/>
            </a:gdLst>
            <a:ahLst/>
            <a:cxnLst/>
            <a:rect l="textAreaLeft" t="textAreaTop" r="textAreaRight" b="textAreaBottom"/>
            <a:pathLst>
              <a:path w="507321" h="507321">
                <a:moveTo>
                  <a:pt x="0" y="0"/>
                </a:moveTo>
                <a:lnTo>
                  <a:pt x="507320" y="0"/>
                </a:lnTo>
                <a:lnTo>
                  <a:pt x="507320" y="507320"/>
                </a:lnTo>
                <a:lnTo>
                  <a:pt x="0" y="5073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49" name="Freeform 22"/>
          <p:cNvSpPr/>
          <p:nvPr/>
        </p:nvSpPr>
        <p:spPr>
          <a:xfrm>
            <a:off x="2902680" y="3830760"/>
            <a:ext cx="2675880" cy="1096200"/>
          </a:xfrm>
          <a:custGeom>
            <a:avLst/>
            <a:gdLst>
              <a:gd name="textAreaLeft" fmla="*/ 0 w 2675880"/>
              <a:gd name="textAreaRight" fmla="*/ 2677680 w 2675880"/>
              <a:gd name="textAreaTop" fmla="*/ 0 h 1096200"/>
              <a:gd name="textAreaBottom" fmla="*/ 1098000 h 1096200"/>
            </a:gdLst>
            <a:ahLst/>
            <a:cxnLst/>
            <a:rect l="textAreaLeft" t="textAreaTop" r="textAreaRight" b="textAreaBottom"/>
            <a:pathLst>
              <a:path w="2522696" h="1098004">
                <a:moveTo>
                  <a:pt x="0" y="0"/>
                </a:moveTo>
                <a:lnTo>
                  <a:pt x="2522696" y="0"/>
                </a:lnTo>
                <a:lnTo>
                  <a:pt x="2522696" y="1098004"/>
                </a:lnTo>
                <a:lnTo>
                  <a:pt x="0" y="10980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0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1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50" name="Freeform 23"/>
          <p:cNvSpPr/>
          <p:nvPr/>
        </p:nvSpPr>
        <p:spPr>
          <a:xfrm>
            <a:off x="2034360" y="876600"/>
            <a:ext cx="505440" cy="505440"/>
          </a:xfrm>
          <a:custGeom>
            <a:avLst/>
            <a:gdLst>
              <a:gd name="textAreaLeft" fmla="*/ 0 w 505440"/>
              <a:gd name="textAreaRight" fmla="*/ 507240 w 505440"/>
              <a:gd name="textAreaTop" fmla="*/ 0 h 505440"/>
              <a:gd name="textAreaBottom" fmla="*/ 507240 h 505440"/>
            </a:gdLst>
            <a:ahLst/>
            <a:cxnLst/>
            <a:rect l="textAreaLeft" t="textAreaTop" r="textAreaRight" b="textAreaBottom"/>
            <a:pathLst>
              <a:path w="507321" h="507321">
                <a:moveTo>
                  <a:pt x="0" y="0"/>
                </a:moveTo>
                <a:lnTo>
                  <a:pt x="507320" y="0"/>
                </a:lnTo>
                <a:lnTo>
                  <a:pt x="507320" y="507320"/>
                </a:lnTo>
                <a:lnTo>
                  <a:pt x="0" y="5073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2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51" name="Freeform 25"/>
          <p:cNvSpPr/>
          <p:nvPr/>
        </p:nvSpPr>
        <p:spPr>
          <a:xfrm>
            <a:off x="2216520" y="885600"/>
            <a:ext cx="1121040" cy="859320"/>
          </a:xfrm>
          <a:custGeom>
            <a:avLst/>
            <a:gdLst>
              <a:gd name="textAreaLeft" fmla="*/ 0 w 1121040"/>
              <a:gd name="textAreaRight" fmla="*/ 1122840 w 1121040"/>
              <a:gd name="textAreaTop" fmla="*/ 0 h 859320"/>
              <a:gd name="textAreaBottom" fmla="*/ 861120 h 859320"/>
            </a:gdLst>
            <a:ahLst/>
            <a:cxnLst/>
            <a:rect l="textAreaLeft" t="textAreaTop" r="textAreaRight" b="textAreaBottom"/>
            <a:pathLst>
              <a:path w="1122902" h="861298">
                <a:moveTo>
                  <a:pt x="0" y="0"/>
                </a:moveTo>
                <a:lnTo>
                  <a:pt x="1122903" y="0"/>
                </a:lnTo>
                <a:lnTo>
                  <a:pt x="1122903" y="861298"/>
                </a:lnTo>
                <a:lnTo>
                  <a:pt x="0" y="8612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33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52" name="TextBox 27"/>
          <p:cNvSpPr/>
          <p:nvPr/>
        </p:nvSpPr>
        <p:spPr>
          <a:xfrm>
            <a:off x="216720" y="84960"/>
            <a:ext cx="1478520" cy="39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078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Les séances 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TextBox 29"/>
          <p:cNvSpPr/>
          <p:nvPr/>
        </p:nvSpPr>
        <p:spPr>
          <a:xfrm>
            <a:off x="1908000" y="1692000"/>
            <a:ext cx="7869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1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4" name="TextBox 30"/>
          <p:cNvSpPr/>
          <p:nvPr/>
        </p:nvSpPr>
        <p:spPr>
          <a:xfrm>
            <a:off x="1653480" y="3092400"/>
            <a:ext cx="122508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 anchorCtr="1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Pourquoi aller dans un FF ?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5" name="TextBox 31"/>
          <p:cNvSpPr/>
          <p:nvPr/>
        </p:nvSpPr>
        <p:spPr>
          <a:xfrm>
            <a:off x="3040920" y="4095000"/>
            <a:ext cx="66564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1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Inter séances</a:t>
            </a:r>
            <a:endParaRPr lang="fr-FR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TextBox 33"/>
          <p:cNvSpPr/>
          <p:nvPr/>
        </p:nvSpPr>
        <p:spPr>
          <a:xfrm>
            <a:off x="2933640" y="3095640"/>
            <a:ext cx="12585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Stratégies de marketing 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7" name="TextBox 36"/>
          <p:cNvSpPr/>
          <p:nvPr/>
        </p:nvSpPr>
        <p:spPr>
          <a:xfrm>
            <a:off x="3799080" y="4051800"/>
            <a:ext cx="177948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559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Se cultiver, débattre, s’interroger, etc.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8" name="TextBox 38"/>
          <p:cNvSpPr/>
          <p:nvPr/>
        </p:nvSpPr>
        <p:spPr>
          <a:xfrm>
            <a:off x="4418280" y="3087000"/>
            <a:ext cx="8733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 anchorCtr="1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Balade enquête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TextBox 42"/>
          <p:cNvSpPr/>
          <p:nvPr/>
        </p:nvSpPr>
        <p:spPr>
          <a:xfrm>
            <a:off x="5605200" y="3092400"/>
            <a:ext cx="1028160" cy="59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Réalisation des fresques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0" name="TextBox 43"/>
          <p:cNvSpPr/>
          <p:nvPr/>
        </p:nvSpPr>
        <p:spPr>
          <a:xfrm>
            <a:off x="4052160" y="4507200"/>
            <a:ext cx="834480" cy="1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20"/>
              </a:lnSpc>
            </a:pPr>
            <a:r>
              <a:rPr lang="en-US" sz="800" b="0" i="1" u="none" strike="noStrike">
                <a:solidFill>
                  <a:srgbClr val="000000"/>
                </a:solidFill>
                <a:effectLst/>
                <a:uFillTx/>
                <a:latin typeface="Raleway Italics"/>
                <a:ea typeface="Raleway Italics"/>
              </a:rPr>
              <a:t>sans intervenant·e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TextBox 44"/>
          <p:cNvSpPr/>
          <p:nvPr/>
        </p:nvSpPr>
        <p:spPr>
          <a:xfrm>
            <a:off x="2520000" y="2087640"/>
            <a:ext cx="104400" cy="1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20"/>
              </a:lnSpc>
            </a:pPr>
            <a:r>
              <a:rPr lang="en-US" sz="8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2h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TextBox 48"/>
          <p:cNvSpPr/>
          <p:nvPr/>
        </p:nvSpPr>
        <p:spPr>
          <a:xfrm rot="19873800">
            <a:off x="2406240" y="790200"/>
            <a:ext cx="121320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959"/>
              </a:lnSpc>
            </a:pPr>
            <a:r>
              <a:rPr lang="en-US" sz="1400" b="1" u="none" strike="noStrike">
                <a:solidFill>
                  <a:srgbClr val="EA9999"/>
                </a:solidFill>
                <a:effectLst/>
                <a:uFillTx/>
                <a:latin typeface="Passion One"/>
                <a:ea typeface="Passion One"/>
              </a:rPr>
              <a:t>On est là !</a:t>
            </a:r>
            <a:endParaRPr lang="fr-F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3" name="TextBox 2"/>
          <p:cNvSpPr/>
          <p:nvPr/>
        </p:nvSpPr>
        <p:spPr>
          <a:xfrm>
            <a:off x="3854160" y="2089440"/>
            <a:ext cx="104400" cy="1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20"/>
              </a:lnSpc>
            </a:pPr>
            <a:r>
              <a:rPr lang="en-US" sz="8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2h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4" name="TextBox 5"/>
          <p:cNvSpPr/>
          <p:nvPr/>
        </p:nvSpPr>
        <p:spPr>
          <a:xfrm>
            <a:off x="5078160" y="2089440"/>
            <a:ext cx="293400" cy="142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20"/>
              </a:lnSpc>
            </a:pPr>
            <a:r>
              <a:rPr lang="en-US" sz="8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3h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5" name="TextBox 6"/>
          <p:cNvSpPr/>
          <p:nvPr/>
        </p:nvSpPr>
        <p:spPr>
          <a:xfrm>
            <a:off x="6338160" y="2089440"/>
            <a:ext cx="104400" cy="1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20"/>
              </a:lnSpc>
            </a:pPr>
            <a:r>
              <a:rPr lang="en-US" sz="8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2h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6" name="TextBox 7"/>
          <p:cNvSpPr/>
          <p:nvPr/>
        </p:nvSpPr>
        <p:spPr>
          <a:xfrm>
            <a:off x="3132000" y="1692000"/>
            <a:ext cx="7869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2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7" name="TextBox 8"/>
          <p:cNvSpPr/>
          <p:nvPr/>
        </p:nvSpPr>
        <p:spPr>
          <a:xfrm>
            <a:off x="4500000" y="1692000"/>
            <a:ext cx="7869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3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8" name="TextBox 9"/>
          <p:cNvSpPr/>
          <p:nvPr/>
        </p:nvSpPr>
        <p:spPr>
          <a:xfrm>
            <a:off x="5724000" y="1692000"/>
            <a:ext cx="7869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4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9" name="Freeform 1"/>
          <p:cNvSpPr/>
          <p:nvPr/>
        </p:nvSpPr>
        <p:spPr>
          <a:xfrm>
            <a:off x="6660000" y="2161800"/>
            <a:ext cx="1324440" cy="1471320"/>
          </a:xfrm>
          <a:custGeom>
            <a:avLst/>
            <a:gdLst>
              <a:gd name="textAreaLeft" fmla="*/ 0 w 1324440"/>
              <a:gd name="textAreaRight" fmla="*/ 1326240 w 1324440"/>
              <a:gd name="textAreaTop" fmla="*/ 0 h 1471320"/>
              <a:gd name="textAreaBottom" fmla="*/ 1473120 h 1471320"/>
            </a:gdLst>
            <a:ahLst/>
            <a:cxnLst/>
            <a:rect l="textAreaLeft" t="textAreaTop" r="textAreaRight" b="textAreaBottom"/>
            <a:pathLst>
              <a:path w="1326404" h="1473279">
                <a:moveTo>
                  <a:pt x="0" y="0"/>
                </a:moveTo>
                <a:lnTo>
                  <a:pt x="1326404" y="0"/>
                </a:lnTo>
                <a:lnTo>
                  <a:pt x="1326404" y="1473280"/>
                </a:lnTo>
                <a:lnTo>
                  <a:pt x="0" y="147328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170" name="TextBox 1"/>
          <p:cNvSpPr/>
          <p:nvPr/>
        </p:nvSpPr>
        <p:spPr>
          <a:xfrm>
            <a:off x="6893280" y="3066120"/>
            <a:ext cx="10281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300" b="0" u="none" strike="noStrike">
                <a:solidFill>
                  <a:srgbClr val="000000"/>
                </a:solidFill>
                <a:effectLst/>
                <a:uFillTx/>
                <a:latin typeface="Passion One"/>
                <a:ea typeface="Passion One"/>
              </a:rPr>
              <a:t>Le fast-food idéal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1" name="TextBox 4"/>
          <p:cNvSpPr/>
          <p:nvPr/>
        </p:nvSpPr>
        <p:spPr>
          <a:xfrm>
            <a:off x="7626240" y="2063160"/>
            <a:ext cx="104400" cy="14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20"/>
              </a:lnSpc>
            </a:pPr>
            <a:r>
              <a:rPr lang="en-US" sz="8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2h</a:t>
            </a:r>
            <a:endParaRPr lang="fr-FR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2" name="TextBox 58"/>
          <p:cNvSpPr/>
          <p:nvPr/>
        </p:nvSpPr>
        <p:spPr>
          <a:xfrm>
            <a:off x="7020000" y="1692000"/>
            <a:ext cx="7869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ts val="1559"/>
              </a:lnSpc>
            </a:pPr>
            <a:r>
              <a:rPr lang="en-US" sz="12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5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3" name="Freeform 35"/>
          <p:cNvSpPr/>
          <p:nvPr/>
        </p:nvSpPr>
        <p:spPr>
          <a:xfrm>
            <a:off x="1572840" y="2182680"/>
            <a:ext cx="1324440" cy="1471320"/>
          </a:xfrm>
          <a:custGeom>
            <a:avLst/>
            <a:gdLst>
              <a:gd name="textAreaLeft" fmla="*/ 0 w 1324440"/>
              <a:gd name="textAreaRight" fmla="*/ 1326240 w 1324440"/>
              <a:gd name="textAreaTop" fmla="*/ 0 h 1471320"/>
              <a:gd name="textAreaBottom" fmla="*/ 1473120 h 1471320"/>
            </a:gdLst>
            <a:ahLst/>
            <a:cxnLst/>
            <a:rect l="textAreaLeft" t="textAreaTop" r="textAreaRight" b="textAreaBottom"/>
            <a:pathLst>
              <a:path w="1326404" h="1473279">
                <a:moveTo>
                  <a:pt x="0" y="0"/>
                </a:moveTo>
                <a:lnTo>
                  <a:pt x="1326404" y="0"/>
                </a:lnTo>
                <a:lnTo>
                  <a:pt x="1326404" y="1473279"/>
                </a:lnTo>
                <a:lnTo>
                  <a:pt x="0" y="147327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8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Freeform 48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5" name="Freeform 49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6" name="Freeform 50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7" name="Freeform 51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8" name="Freeform 52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9" name="Freeform 53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0" name="Freeform 54"/>
          <p:cNvSpPr/>
          <p:nvPr/>
        </p:nvSpPr>
        <p:spPr>
          <a:xfrm>
            <a:off x="131040" y="63000"/>
            <a:ext cx="4295160" cy="521280"/>
          </a:xfrm>
          <a:custGeom>
            <a:avLst/>
            <a:gdLst>
              <a:gd name="textAreaLeft" fmla="*/ 0 w 4295160"/>
              <a:gd name="textAreaRight" fmla="*/ 4296960 w 429516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4296899" h="523199">
                <a:moveTo>
                  <a:pt x="0" y="0"/>
                </a:moveTo>
                <a:lnTo>
                  <a:pt x="4296899" y="0"/>
                </a:lnTo>
                <a:lnTo>
                  <a:pt x="42968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1" name="Freeform 55"/>
          <p:cNvSpPr/>
          <p:nvPr/>
        </p:nvSpPr>
        <p:spPr>
          <a:xfrm>
            <a:off x="3702960" y="158040"/>
            <a:ext cx="345960" cy="325440"/>
          </a:xfrm>
          <a:custGeom>
            <a:avLst/>
            <a:gdLst>
              <a:gd name="textAreaLeft" fmla="*/ 0 w 345960"/>
              <a:gd name="textAreaRight" fmla="*/ 347760 w 345960"/>
              <a:gd name="textAreaTop" fmla="*/ 0 h 325440"/>
              <a:gd name="textAreaBottom" fmla="*/ 327240 h 32544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2" name="Freeform 71"/>
          <p:cNvSpPr/>
          <p:nvPr/>
        </p:nvSpPr>
        <p:spPr>
          <a:xfrm>
            <a:off x="90360" y="473940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3" name="Freeform 74"/>
          <p:cNvSpPr/>
          <p:nvPr/>
        </p:nvSpPr>
        <p:spPr>
          <a:xfrm>
            <a:off x="194760" y="2749320"/>
            <a:ext cx="1508040" cy="557280"/>
          </a:xfrm>
          <a:custGeom>
            <a:avLst/>
            <a:gdLst>
              <a:gd name="textAreaLeft" fmla="*/ 0 w 1508040"/>
              <a:gd name="textAreaRight" fmla="*/ 1509840 w 1508040"/>
              <a:gd name="textAreaTop" fmla="*/ 0 h 557280"/>
              <a:gd name="textAreaBottom" fmla="*/ 559080 h 557280"/>
            </a:gdLst>
            <a:ahLst/>
            <a:cxnLst/>
            <a:rect l="textAreaLeft" t="textAreaTop" r="textAreaRight" b="textAreaBottom"/>
            <a:pathLst>
              <a:path w="1509703" h="559003">
                <a:moveTo>
                  <a:pt x="0" y="0"/>
                </a:moveTo>
                <a:lnTo>
                  <a:pt x="1509703" y="0"/>
                </a:lnTo>
                <a:lnTo>
                  <a:pt x="1509703" y="559004"/>
                </a:lnTo>
                <a:lnTo>
                  <a:pt x="0" y="5590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4" name="Freeform 75"/>
          <p:cNvSpPr/>
          <p:nvPr/>
        </p:nvSpPr>
        <p:spPr>
          <a:xfrm>
            <a:off x="1072440" y="3412800"/>
            <a:ext cx="866880" cy="469440"/>
          </a:xfrm>
          <a:custGeom>
            <a:avLst/>
            <a:gdLst>
              <a:gd name="textAreaLeft" fmla="*/ 0 w 866880"/>
              <a:gd name="textAreaRight" fmla="*/ 868680 w 866880"/>
              <a:gd name="textAreaTop" fmla="*/ 0 h 469440"/>
              <a:gd name="textAreaBottom" fmla="*/ 471240 h 469440"/>
            </a:gdLst>
            <a:ahLst/>
            <a:cxnLst/>
            <a:rect l="textAreaLeft" t="textAreaTop" r="textAreaRight" b="textAreaBottom"/>
            <a:pathLst>
              <a:path w="868604" h="471221">
                <a:moveTo>
                  <a:pt x="0" y="0"/>
                </a:moveTo>
                <a:lnTo>
                  <a:pt x="868604" y="0"/>
                </a:lnTo>
                <a:lnTo>
                  <a:pt x="868604" y="471220"/>
                </a:lnTo>
                <a:lnTo>
                  <a:pt x="0" y="4712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5" name="Freeform 76"/>
          <p:cNvSpPr/>
          <p:nvPr/>
        </p:nvSpPr>
        <p:spPr>
          <a:xfrm>
            <a:off x="1072440" y="4212720"/>
            <a:ext cx="866880" cy="469440"/>
          </a:xfrm>
          <a:custGeom>
            <a:avLst/>
            <a:gdLst>
              <a:gd name="textAreaLeft" fmla="*/ 0 w 866880"/>
              <a:gd name="textAreaRight" fmla="*/ 868680 w 866880"/>
              <a:gd name="textAreaTop" fmla="*/ 0 h 469440"/>
              <a:gd name="textAreaBottom" fmla="*/ 471240 h 469440"/>
            </a:gdLst>
            <a:ahLst/>
            <a:cxnLst/>
            <a:rect l="textAreaLeft" t="textAreaTop" r="textAreaRight" b="textAreaBottom"/>
            <a:pathLst>
              <a:path w="868604" h="471221">
                <a:moveTo>
                  <a:pt x="0" y="0"/>
                </a:moveTo>
                <a:lnTo>
                  <a:pt x="868604" y="0"/>
                </a:lnTo>
                <a:lnTo>
                  <a:pt x="868604" y="471220"/>
                </a:lnTo>
                <a:lnTo>
                  <a:pt x="0" y="47122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0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Freeform 77"/>
          <p:cNvSpPr/>
          <p:nvPr/>
        </p:nvSpPr>
        <p:spPr>
          <a:xfrm>
            <a:off x="6840" y="729000"/>
            <a:ext cx="3861360" cy="1829160"/>
          </a:xfrm>
          <a:custGeom>
            <a:avLst/>
            <a:gdLst>
              <a:gd name="textAreaLeft" fmla="*/ 0 w 3861360"/>
              <a:gd name="textAreaRight" fmla="*/ 3863160 w 3861360"/>
              <a:gd name="textAreaTop" fmla="*/ 0 h 1829160"/>
              <a:gd name="textAreaBottom" fmla="*/ 1830960 h 1829160"/>
            </a:gdLst>
            <a:ahLst/>
            <a:cxnLst/>
            <a:rect l="textAreaLeft" t="textAreaTop" r="textAreaRight" b="textAreaBottom"/>
            <a:pathLst>
              <a:path w="3863283" h="1830810">
                <a:moveTo>
                  <a:pt x="0" y="0"/>
                </a:moveTo>
                <a:lnTo>
                  <a:pt x="3863283" y="0"/>
                </a:lnTo>
                <a:lnTo>
                  <a:pt x="3863283" y="1830810"/>
                </a:lnTo>
                <a:lnTo>
                  <a:pt x="0" y="183081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Freeform 78"/>
          <p:cNvSpPr/>
          <p:nvPr/>
        </p:nvSpPr>
        <p:spPr>
          <a:xfrm>
            <a:off x="4528800" y="3323520"/>
            <a:ext cx="1508040" cy="557280"/>
          </a:xfrm>
          <a:custGeom>
            <a:avLst/>
            <a:gdLst>
              <a:gd name="textAreaLeft" fmla="*/ 0 w 1508040"/>
              <a:gd name="textAreaRight" fmla="*/ 1509840 w 1508040"/>
              <a:gd name="textAreaTop" fmla="*/ 0 h 557280"/>
              <a:gd name="textAreaBottom" fmla="*/ 559080 h 557280"/>
            </a:gdLst>
            <a:ahLst/>
            <a:cxnLst/>
            <a:rect l="textAreaLeft" t="textAreaTop" r="textAreaRight" b="textAreaBottom"/>
            <a:pathLst>
              <a:path w="1509703" h="559003">
                <a:moveTo>
                  <a:pt x="0" y="0"/>
                </a:moveTo>
                <a:lnTo>
                  <a:pt x="1509703" y="0"/>
                </a:lnTo>
                <a:lnTo>
                  <a:pt x="1509703" y="559003"/>
                </a:lnTo>
                <a:lnTo>
                  <a:pt x="0" y="559003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3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4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Freeform 79"/>
          <p:cNvSpPr/>
          <p:nvPr/>
        </p:nvSpPr>
        <p:spPr>
          <a:xfrm>
            <a:off x="5042520" y="4020840"/>
            <a:ext cx="357120" cy="170280"/>
          </a:xfrm>
          <a:custGeom>
            <a:avLst/>
            <a:gdLst>
              <a:gd name="textAreaLeft" fmla="*/ 0 w 357120"/>
              <a:gd name="textAreaRight" fmla="*/ 358920 w 357120"/>
              <a:gd name="textAreaTop" fmla="*/ 0 h 170280"/>
              <a:gd name="textAreaBottom" fmla="*/ 172080 h 170280"/>
            </a:gdLst>
            <a:ahLst/>
            <a:cxnLst/>
            <a:rect l="textAreaLeft" t="textAreaTop" r="textAreaRight" b="textAreaBottom"/>
            <a:pathLst>
              <a:path w="358902" h="172069">
                <a:moveTo>
                  <a:pt x="0" y="0"/>
                </a:moveTo>
                <a:lnTo>
                  <a:pt x="358902" y="0"/>
                </a:lnTo>
                <a:lnTo>
                  <a:pt x="358902" y="172069"/>
                </a:lnTo>
                <a:lnTo>
                  <a:pt x="0" y="17206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Freeform 80"/>
          <p:cNvSpPr/>
          <p:nvPr/>
        </p:nvSpPr>
        <p:spPr>
          <a:xfrm>
            <a:off x="5055120" y="4355640"/>
            <a:ext cx="357120" cy="170280"/>
          </a:xfrm>
          <a:custGeom>
            <a:avLst/>
            <a:gdLst>
              <a:gd name="textAreaLeft" fmla="*/ 0 w 357120"/>
              <a:gd name="textAreaRight" fmla="*/ 358920 w 357120"/>
              <a:gd name="textAreaTop" fmla="*/ 0 h 170280"/>
              <a:gd name="textAreaBottom" fmla="*/ 172080 h 170280"/>
            </a:gdLst>
            <a:ahLst/>
            <a:cxnLst/>
            <a:rect l="textAreaLeft" t="textAreaTop" r="textAreaRight" b="textAreaBottom"/>
            <a:pathLst>
              <a:path w="358902" h="172069">
                <a:moveTo>
                  <a:pt x="0" y="0"/>
                </a:moveTo>
                <a:lnTo>
                  <a:pt x="358902" y="0"/>
                </a:lnTo>
                <a:lnTo>
                  <a:pt x="358902" y="172069"/>
                </a:lnTo>
                <a:lnTo>
                  <a:pt x="0" y="17206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28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0" name="TextBox 34"/>
          <p:cNvSpPr/>
          <p:nvPr/>
        </p:nvSpPr>
        <p:spPr>
          <a:xfrm>
            <a:off x="216720" y="265680"/>
            <a:ext cx="3549240" cy="13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00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Panorama mental de la classe 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1" name="TextBox 39"/>
          <p:cNvSpPr/>
          <p:nvPr/>
        </p:nvSpPr>
        <p:spPr>
          <a:xfrm>
            <a:off x="681840" y="998640"/>
            <a:ext cx="50400" cy="41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251"/>
              </a:lnSpc>
            </a:pPr>
            <a:r>
              <a:rPr lang="en-US" sz="1300" b="0" u="none" strike="noStrike" spc="-9">
                <a:solidFill>
                  <a:srgbClr val="000000"/>
                </a:solidFill>
                <a:effectLst/>
                <a:uFillTx/>
                <a:latin typeface="IBM Plex Sans Condensed"/>
                <a:ea typeface="IBM Plex Sans Condensed"/>
              </a:rPr>
              <a:t> 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" name="TextBox 40"/>
          <p:cNvSpPr/>
          <p:nvPr/>
        </p:nvSpPr>
        <p:spPr>
          <a:xfrm>
            <a:off x="373320" y="1141560"/>
            <a:ext cx="803160" cy="39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1559"/>
              </a:lnSpc>
            </a:pPr>
            <a:r>
              <a:rPr lang="en-US" sz="1300" b="1" u="none" strike="noStrike" spc="-9">
                <a:solidFill>
                  <a:srgbClr val="000000"/>
                </a:solidFill>
                <a:effectLst/>
                <a:uFillTx/>
                <a:latin typeface="IBM Plex Sans Condensed Bold"/>
                <a:ea typeface="IBM Plex Sans Condensed Bold"/>
              </a:rPr>
              <a:t>LES MOTS JETÉS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3" name="TextBox 41"/>
          <p:cNvSpPr/>
          <p:nvPr/>
        </p:nvSpPr>
        <p:spPr>
          <a:xfrm>
            <a:off x="477360" y="2804760"/>
            <a:ext cx="1136520" cy="23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spc="-9">
                <a:solidFill>
                  <a:srgbClr val="000000"/>
                </a:solidFill>
                <a:effectLst/>
                <a:uFillTx/>
                <a:latin typeface="IBM Plex Sans Condensed Bold"/>
                <a:ea typeface="IBM Plex Sans Condensed Bold"/>
              </a:rPr>
              <a:t>LES PRODUITS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4" name="TextBox 45"/>
          <p:cNvSpPr/>
          <p:nvPr/>
        </p:nvSpPr>
        <p:spPr>
          <a:xfrm>
            <a:off x="4932360" y="3398400"/>
            <a:ext cx="885240" cy="23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spc="-9">
                <a:solidFill>
                  <a:srgbClr val="000000"/>
                </a:solidFill>
                <a:effectLst/>
                <a:uFillTx/>
                <a:latin typeface="IBM Plex Sans Condensed Bold"/>
                <a:ea typeface="IBM Plex Sans Condensed Bold"/>
              </a:rPr>
              <a:t>LES COÛTS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TextBox 46"/>
          <p:cNvSpPr/>
          <p:nvPr/>
        </p:nvSpPr>
        <p:spPr>
          <a:xfrm>
            <a:off x="5453280" y="729000"/>
            <a:ext cx="1130760" cy="23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820"/>
              </a:lnSpc>
            </a:pPr>
            <a:r>
              <a:rPr lang="en-US" sz="1300" b="1" u="none" strike="noStrike" spc="-9">
                <a:solidFill>
                  <a:srgbClr val="000000"/>
                </a:solidFill>
                <a:effectLst/>
                <a:uFillTx/>
                <a:latin typeface="IBM Plex Sans Condensed Bold"/>
                <a:ea typeface="IBM Plex Sans Condensed Bold"/>
              </a:rPr>
              <a:t>LES ENSEIGNES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" name="TextBox 47"/>
          <p:cNvSpPr/>
          <p:nvPr/>
        </p:nvSpPr>
        <p:spPr>
          <a:xfrm>
            <a:off x="1384200" y="3545280"/>
            <a:ext cx="263160" cy="180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26"/>
              </a:lnSpc>
            </a:pPr>
            <a:r>
              <a:rPr lang="en-US" sz="1020" b="0" i="1" u="none" strike="noStrike" spc="-6">
                <a:solidFill>
                  <a:srgbClr val="000000"/>
                </a:solidFill>
                <a:effectLst/>
                <a:uFillTx/>
                <a:latin typeface="IBM Plex Sans Condensed Italics"/>
                <a:ea typeface="IBM Plex Sans Condensed Italics"/>
              </a:rPr>
              <a:t>Salé</a:t>
            </a:r>
            <a:endParaRPr lang="fr-FR" sz="10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7" name="TextBox 49"/>
          <p:cNvSpPr/>
          <p:nvPr/>
        </p:nvSpPr>
        <p:spPr>
          <a:xfrm>
            <a:off x="1332000" y="4345200"/>
            <a:ext cx="369720" cy="180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26"/>
              </a:lnSpc>
            </a:pPr>
            <a:r>
              <a:rPr lang="en-US" sz="1020" b="0" i="1" u="none" strike="noStrike" spc="-6">
                <a:solidFill>
                  <a:srgbClr val="000000"/>
                </a:solidFill>
                <a:effectLst/>
                <a:uFillTx/>
                <a:latin typeface="IBM Plex Sans Condensed Italics"/>
                <a:ea typeface="IBM Plex Sans Condensed Italics"/>
              </a:rPr>
              <a:t>Sucré</a:t>
            </a:r>
            <a:endParaRPr lang="fr-FR" sz="10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8" name="TextBox 50"/>
          <p:cNvSpPr/>
          <p:nvPr/>
        </p:nvSpPr>
        <p:spPr>
          <a:xfrm>
            <a:off x="6245640" y="2352960"/>
            <a:ext cx="542160" cy="180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26"/>
              </a:lnSpc>
            </a:pPr>
            <a:r>
              <a:rPr lang="en-US" sz="1020" b="0" i="1" u="none" strike="noStrike" spc="-6">
                <a:solidFill>
                  <a:srgbClr val="000000"/>
                </a:solidFill>
                <a:effectLst/>
                <a:uFillTx/>
                <a:latin typeface="IBM Plex Sans Condensed Italics"/>
                <a:ea typeface="IBM Plex Sans Condensed Italics"/>
              </a:rPr>
              <a:t>- connue</a:t>
            </a:r>
            <a:endParaRPr lang="fr-FR" sz="10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9" name="TextBox 51"/>
          <p:cNvSpPr/>
          <p:nvPr/>
        </p:nvSpPr>
        <p:spPr>
          <a:xfrm>
            <a:off x="6245640" y="1190520"/>
            <a:ext cx="551160" cy="180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26"/>
              </a:lnSpc>
            </a:pPr>
            <a:r>
              <a:rPr lang="en-US" sz="1020" b="0" i="1" u="none" strike="noStrike" spc="-6">
                <a:solidFill>
                  <a:srgbClr val="000000"/>
                </a:solidFill>
                <a:effectLst/>
                <a:uFillTx/>
                <a:latin typeface="IBM Plex Sans Condensed Italics"/>
                <a:ea typeface="IBM Plex Sans Condensed Italics"/>
              </a:rPr>
              <a:t>+ connue</a:t>
            </a:r>
            <a:endParaRPr lang="fr-FR" sz="10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0" name="TextBox 52"/>
          <p:cNvSpPr/>
          <p:nvPr/>
        </p:nvSpPr>
        <p:spPr>
          <a:xfrm>
            <a:off x="8567640" y="146520"/>
            <a:ext cx="370800" cy="60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 defTabSz="914400">
              <a:lnSpc>
                <a:spcPts val="1199"/>
              </a:lnSpc>
            </a:pPr>
            <a:r>
              <a:rPr lang="en-US" sz="1020" b="0" i="1" u="none" strike="noStrike" spc="-6">
                <a:solidFill>
                  <a:srgbClr val="FF0000"/>
                </a:solidFill>
                <a:effectLst/>
                <a:uFillTx/>
                <a:latin typeface="IBM Plex Sans Condensed Italics"/>
                <a:ea typeface="IBM Plex Sans Condensed Italics"/>
              </a:rPr>
              <a:t>rouge </a:t>
            </a:r>
            <a:r>
              <a:rPr lang="en-US" sz="1020" b="0" i="1" u="none" strike="noStrike" spc="-6">
                <a:solidFill>
                  <a:srgbClr val="38761D"/>
                </a:solidFill>
                <a:effectLst/>
                <a:uFillTx/>
                <a:latin typeface="IBM Plex Sans Condensed Italics"/>
                <a:ea typeface="IBM Plex Sans Condensed Italics"/>
              </a:rPr>
              <a:t>vert </a:t>
            </a:r>
            <a:r>
              <a:rPr lang="en-US" sz="1020" b="0" i="1" u="none" strike="noStrike" spc="-6">
                <a:solidFill>
                  <a:srgbClr val="FF00FF"/>
                </a:solidFill>
                <a:effectLst/>
                <a:uFillTx/>
                <a:latin typeface="IBM Plex Sans Condensed Italics"/>
                <a:ea typeface="IBM Plex Sans Condensed Italics"/>
              </a:rPr>
              <a:t>violet </a:t>
            </a:r>
            <a:r>
              <a:rPr lang="en-US" sz="1020" b="0" i="1" u="none" strike="noStrike" spc="-6">
                <a:solidFill>
                  <a:srgbClr val="0000FF"/>
                </a:solidFill>
                <a:effectLst/>
                <a:uFillTx/>
                <a:latin typeface="IBM Plex Sans Condensed Italics"/>
                <a:ea typeface="IBM Plex Sans Condensed Italics"/>
              </a:rPr>
              <a:t>bleu</a:t>
            </a:r>
            <a:endParaRPr lang="fr-FR" sz="10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1" name="TextBox 53"/>
          <p:cNvSpPr/>
          <p:nvPr/>
        </p:nvSpPr>
        <p:spPr>
          <a:xfrm>
            <a:off x="176040" y="4831560"/>
            <a:ext cx="68760" cy="17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00"/>
              </a:lnSpc>
            </a:pPr>
            <a:r>
              <a:rPr lang="en-US" sz="1000" b="0" u="none" strike="noStrike">
                <a:solidFill>
                  <a:srgbClr val="FDC300"/>
                </a:solidFill>
                <a:effectLst/>
                <a:uFillTx/>
                <a:latin typeface="Raleway"/>
                <a:ea typeface="Raleway"/>
              </a:rPr>
              <a:t>5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2" name="Connecteur droit 201"/>
          <p:cNvSpPr/>
          <p:nvPr/>
        </p:nvSpPr>
        <p:spPr>
          <a:xfrm flipV="1">
            <a:off x="7200000" y="1080000"/>
            <a:ext cx="360" cy="144000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reeform 81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Freeform 82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5" name="Freeform 83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6" name="Freeform 84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7" name="Freeform 85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8" name="Freeform 86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9" name="Freeform 87"/>
          <p:cNvSpPr/>
          <p:nvPr/>
        </p:nvSpPr>
        <p:spPr>
          <a:xfrm>
            <a:off x="131040" y="63000"/>
            <a:ext cx="4295160" cy="521280"/>
          </a:xfrm>
          <a:custGeom>
            <a:avLst/>
            <a:gdLst>
              <a:gd name="textAreaLeft" fmla="*/ 0 w 4295160"/>
              <a:gd name="textAreaRight" fmla="*/ 4296960 w 429516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4296899" h="523199">
                <a:moveTo>
                  <a:pt x="0" y="0"/>
                </a:moveTo>
                <a:lnTo>
                  <a:pt x="4296899" y="0"/>
                </a:lnTo>
                <a:lnTo>
                  <a:pt x="42968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0" name="Freeform 88"/>
          <p:cNvSpPr/>
          <p:nvPr/>
        </p:nvSpPr>
        <p:spPr>
          <a:xfrm>
            <a:off x="3702960" y="158040"/>
            <a:ext cx="345960" cy="325440"/>
          </a:xfrm>
          <a:custGeom>
            <a:avLst/>
            <a:gdLst>
              <a:gd name="textAreaLeft" fmla="*/ 0 w 345960"/>
              <a:gd name="textAreaRight" fmla="*/ 347760 w 345960"/>
              <a:gd name="textAreaTop" fmla="*/ 0 h 325440"/>
              <a:gd name="textAreaBottom" fmla="*/ 327240 h 32544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1" name="Freeform 89"/>
          <p:cNvSpPr/>
          <p:nvPr/>
        </p:nvSpPr>
        <p:spPr>
          <a:xfrm>
            <a:off x="90360" y="473940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2" name="TextBox 11"/>
          <p:cNvSpPr/>
          <p:nvPr/>
        </p:nvSpPr>
        <p:spPr>
          <a:xfrm>
            <a:off x="216720" y="265680"/>
            <a:ext cx="3549240" cy="13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00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Panorama mental de la classe 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3" name="TextBox 54"/>
          <p:cNvSpPr/>
          <p:nvPr/>
        </p:nvSpPr>
        <p:spPr>
          <a:xfrm>
            <a:off x="681840" y="998640"/>
            <a:ext cx="50400" cy="412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251"/>
              </a:lnSpc>
            </a:pPr>
            <a:r>
              <a:rPr lang="en-US" sz="1300" b="0" u="none" strike="noStrike" spc="-9">
                <a:solidFill>
                  <a:srgbClr val="000000"/>
                </a:solidFill>
                <a:effectLst/>
                <a:uFillTx/>
                <a:latin typeface="IBM Plex Sans Condensed"/>
                <a:ea typeface="IBM Plex Sans Condensed"/>
              </a:rPr>
              <a:t> </a:t>
            </a:r>
            <a:endParaRPr lang="fr-FR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4" name="TextBox 55"/>
          <p:cNvSpPr/>
          <p:nvPr/>
        </p:nvSpPr>
        <p:spPr>
          <a:xfrm>
            <a:off x="447120" y="1414440"/>
            <a:ext cx="977040" cy="23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857"/>
              </a:lnSpc>
            </a:pPr>
            <a:r>
              <a:rPr lang="en-US" sz="1320" b="1" i="1" u="none" strike="noStrike" spc="-9">
                <a:solidFill>
                  <a:srgbClr val="000000"/>
                </a:solidFill>
                <a:effectLst/>
                <a:uFillTx/>
                <a:latin typeface="IBM Plex Sans Condensed Bold Italics"/>
                <a:ea typeface="IBM Plex Sans Condensed Bold Italics"/>
              </a:rPr>
              <a:t>POURQUOI ?</a:t>
            </a:r>
            <a:endParaRPr lang="fr-FR" sz="13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5" name="TextBox 56"/>
          <p:cNvSpPr/>
          <p:nvPr/>
        </p:nvSpPr>
        <p:spPr>
          <a:xfrm>
            <a:off x="176040" y="4831560"/>
            <a:ext cx="68760" cy="17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00"/>
              </a:lnSpc>
            </a:pPr>
            <a:r>
              <a:rPr lang="en-US" sz="1000" b="0" u="none" strike="noStrike">
                <a:solidFill>
                  <a:srgbClr val="FDC300"/>
                </a:solidFill>
                <a:effectLst/>
                <a:uFillTx/>
                <a:latin typeface="Raleway"/>
                <a:ea typeface="Raleway"/>
              </a:rPr>
              <a:t>5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6" name="TextBox 57"/>
          <p:cNvSpPr/>
          <p:nvPr/>
        </p:nvSpPr>
        <p:spPr>
          <a:xfrm>
            <a:off x="6676920" y="1179000"/>
            <a:ext cx="838440" cy="23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857"/>
              </a:lnSpc>
            </a:pPr>
            <a:r>
              <a:rPr lang="en-US" sz="1320" b="1" i="1" u="none" strike="noStrike" spc="-9">
                <a:solidFill>
                  <a:srgbClr val="000000"/>
                </a:solidFill>
                <a:effectLst/>
                <a:uFillTx/>
                <a:latin typeface="IBM Plex Sans Condensed Bold Italics"/>
                <a:ea typeface="IBM Plex Sans Condensed Bold Italics"/>
              </a:rPr>
              <a:t>AVEC QUI ?</a:t>
            </a:r>
            <a:endParaRPr lang="fr-FR" sz="13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7" name="Forme libre 216"/>
          <p:cNvSpPr/>
          <p:nvPr/>
        </p:nvSpPr>
        <p:spPr>
          <a:xfrm>
            <a:off x="75960" y="1171440"/>
            <a:ext cx="1779840" cy="898920"/>
          </a:xfrm>
          <a:custGeom>
            <a:avLst/>
            <a:gdLst>
              <a:gd name="textAreaLeft" fmla="*/ 0 w 1779840"/>
              <a:gd name="textAreaRight" fmla="*/ 1781280 w 1779840"/>
              <a:gd name="textAreaTop" fmla="*/ 0 h 898920"/>
              <a:gd name="textAreaBottom" fmla="*/ 900360 h 898920"/>
            </a:gdLst>
            <a:ahLst/>
            <a:cxnLst/>
            <a:rect l="textAreaLeft" t="textAreaTop" r="textAreaRight" b="textAreaBottom"/>
            <a:pathLst>
              <a:path w="4948" h="2501" fill="none">
                <a:moveTo>
                  <a:pt x="0" y="2223"/>
                </a:moveTo>
                <a:cubicBezTo>
                  <a:pt x="4869" y="3493"/>
                  <a:pt x="4948" y="0"/>
                  <a:pt x="4948" y="0"/>
                </a:cubicBez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8" name="Forme libre 217"/>
          <p:cNvSpPr/>
          <p:nvPr/>
        </p:nvSpPr>
        <p:spPr>
          <a:xfrm>
            <a:off x="6323760" y="809640"/>
            <a:ext cx="1857960" cy="1053720"/>
          </a:xfrm>
          <a:custGeom>
            <a:avLst/>
            <a:gdLst>
              <a:gd name="textAreaLeft" fmla="*/ 0 w 1857960"/>
              <a:gd name="textAreaRight" fmla="*/ 1859400 w 1857960"/>
              <a:gd name="textAreaTop" fmla="*/ 0 h 1053720"/>
              <a:gd name="textAreaBottom" fmla="*/ 1055160 h 1053720"/>
            </a:gdLst>
            <a:ahLst/>
            <a:cxnLst/>
            <a:rect l="textAreaLeft" t="textAreaTop" r="textAreaRight" b="textAreaBottom"/>
            <a:pathLst>
              <a:path w="5165" h="2931" fill="none">
                <a:moveTo>
                  <a:pt x="5165" y="2223"/>
                </a:moveTo>
                <a:cubicBezTo>
                  <a:pt x="296" y="3493"/>
                  <a:pt x="-471" y="3227"/>
                  <a:pt x="217" y="0"/>
                </a:cubicBezTo>
              </a:path>
            </a:pathLst>
          </a:custGeom>
          <a:noFill/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Freeform 57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20" name="Freeform 58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21" name="Freeform 59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22" name="Freeform 60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23" name="Freeform 61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24" name="Freeform 62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25" name="Freeform 64"/>
          <p:cNvSpPr/>
          <p:nvPr/>
        </p:nvSpPr>
        <p:spPr>
          <a:xfrm>
            <a:off x="131040" y="63360"/>
            <a:ext cx="4295160" cy="521280"/>
          </a:xfrm>
          <a:custGeom>
            <a:avLst/>
            <a:gdLst>
              <a:gd name="textAreaLeft" fmla="*/ 0 w 4295160"/>
              <a:gd name="textAreaRight" fmla="*/ 4296960 w 429516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4296899" h="523199">
                <a:moveTo>
                  <a:pt x="0" y="0"/>
                </a:moveTo>
                <a:lnTo>
                  <a:pt x="4296899" y="0"/>
                </a:lnTo>
                <a:lnTo>
                  <a:pt x="42968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26" name="Freeform 56"/>
          <p:cNvSpPr/>
          <p:nvPr/>
        </p:nvSpPr>
        <p:spPr>
          <a:xfrm>
            <a:off x="2017080" y="120240"/>
            <a:ext cx="345960" cy="325440"/>
          </a:xfrm>
          <a:custGeom>
            <a:avLst/>
            <a:gdLst>
              <a:gd name="textAreaLeft" fmla="*/ 0 w 345960"/>
              <a:gd name="textAreaRight" fmla="*/ 347760 w 345960"/>
              <a:gd name="textAreaTop" fmla="*/ 0 h 325440"/>
              <a:gd name="textAreaBottom" fmla="*/ 327240 h 32544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27" name="Rectangle 226"/>
          <p:cNvSpPr/>
          <p:nvPr/>
        </p:nvSpPr>
        <p:spPr>
          <a:xfrm>
            <a:off x="131040" y="63360"/>
            <a:ext cx="365976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Vos habitudes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8" name="Image 227"/>
          <p:cNvPicPr/>
          <p:nvPr/>
        </p:nvPicPr>
        <p:blipFill>
          <a:blip r:embed="rId14" cstate="print"/>
          <a:srcRect t="6213" b="6294"/>
          <a:stretch/>
        </p:blipFill>
        <p:spPr>
          <a:xfrm>
            <a:off x="1049760" y="720000"/>
            <a:ext cx="6692040" cy="413928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Freeform 65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30" name="Freeform 66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31" name="Freeform 67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32" name="Freeform 68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33" name="Freeform 69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34" name="Freeform 70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35" name="Freeform 72"/>
          <p:cNvSpPr/>
          <p:nvPr/>
        </p:nvSpPr>
        <p:spPr>
          <a:xfrm>
            <a:off x="131040" y="63360"/>
            <a:ext cx="4295160" cy="521280"/>
          </a:xfrm>
          <a:custGeom>
            <a:avLst/>
            <a:gdLst>
              <a:gd name="textAreaLeft" fmla="*/ 0 w 4295160"/>
              <a:gd name="textAreaRight" fmla="*/ 4296960 w 429516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4296899" h="523199">
                <a:moveTo>
                  <a:pt x="0" y="0"/>
                </a:moveTo>
                <a:lnTo>
                  <a:pt x="4296899" y="0"/>
                </a:lnTo>
                <a:lnTo>
                  <a:pt x="42968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36" name="Freeform 73"/>
          <p:cNvSpPr/>
          <p:nvPr/>
        </p:nvSpPr>
        <p:spPr>
          <a:xfrm>
            <a:off x="2017080" y="120240"/>
            <a:ext cx="345960" cy="325440"/>
          </a:xfrm>
          <a:custGeom>
            <a:avLst/>
            <a:gdLst>
              <a:gd name="textAreaLeft" fmla="*/ 0 w 345960"/>
              <a:gd name="textAreaRight" fmla="*/ 347760 w 345960"/>
              <a:gd name="textAreaTop" fmla="*/ 0 h 325440"/>
              <a:gd name="textAreaBottom" fmla="*/ 327240 h 32544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37" name="Rectangle 236"/>
          <p:cNvSpPr/>
          <p:nvPr/>
        </p:nvSpPr>
        <p:spPr>
          <a:xfrm>
            <a:off x="131040" y="63360"/>
            <a:ext cx="365976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b="1" u="none" strike="noStrike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Vos habitudes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8" name="Image 237"/>
          <p:cNvPicPr/>
          <p:nvPr/>
        </p:nvPicPr>
        <p:blipFill>
          <a:blip r:embed="rId14" cstate="print"/>
          <a:srcRect t="13192" b="13310"/>
          <a:stretch/>
        </p:blipFill>
        <p:spPr>
          <a:xfrm>
            <a:off x="2556000" y="72000"/>
            <a:ext cx="4847760" cy="50396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Freeform 2"/>
          <p:cNvSpPr/>
          <p:nvPr/>
        </p:nvSpPr>
        <p:spPr>
          <a:xfrm>
            <a:off x="-63360" y="412920"/>
            <a:ext cx="3355920" cy="433080"/>
          </a:xfrm>
          <a:custGeom>
            <a:avLst/>
            <a:gdLst>
              <a:gd name="textAreaLeft" fmla="*/ 0 w 3355920"/>
              <a:gd name="textAreaRight" fmla="*/ 3357720 w 3355920"/>
              <a:gd name="textAreaTop" fmla="*/ 0 h 433080"/>
              <a:gd name="textAreaBottom" fmla="*/ 434880 h 433080"/>
            </a:gdLst>
            <a:ahLst/>
            <a:cxnLst/>
            <a:rect l="textAreaLeft" t="textAreaTop" r="textAreaRight" b="textAreaBottom"/>
            <a:pathLst>
              <a:path w="3357696" h="434797">
                <a:moveTo>
                  <a:pt x="0" y="0"/>
                </a:moveTo>
                <a:lnTo>
                  <a:pt x="3357696" y="0"/>
                </a:lnTo>
                <a:lnTo>
                  <a:pt x="3357696" y="434797"/>
                </a:lnTo>
                <a:lnTo>
                  <a:pt x="0" y="4347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40" name="Freeform 3"/>
          <p:cNvSpPr/>
          <p:nvPr/>
        </p:nvSpPr>
        <p:spPr>
          <a:xfrm>
            <a:off x="943920" y="565560"/>
            <a:ext cx="1514880" cy="117000"/>
          </a:xfrm>
          <a:custGeom>
            <a:avLst/>
            <a:gdLst>
              <a:gd name="textAreaLeft" fmla="*/ 0 w 1514880"/>
              <a:gd name="textAreaRight" fmla="*/ 1516680 w 1514880"/>
              <a:gd name="textAreaTop" fmla="*/ 0 h 117000"/>
              <a:gd name="textAreaBottom" fmla="*/ 118800 h 117000"/>
            </a:gdLst>
            <a:ahLst/>
            <a:cxnLst/>
            <a:rect l="textAreaLeft" t="textAreaTop" r="textAreaRight" b="textAreaBottom"/>
            <a:pathLst>
              <a:path w="1516561" h="118948">
                <a:moveTo>
                  <a:pt x="0" y="0"/>
                </a:moveTo>
                <a:lnTo>
                  <a:pt x="1516561" y="0"/>
                </a:lnTo>
                <a:lnTo>
                  <a:pt x="1516561" y="118948"/>
                </a:lnTo>
                <a:lnTo>
                  <a:pt x="0" y="11894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41" name="Freeform 4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5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6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42" name="Freeform 5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7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43" name="Freeform 6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9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44" name="Freeform 7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45" name="Freeform 8"/>
          <p:cNvSpPr/>
          <p:nvPr/>
        </p:nvSpPr>
        <p:spPr>
          <a:xfrm>
            <a:off x="131040" y="63000"/>
            <a:ext cx="4295160" cy="521280"/>
          </a:xfrm>
          <a:custGeom>
            <a:avLst/>
            <a:gdLst>
              <a:gd name="textAreaLeft" fmla="*/ 0 w 4295160"/>
              <a:gd name="textAreaRight" fmla="*/ 4296960 w 4295160"/>
              <a:gd name="textAreaTop" fmla="*/ 0 h 521280"/>
              <a:gd name="textAreaBottom" fmla="*/ 523080 h 521280"/>
            </a:gdLst>
            <a:ahLst/>
            <a:cxnLst/>
            <a:rect l="textAreaLeft" t="textAreaTop" r="textAreaRight" b="textAreaBottom"/>
            <a:pathLst>
              <a:path w="4296899" h="523199">
                <a:moveTo>
                  <a:pt x="0" y="0"/>
                </a:moveTo>
                <a:lnTo>
                  <a:pt x="4296899" y="0"/>
                </a:lnTo>
                <a:lnTo>
                  <a:pt x="4296899" y="523199"/>
                </a:lnTo>
                <a:lnTo>
                  <a:pt x="0" y="52319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1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2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46" name="Freeform 9"/>
          <p:cNvSpPr/>
          <p:nvPr/>
        </p:nvSpPr>
        <p:spPr>
          <a:xfrm>
            <a:off x="3600000" y="158040"/>
            <a:ext cx="345960" cy="325440"/>
          </a:xfrm>
          <a:custGeom>
            <a:avLst/>
            <a:gdLst>
              <a:gd name="textAreaLeft" fmla="*/ 0 w 345960"/>
              <a:gd name="textAreaRight" fmla="*/ 347760 w 345960"/>
              <a:gd name="textAreaTop" fmla="*/ 0 h 325440"/>
              <a:gd name="textAreaBottom" fmla="*/ 327240 h 325440"/>
            </a:gdLst>
            <a:ahLst/>
            <a:cxnLst/>
            <a:rect l="textAreaLeft" t="textAreaTop" r="textAreaRight" b="textAreaBottom"/>
            <a:pathLst>
              <a:path w="347824" h="327365">
                <a:moveTo>
                  <a:pt x="0" y="0"/>
                </a:moveTo>
                <a:lnTo>
                  <a:pt x="347824" y="0"/>
                </a:lnTo>
                <a:lnTo>
                  <a:pt x="347824" y="327365"/>
                </a:lnTo>
                <a:lnTo>
                  <a:pt x="0" y="327365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47" name="Freeform 10"/>
          <p:cNvSpPr/>
          <p:nvPr/>
        </p:nvSpPr>
        <p:spPr>
          <a:xfrm>
            <a:off x="90360" y="473940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48" name="TextBox 12"/>
          <p:cNvSpPr/>
          <p:nvPr/>
        </p:nvSpPr>
        <p:spPr>
          <a:xfrm>
            <a:off x="216720" y="265680"/>
            <a:ext cx="3565080" cy="139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100"/>
              </a:lnSpc>
            </a:pPr>
            <a:r>
              <a:rPr lang="en-US" sz="2200" b="1" u="none" strike="noStrike" spc="3">
                <a:solidFill>
                  <a:srgbClr val="000000"/>
                </a:solidFill>
                <a:effectLst/>
                <a:uFillTx/>
                <a:latin typeface="Impact"/>
                <a:ea typeface="Impact"/>
              </a:rPr>
              <a:t>Analysons quelques articles </a:t>
            </a:r>
            <a:endParaRPr lang="fr-FR" sz="2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9" name="TextBox 15"/>
          <p:cNvSpPr/>
          <p:nvPr/>
        </p:nvSpPr>
        <p:spPr>
          <a:xfrm>
            <a:off x="372600" y="1138320"/>
            <a:ext cx="8633160" cy="243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4799"/>
              </a:lnSpc>
            </a:pP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Lis l’article 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et 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réponds 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aux questions ci-dessous : 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799"/>
              </a:lnSpc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➔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De quoi parle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l’article ? 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799"/>
              </a:lnSpc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➔Quelle est 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la source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et 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quand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a-t-il été écrit ? 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ts val="4799"/>
              </a:lnSpc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➔Quelle est 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la thèse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de l’auteur·ice ? 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0" name="TextBox 16"/>
          <p:cNvSpPr/>
          <p:nvPr/>
        </p:nvSpPr>
        <p:spPr>
          <a:xfrm>
            <a:off x="1117080" y="4071960"/>
            <a:ext cx="7674120" cy="71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801"/>
              </a:lnSpc>
            </a:pPr>
            <a:r>
              <a:rPr lang="en-US" sz="2000" b="1" u="none" strike="noStrike">
                <a:solidFill>
                  <a:srgbClr val="EA8A40"/>
                </a:solidFill>
                <a:effectLst/>
                <a:uFillTx/>
                <a:latin typeface="Raleway Bold"/>
                <a:ea typeface="Raleway Bold"/>
              </a:rPr>
              <a:t> SUR LES POST-IT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 </a:t>
            </a:r>
            <a:r>
              <a:rPr lang="en-US" sz="2000" b="1" u="none" strike="noStrike">
                <a:solidFill>
                  <a:srgbClr val="000000"/>
                </a:solidFill>
                <a:effectLst/>
                <a:uFillTx/>
                <a:latin typeface="Raleway Bold"/>
                <a:ea typeface="Raleway Bold"/>
              </a:rPr>
              <a:t>:</a:t>
            </a:r>
            <a:r>
              <a:rPr lang="en-US" sz="2000" b="1" u="none" strike="noStrike">
                <a:solidFill>
                  <a:srgbClr val="909BCE"/>
                </a:solidFill>
                <a:effectLst/>
                <a:uFillTx/>
                <a:latin typeface="Raleway Bold"/>
                <a:ea typeface="Raleway Bold"/>
              </a:rPr>
              <a:t> Quelles idées</a:t>
            </a: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 vous paraissent importantes ?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1" name="TextBox 17"/>
          <p:cNvSpPr/>
          <p:nvPr/>
        </p:nvSpPr>
        <p:spPr>
          <a:xfrm>
            <a:off x="855360" y="4086720"/>
            <a:ext cx="257400" cy="35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2801"/>
              </a:lnSpc>
            </a:pPr>
            <a:r>
              <a:rPr lang="en-US" sz="2000" b="0" u="none" strike="noStrike">
                <a:solidFill>
                  <a:srgbClr val="EA8A40"/>
                </a:solidFill>
                <a:effectLst/>
                <a:uFillTx/>
                <a:latin typeface="arial"/>
                <a:ea typeface="arial"/>
              </a:rPr>
              <a:t>⇒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Freeform 2"/>
          <p:cNvSpPr/>
          <p:nvPr/>
        </p:nvSpPr>
        <p:spPr>
          <a:xfrm>
            <a:off x="-63360" y="-63360"/>
            <a:ext cx="7214760" cy="5268600"/>
          </a:xfrm>
          <a:custGeom>
            <a:avLst/>
            <a:gdLst>
              <a:gd name="textAreaLeft" fmla="*/ 0 w 7214760"/>
              <a:gd name="textAreaRight" fmla="*/ 7216560 w 7214760"/>
              <a:gd name="textAreaTop" fmla="*/ 0 h 5268600"/>
              <a:gd name="textAreaBottom" fmla="*/ 5270400 h 5268600"/>
            </a:gdLst>
            <a:ahLst/>
            <a:cxnLst/>
            <a:rect l="textAreaLeft" t="textAreaTop" r="textAreaRight" b="textAreaBottom"/>
            <a:pathLst>
              <a:path w="7216578" h="5270497">
                <a:moveTo>
                  <a:pt x="0" y="0"/>
                </a:moveTo>
                <a:lnTo>
                  <a:pt x="7216578" y="0"/>
                </a:lnTo>
                <a:lnTo>
                  <a:pt x="7216578" y="5270497"/>
                </a:lnTo>
                <a:lnTo>
                  <a:pt x="0" y="527049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3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3" name="Freeform 3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4" name="Freeform 4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5" name="Freeform 5"/>
          <p:cNvSpPr/>
          <p:nvPr/>
        </p:nvSpPr>
        <p:spPr>
          <a:xfrm>
            <a:off x="7517160" y="4649040"/>
            <a:ext cx="832320" cy="430920"/>
          </a:xfrm>
          <a:custGeom>
            <a:avLst/>
            <a:gdLst>
              <a:gd name="textAreaLeft" fmla="*/ 0 w 832320"/>
              <a:gd name="textAreaRight" fmla="*/ 834120 w 832320"/>
              <a:gd name="textAreaTop" fmla="*/ 0 h 430920"/>
              <a:gd name="textAreaBottom" fmla="*/ 432720 h 430920"/>
            </a:gdLst>
            <a:ahLst/>
            <a:cxnLst/>
            <a:rect l="textAreaLeft" t="textAreaTop" r="textAreaRight" b="textAreaBottom"/>
            <a:pathLst>
              <a:path w="834152" h="432549">
                <a:moveTo>
                  <a:pt x="0" y="0"/>
                </a:moveTo>
                <a:lnTo>
                  <a:pt x="834152" y="0"/>
                </a:lnTo>
                <a:lnTo>
                  <a:pt x="834152" y="432549"/>
                </a:lnTo>
                <a:lnTo>
                  <a:pt x="0" y="432549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8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6" name="Freeform 6"/>
          <p:cNvSpPr/>
          <p:nvPr/>
        </p:nvSpPr>
        <p:spPr>
          <a:xfrm>
            <a:off x="8423640" y="4687920"/>
            <a:ext cx="641520" cy="392040"/>
          </a:xfrm>
          <a:custGeom>
            <a:avLst/>
            <a:gdLst>
              <a:gd name="textAreaLeft" fmla="*/ 0 w 641520"/>
              <a:gd name="textAreaRight" fmla="*/ 643320 w 641520"/>
              <a:gd name="textAreaTop" fmla="*/ 0 h 392040"/>
              <a:gd name="textAreaBottom" fmla="*/ 393840 h 392040"/>
            </a:gdLst>
            <a:ahLst/>
            <a:cxnLst/>
            <a:rect l="textAreaLeft" t="textAreaTop" r="textAreaRight" b="textAreaBottom"/>
            <a:pathLst>
              <a:path w="643176" h="393944">
                <a:moveTo>
                  <a:pt x="0" y="0"/>
                </a:moveTo>
                <a:lnTo>
                  <a:pt x="643175" y="0"/>
                </a:lnTo>
                <a:lnTo>
                  <a:pt x="643175" y="393944"/>
                </a:lnTo>
                <a:lnTo>
                  <a:pt x="0" y="39394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9" cstate="print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7" name="Freeform 7"/>
          <p:cNvSpPr/>
          <p:nvPr/>
        </p:nvSpPr>
        <p:spPr>
          <a:xfrm>
            <a:off x="3048120" y="1708200"/>
            <a:ext cx="6065280" cy="444600"/>
          </a:xfrm>
          <a:custGeom>
            <a:avLst/>
            <a:gdLst>
              <a:gd name="textAreaLeft" fmla="*/ 0 w 6065280"/>
              <a:gd name="textAreaRight" fmla="*/ 6067080 w 6065280"/>
              <a:gd name="textAreaTop" fmla="*/ 0 h 444600"/>
              <a:gd name="textAreaBottom" fmla="*/ 446400 h 444600"/>
            </a:gdLst>
            <a:ahLst/>
            <a:cxnLst/>
            <a:rect l="textAreaLeft" t="textAreaTop" r="textAreaRight" b="textAreaBottom"/>
            <a:pathLst>
              <a:path w="6066901" h="446399">
                <a:moveTo>
                  <a:pt x="0" y="0"/>
                </a:moveTo>
                <a:lnTo>
                  <a:pt x="6066901" y="0"/>
                </a:lnTo>
                <a:lnTo>
                  <a:pt x="6066901" y="446398"/>
                </a:lnTo>
                <a:lnTo>
                  <a:pt x="0" y="44639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0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1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8" name="Freeform 8"/>
          <p:cNvSpPr/>
          <p:nvPr/>
        </p:nvSpPr>
        <p:spPr>
          <a:xfrm>
            <a:off x="3134160" y="1800720"/>
            <a:ext cx="266760" cy="250920"/>
          </a:xfrm>
          <a:custGeom>
            <a:avLst/>
            <a:gdLst>
              <a:gd name="textAreaLeft" fmla="*/ 0 w 266760"/>
              <a:gd name="textAreaRight" fmla="*/ 268560 w 266760"/>
              <a:gd name="textAreaTop" fmla="*/ 0 h 250920"/>
              <a:gd name="textAreaBottom" fmla="*/ 252720 h 250920"/>
            </a:gdLst>
            <a:ahLst/>
            <a:cxnLst/>
            <a:rect l="textAreaLeft" t="textAreaTop" r="textAreaRight" b="textAreaBottom"/>
            <a:pathLst>
              <a:path w="268700" h="252889">
                <a:moveTo>
                  <a:pt x="0" y="0"/>
                </a:moveTo>
                <a:lnTo>
                  <a:pt x="268701" y="0"/>
                </a:lnTo>
                <a:lnTo>
                  <a:pt x="268701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2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59" name="Freeform 9"/>
          <p:cNvSpPr/>
          <p:nvPr/>
        </p:nvSpPr>
        <p:spPr>
          <a:xfrm>
            <a:off x="3402720" y="1800720"/>
            <a:ext cx="2953800" cy="250920"/>
          </a:xfrm>
          <a:custGeom>
            <a:avLst/>
            <a:gdLst>
              <a:gd name="textAreaLeft" fmla="*/ 0 w 2953800"/>
              <a:gd name="textAreaRight" fmla="*/ 2955600 w 2953800"/>
              <a:gd name="textAreaTop" fmla="*/ 0 h 250920"/>
              <a:gd name="textAreaBottom" fmla="*/ 252720 h 250920"/>
            </a:gdLst>
            <a:ahLst/>
            <a:cxnLst/>
            <a:rect l="textAreaLeft" t="textAreaTop" r="textAreaRight" b="textAreaBottom"/>
            <a:pathLst>
              <a:path w="2955674" h="252889">
                <a:moveTo>
                  <a:pt x="0" y="0"/>
                </a:moveTo>
                <a:lnTo>
                  <a:pt x="2955674" y="0"/>
                </a:lnTo>
                <a:lnTo>
                  <a:pt x="2955674" y="252888"/>
                </a:lnTo>
                <a:lnTo>
                  <a:pt x="0" y="2528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60" name="Freeform 10"/>
          <p:cNvSpPr/>
          <p:nvPr/>
        </p:nvSpPr>
        <p:spPr>
          <a:xfrm>
            <a:off x="-114840" y="2154240"/>
            <a:ext cx="3173400" cy="1556640"/>
          </a:xfrm>
          <a:custGeom>
            <a:avLst/>
            <a:gdLst>
              <a:gd name="textAreaLeft" fmla="*/ 0 w 3173400"/>
              <a:gd name="textAreaRight" fmla="*/ 3175200 w 3173400"/>
              <a:gd name="textAreaTop" fmla="*/ 0 h 1556640"/>
              <a:gd name="textAreaBottom" fmla="*/ 1558440 h 1556640"/>
            </a:gdLst>
            <a:ahLst/>
            <a:cxnLst/>
            <a:rect l="textAreaLeft" t="textAreaTop" r="textAreaRight" b="textAreaBottom"/>
            <a:pathLst>
              <a:path w="3175302" h="1558604">
                <a:moveTo>
                  <a:pt x="0" y="0"/>
                </a:moveTo>
                <a:lnTo>
                  <a:pt x="3175301" y="0"/>
                </a:lnTo>
                <a:lnTo>
                  <a:pt x="3175301" y="1558604"/>
                </a:lnTo>
                <a:lnTo>
                  <a:pt x="0" y="1558604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5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61" name="Freeform 11"/>
          <p:cNvSpPr/>
          <p:nvPr/>
        </p:nvSpPr>
        <p:spPr>
          <a:xfrm>
            <a:off x="8472600" y="4663080"/>
            <a:ext cx="546840" cy="391680"/>
          </a:xfrm>
          <a:custGeom>
            <a:avLst/>
            <a:gdLst>
              <a:gd name="textAreaLeft" fmla="*/ 0 w 546840"/>
              <a:gd name="textAreaRight" fmla="*/ 548640 w 546840"/>
              <a:gd name="textAreaTop" fmla="*/ 0 h 391680"/>
              <a:gd name="textAreaBottom" fmla="*/ 393480 h 391680"/>
            </a:gdLst>
            <a:ahLst/>
            <a:cxnLst/>
            <a:rect l="textAreaLeft" t="textAreaTop" r="textAreaRight" b="textAreaBottom"/>
            <a:pathLst>
              <a:path w="548697" h="393602">
                <a:moveTo>
                  <a:pt x="0" y="0"/>
                </a:moveTo>
                <a:lnTo>
                  <a:pt x="548697" y="0"/>
                </a:lnTo>
                <a:lnTo>
                  <a:pt x="548697" y="393601"/>
                </a:lnTo>
                <a:lnTo>
                  <a:pt x="0" y="393601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>
              <a:extLst>
                <a:ext uri="{96DAC541-7B7A-43D3-8B79-37D633B846F1}">
                  <asvg:svgBlip xmlns:asvg="http://schemas.microsoft.com/office/drawing/2016/SVG/main" xmlns:mc="http://schemas.openxmlformats.org/markup-compatibility/2006" xmlns:p15="http://schemas.microsoft.com/office/powerpoint/2012/main" xmlns:p14="http://schemas.microsoft.com/office/powerpoint/2010/main" xmlns="" r:embed="rId17"/>
                </a:ext>
              </a:extLst>
            </a:blip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  <a:ea typeface="DejaVu Sans"/>
            </a:endParaRPr>
          </a:p>
        </p:txBody>
      </p:sp>
      <p:sp>
        <p:nvSpPr>
          <p:cNvPr id="262" name="TextBox 12"/>
          <p:cNvSpPr/>
          <p:nvPr/>
        </p:nvSpPr>
        <p:spPr>
          <a:xfrm>
            <a:off x="1382760" y="1140840"/>
            <a:ext cx="3487320" cy="41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300"/>
              </a:lnSpc>
            </a:pPr>
            <a:r>
              <a:rPr lang="en-US" sz="6600" b="1" u="none" strike="noStrike">
                <a:solidFill>
                  <a:srgbClr val="FFFFFF"/>
                </a:solidFill>
                <a:effectLst/>
                <a:uFillTx/>
                <a:latin typeface="Impact"/>
                <a:ea typeface="Impact"/>
              </a:rPr>
              <a:t>FAST </a:t>
            </a:r>
            <a:r>
              <a:rPr lang="en-US" sz="6600" b="1" u="none" strike="noStrike">
                <a:solidFill>
                  <a:srgbClr val="909BCE"/>
                </a:solidFill>
                <a:effectLst/>
                <a:uFillTx/>
                <a:latin typeface="Impact"/>
                <a:ea typeface="Impact"/>
              </a:rPr>
              <a:t>FOOD</a:t>
            </a:r>
            <a:endParaRPr lang="fr-FR" sz="6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3" name="TextBox 13"/>
          <p:cNvSpPr/>
          <p:nvPr/>
        </p:nvSpPr>
        <p:spPr>
          <a:xfrm>
            <a:off x="3134160" y="2169000"/>
            <a:ext cx="5684400" cy="44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498"/>
              </a:lnSpc>
            </a:pPr>
            <a:r>
              <a:rPr lang="en-US" sz="1400" b="0" u="none" strike="noStrike">
                <a:solidFill>
                  <a:srgbClr val="000000"/>
                </a:solidFill>
                <a:effectLst/>
                <a:uFillTx/>
                <a:latin typeface="Raleway"/>
                <a:ea typeface="Raleway"/>
              </a:rPr>
              <a:t>Collège Henri Barbusse | 2026</a:t>
            </a:r>
            <a:endParaRPr lang="fr-FR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4" name="TextBox 14"/>
          <p:cNvSpPr/>
          <p:nvPr/>
        </p:nvSpPr>
        <p:spPr>
          <a:xfrm>
            <a:off x="1856520" y="2619360"/>
            <a:ext cx="71640" cy="68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5428"/>
              </a:lnSpc>
            </a:pPr>
            <a:r>
              <a:rPr lang="en-US" sz="2700" b="0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 </a:t>
            </a:r>
            <a:endParaRPr lang="fr-FR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5" name="TextBox 16"/>
          <p:cNvSpPr/>
          <p:nvPr/>
        </p:nvSpPr>
        <p:spPr>
          <a:xfrm>
            <a:off x="618120" y="2216160"/>
            <a:ext cx="1900440" cy="411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3240"/>
              </a:lnSpc>
            </a:pPr>
            <a:r>
              <a:rPr lang="en-US" sz="2700" b="1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Séance 2</a:t>
            </a:r>
            <a:endParaRPr lang="fr-FR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6" name="TextBox 17"/>
          <p:cNvSpPr/>
          <p:nvPr/>
        </p:nvSpPr>
        <p:spPr>
          <a:xfrm>
            <a:off x="360000" y="3240360"/>
            <a:ext cx="2417400" cy="82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914400">
              <a:lnSpc>
                <a:spcPts val="3240"/>
              </a:lnSpc>
            </a:pPr>
            <a:r>
              <a:rPr lang="en-US" sz="2700" b="0" u="none" strike="noStrike">
                <a:solidFill>
                  <a:srgbClr val="FFFFFF"/>
                </a:solidFill>
                <a:effectLst/>
                <a:uFillTx/>
                <a:latin typeface="Passion One"/>
                <a:ea typeface="Passion One"/>
              </a:rPr>
              <a:t>Stratégies de marketing</a:t>
            </a:r>
            <a:endParaRPr lang="fr-FR" sz="2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7" name="TextBox 18"/>
          <p:cNvSpPr/>
          <p:nvPr/>
        </p:nvSpPr>
        <p:spPr>
          <a:xfrm>
            <a:off x="8865000" y="4772520"/>
            <a:ext cx="70200" cy="17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ts val="1400"/>
              </a:lnSpc>
            </a:pPr>
            <a:r>
              <a:rPr lang="en-US" sz="1000" b="0" u="none" strike="noStrike">
                <a:solidFill>
                  <a:srgbClr val="595959"/>
                </a:solidFill>
                <a:effectLst/>
                <a:uFillTx/>
                <a:latin typeface="Arial"/>
                <a:ea typeface="Arial"/>
              </a:rPr>
              <a:t>8</a:t>
            </a:r>
            <a:endParaRPr lang="fr-FR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8" name="Image 267"/>
          <p:cNvPicPr/>
          <p:nvPr/>
        </p:nvPicPr>
        <p:blipFill>
          <a:blip r:embed="rId18" cstate="print"/>
          <a:stretch/>
        </p:blipFill>
        <p:spPr>
          <a:xfrm>
            <a:off x="7943760" y="152640"/>
            <a:ext cx="1126800" cy="415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</TotalTime>
  <Words>945</Words>
  <Application>LibreOffice/25.8.5.2$Windows_X86_64 LibreOffice_project/9c8b85f387cc00a89945a79c9e6239f32e450ac2</Application>
  <PresentationFormat>Affichage à l'écran (16:9)</PresentationFormat>
  <Paragraphs>262</Paragraphs>
  <Slides>25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10</vt:i4>
      </vt:variant>
      <vt:variant>
        <vt:lpstr>Titres des diapositives</vt:lpstr>
      </vt:variant>
      <vt:variant>
        <vt:i4>25</vt:i4>
      </vt:variant>
    </vt:vector>
  </HeadingPairs>
  <TitlesOfParts>
    <vt:vector size="35" baseType="lpstr"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FF_PPT global.pdf</dc:title>
  <dc:creator>aurelie roge</dc:creator>
  <cp:lastModifiedBy>aurelie.roge</cp:lastModifiedBy>
  <cp:revision>21</cp:revision>
  <dcterms:created xsi:type="dcterms:W3CDTF">2006-08-16T00:00:00Z</dcterms:created>
  <dcterms:modified xsi:type="dcterms:W3CDTF">2026-04-21T15:37:05Z</dcterms:modified>
  <dc:identifier>DAGzVshO7Do</dc:identifier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On-screen Show (4:3)</vt:lpwstr>
  </property>
</Properties>
</file>