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 id="2147483686" r:id="rId5"/>
    <p:sldMasterId id="214748368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Montserrat"/>
      <p:regular r:id="rId24"/>
      <p:bold r:id="rId25"/>
      <p:italic r:id="rId26"/>
      <p:boldItalic r:id="rId27"/>
    </p:embeddedFont>
    <p:embeddedFont>
      <p:font typeface="Montserrat Black"/>
      <p:bold r:id="rId28"/>
      <p:boldItalic r:id="rId29"/>
    </p:embeddedFont>
    <p:embeddedFont>
      <p:font typeface="Montserrat Medium"/>
      <p:regular r:id="rId30"/>
      <p:bold r:id="rId31"/>
      <p:italic r:id="rId32"/>
      <p:boldItalic r:id="rId33"/>
    </p:embeddedFont>
    <p:embeddedFont>
      <p:font typeface="Montserrat Light"/>
      <p:regular r:id="rId34"/>
      <p:bold r:id="rId35"/>
      <p:italic r:id="rId36"/>
      <p:boldItalic r:id="rId37"/>
    </p:embeddedFont>
    <p:embeddedFont>
      <p:font typeface="Montserrat ExtraBold"/>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Montserrat-regular.fntdata"/><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Black-bold.fntdata"/><Relationship Id="rId27"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ontserratBlack-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4.xml"/><Relationship Id="rId33" Type="http://schemas.openxmlformats.org/officeDocument/2006/relationships/font" Target="fonts/MontserratMedium-boldItalic.fntdata"/><Relationship Id="rId10" Type="http://schemas.openxmlformats.org/officeDocument/2006/relationships/slide" Target="slides/slide3.xml"/><Relationship Id="rId32" Type="http://schemas.openxmlformats.org/officeDocument/2006/relationships/font" Target="fonts/MontserratMedium-italic.fntdata"/><Relationship Id="rId13" Type="http://schemas.openxmlformats.org/officeDocument/2006/relationships/slide" Target="slides/slide6.xml"/><Relationship Id="rId35" Type="http://schemas.openxmlformats.org/officeDocument/2006/relationships/font" Target="fonts/MontserratLight-bold.fntdata"/><Relationship Id="rId12" Type="http://schemas.openxmlformats.org/officeDocument/2006/relationships/slide" Target="slides/slide5.xml"/><Relationship Id="rId34" Type="http://schemas.openxmlformats.org/officeDocument/2006/relationships/font" Target="fonts/MontserratLight-regular.fntdata"/><Relationship Id="rId15" Type="http://schemas.openxmlformats.org/officeDocument/2006/relationships/slide" Target="slides/slide8.xml"/><Relationship Id="rId37" Type="http://schemas.openxmlformats.org/officeDocument/2006/relationships/font" Target="fonts/MontserratLight-boldItalic.fntdata"/><Relationship Id="rId14" Type="http://schemas.openxmlformats.org/officeDocument/2006/relationships/slide" Target="slides/slide7.xml"/><Relationship Id="rId36" Type="http://schemas.openxmlformats.org/officeDocument/2006/relationships/font" Target="fonts/MontserratLight-italic.fntdata"/><Relationship Id="rId17" Type="http://schemas.openxmlformats.org/officeDocument/2006/relationships/slide" Target="slides/slide10.xml"/><Relationship Id="rId39" Type="http://schemas.openxmlformats.org/officeDocument/2006/relationships/font" Target="fonts/MontserratExtraBold-boldItalic.fntdata"/><Relationship Id="rId16" Type="http://schemas.openxmlformats.org/officeDocument/2006/relationships/slide" Target="slides/slide9.xml"/><Relationship Id="rId38" Type="http://schemas.openxmlformats.org/officeDocument/2006/relationships/font" Target="fonts/MontserratExtraBold-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ris.org/wp-content/uploads/2022/03/RAPPORT-RECHERCHEACTION-TIERSLIEUX.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rte.tv/fr/videos/113629-006-A/a-qui-profite-le-do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odprint.org/issues/food-justic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gencebio.org/wp-content/uploads/2022/06/DP-final_AGENCE-BIO-10-juin-2022.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cologie.gouv.fr/bio-en-pleine-croissance-decouvrez-chiffr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see.fr/fr/statistiques/6466177"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9d0a7eeab2_0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9d0a7eeab2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9d0a7eeab2_0_577: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9d0a7eeab2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chemeClr val="hlink"/>
                </a:solidFill>
                <a:hlinkClick r:id="rId2"/>
              </a:rPr>
              <a:t>https://www.leris.org/wp-content/uploads/2022/03/RAPPORT-RECHERCHEACTION-TIERSLIEUX.pdf</a:t>
            </a:r>
            <a:r>
              <a:rPr lang="f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9d0a7eeab2_0_585: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9d0a7eeab2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chemeClr val="hlink"/>
                </a:solidFill>
                <a:hlinkClick r:id="rId2"/>
              </a:rPr>
              <a:t>https://www.arte.tv/fr/videos/113629-006-A/a-qui-profite-le-don/</a:t>
            </a:r>
            <a:r>
              <a:rPr lang="f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9d0a7eeab2_0_599: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9d0a7eeab2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fr">
                <a:solidFill>
                  <a:schemeClr val="dk1"/>
                </a:solidFill>
              </a:rPr>
              <a:t>→ c’est le refus du système alimentaire dominant mondialisé</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fr">
                <a:solidFill>
                  <a:schemeClr val="dk1"/>
                </a:solidFill>
              </a:rPr>
              <a:t>→ est indissociable de la lutte contre les inégalités structurelles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fr">
                <a:solidFill>
                  <a:schemeClr val="dk1"/>
                </a:solidFill>
              </a:rPr>
              <a:t>→ interroge l’accessibilité des circuits alimentaires alternatifs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9d0a7eeab2_0_605: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9d0a7eeab2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chemeClr val="hlink"/>
                </a:solidFill>
                <a:hlinkClick r:id="rId2"/>
              </a:rPr>
              <a:t>https://foodprint.org/issues/food-justice/</a:t>
            </a:r>
            <a:r>
              <a:rPr lang="fr"/>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9d0a7eeab2_0_612: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9d0a7eeab2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9d0a7eeab2_0_633: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9d0a7eeab2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9d0a7eeab2_0_9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9d0a7eeab2_0_9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9d0a7eeab2_0_554: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9d0a7eeab2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d0a7eeab2_0_823: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9d0a7eeab2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chemeClr val="hlink"/>
                </a:solidFill>
                <a:hlinkClick r:id="rId2"/>
              </a:rPr>
              <a:t>https://www.agencebio.org/wp-content/uploads/2022/06/DP-final_AGENCE-BIO-10-juin-2022.pdf</a:t>
            </a:r>
            <a:r>
              <a:rPr lang="f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9d0a7eeab2_0_837: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9d0a7eeab2_0_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https://vizagreste.agriculture.gouv.fr/les-circuits-courts.html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9d0a7eeab2_0_852: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9d0a7eeab2_0_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https://vizagreste.agriculture.gouv.fr/les-circuits-courts.html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9d0a7eeab2_0_817: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9d0a7eeab2_0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chemeClr val="hlink"/>
                </a:solidFill>
                <a:hlinkClick r:id="rId2"/>
              </a:rPr>
              <a:t>https://www.ecologie.gouv.fr/bio-en-pleine-croissance-decouvrez-chiffres</a:t>
            </a:r>
            <a:r>
              <a:rPr lang="f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9d0a7eeab2_0_571: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9d0a7eeab2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9d0a7eeab2_0_875: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9d0a7eeab2_0_8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9d0a7eeab2_0_1018: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9d0a7eeab2_0_1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chemeClr val="hlink"/>
                </a:solidFill>
                <a:hlinkClick r:id="rId2"/>
              </a:rPr>
              <a:t>https://www.insee.fr/fr/statistiques/6466177</a:t>
            </a:r>
            <a:r>
              <a:rPr lang="f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2">
  <p:cSld name="TITLE_2">
    <p:spTree>
      <p:nvGrpSpPr>
        <p:cNvPr id="95" name="Shape 95"/>
        <p:cNvGrpSpPr/>
        <p:nvPr/>
      </p:nvGrpSpPr>
      <p:grpSpPr>
        <a:xfrm>
          <a:off x="0" y="0"/>
          <a:ext cx="0" cy="0"/>
          <a:chOff x="0" y="0"/>
          <a:chExt cx="0" cy="0"/>
        </a:xfrm>
      </p:grpSpPr>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97" name="Google Shape;97;p25"/>
          <p:cNvPicPr preferRelativeResize="0"/>
          <p:nvPr/>
        </p:nvPicPr>
        <p:blipFill>
          <a:blip r:embed="rId2">
            <a:alphaModFix/>
          </a:blip>
          <a:stretch>
            <a:fillRect/>
          </a:stretch>
        </p:blipFill>
        <p:spPr>
          <a:xfrm>
            <a:off x="0" y="0"/>
            <a:ext cx="659933" cy="5143502"/>
          </a:xfrm>
          <a:prstGeom prst="rect">
            <a:avLst/>
          </a:prstGeom>
          <a:noFill/>
          <a:ln>
            <a:noFill/>
          </a:ln>
        </p:spPr>
      </p:pic>
      <p:sp>
        <p:nvSpPr>
          <p:cNvPr id="98" name="Google Shape;98;p25"/>
          <p:cNvSpPr txBox="1"/>
          <p:nvPr>
            <p:ph type="title"/>
          </p:nvPr>
        </p:nvSpPr>
        <p:spPr>
          <a:xfrm>
            <a:off x="945900" y="168000"/>
            <a:ext cx="8520600" cy="841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272460"/>
              </a:buClr>
              <a:buSzPts val="2400"/>
              <a:buFont typeface="Montserrat"/>
              <a:buNone/>
              <a:defRPr b="1" sz="2400">
                <a:solidFill>
                  <a:srgbClr val="272460"/>
                </a:solidFill>
                <a:latin typeface="Montserrat"/>
                <a:ea typeface="Montserrat"/>
                <a:cs typeface="Montserrat"/>
                <a:sym typeface="Montserrat"/>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99" name="Google Shape;99;p25"/>
          <p:cNvSpPr txBox="1"/>
          <p:nvPr>
            <p:ph idx="2" type="title"/>
          </p:nvPr>
        </p:nvSpPr>
        <p:spPr>
          <a:xfrm>
            <a:off x="945900" y="515525"/>
            <a:ext cx="8520600" cy="841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32ABDF"/>
              </a:buClr>
              <a:buSzPts val="1400"/>
              <a:buFont typeface="Montserrat"/>
              <a:buNone/>
              <a:defRPr b="1" sz="1400">
                <a:solidFill>
                  <a:srgbClr val="32ABDF"/>
                </a:solidFill>
                <a:latin typeface="Montserrat"/>
                <a:ea typeface="Montserrat"/>
                <a:cs typeface="Montserrat"/>
                <a:sym typeface="Montserra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3">
    <p:spTree>
      <p:nvGrpSpPr>
        <p:cNvPr id="100" name="Shape 100"/>
        <p:cNvGrpSpPr/>
        <p:nvPr/>
      </p:nvGrpSpPr>
      <p:grpSpPr>
        <a:xfrm>
          <a:off x="0" y="0"/>
          <a:ext cx="0" cy="0"/>
          <a:chOff x="0" y="0"/>
          <a:chExt cx="0" cy="0"/>
        </a:xfrm>
      </p:grpSpPr>
      <p:sp>
        <p:nvSpPr>
          <p:cNvPr id="101" name="Google Shape;101;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102" name="Google Shape;102;p26"/>
          <p:cNvPicPr preferRelativeResize="0"/>
          <p:nvPr/>
        </p:nvPicPr>
        <p:blipFill>
          <a:blip r:embed="rId2">
            <a:alphaModFix/>
          </a:blip>
          <a:stretch>
            <a:fillRect/>
          </a:stretch>
        </p:blipFill>
        <p:spPr>
          <a:xfrm>
            <a:off x="0" y="0"/>
            <a:ext cx="659933" cy="5143502"/>
          </a:xfrm>
          <a:prstGeom prst="rect">
            <a:avLst/>
          </a:prstGeom>
          <a:noFill/>
          <a:ln>
            <a:noFill/>
          </a:ln>
        </p:spPr>
      </p:pic>
      <p:sp>
        <p:nvSpPr>
          <p:cNvPr id="103" name="Google Shape;103;p26"/>
          <p:cNvSpPr txBox="1"/>
          <p:nvPr>
            <p:ph type="title"/>
          </p:nvPr>
        </p:nvSpPr>
        <p:spPr>
          <a:xfrm>
            <a:off x="945900" y="168000"/>
            <a:ext cx="8520600" cy="841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272460"/>
              </a:buClr>
              <a:buSzPts val="2400"/>
              <a:buFont typeface="Montserrat"/>
              <a:buNone/>
              <a:defRPr b="1" sz="2400">
                <a:solidFill>
                  <a:srgbClr val="272460"/>
                </a:solidFill>
                <a:latin typeface="Montserrat"/>
                <a:ea typeface="Montserrat"/>
                <a:cs typeface="Montserrat"/>
                <a:sym typeface="Montserrat"/>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4" name="Google Shape;104;p26"/>
          <p:cNvSpPr txBox="1"/>
          <p:nvPr>
            <p:ph idx="2" type="title"/>
          </p:nvPr>
        </p:nvSpPr>
        <p:spPr>
          <a:xfrm>
            <a:off x="945900" y="515525"/>
            <a:ext cx="8520600" cy="841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32ABDF"/>
              </a:buClr>
              <a:buSzPts val="1400"/>
              <a:buFont typeface="Montserrat"/>
              <a:buNone/>
              <a:defRPr b="1" sz="1400">
                <a:solidFill>
                  <a:srgbClr val="32ABDF"/>
                </a:solidFill>
                <a:latin typeface="Montserrat"/>
                <a:ea typeface="Montserrat"/>
                <a:cs typeface="Montserrat"/>
                <a:sym typeface="Montserra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p28"/>
          <p:cNvSpPr txBox="1"/>
          <p:nvPr>
            <p:ph type="ctrTitle"/>
          </p:nvPr>
        </p:nvSpPr>
        <p:spPr>
          <a:xfrm>
            <a:off x="311708" y="744575"/>
            <a:ext cx="8520600" cy="2052600"/>
          </a:xfrm>
          <a:prstGeom prst="rect">
            <a:avLst/>
          </a:prstGeom>
        </p:spPr>
        <p:txBody>
          <a:bodyPr anchorCtr="0" anchor="b" bIns="92725" lIns="92725" spcFirstLastPara="1" rIns="92725" wrap="square" tIns="92725">
            <a:normAutofit/>
          </a:bodyPr>
          <a:lstStyle>
            <a:lvl1pPr lvl="0" rtl="0" algn="ctr">
              <a:spcBef>
                <a:spcPts val="0"/>
              </a:spcBef>
              <a:spcAft>
                <a:spcPts val="0"/>
              </a:spcAft>
              <a:buSzPts val="5300"/>
              <a:buNone/>
              <a:defRPr sz="53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
        <p:nvSpPr>
          <p:cNvPr id="112" name="Google Shape;112;p28"/>
          <p:cNvSpPr txBox="1"/>
          <p:nvPr>
            <p:ph idx="1" type="subTitle"/>
          </p:nvPr>
        </p:nvSpPr>
        <p:spPr>
          <a:xfrm>
            <a:off x="311700" y="2834125"/>
            <a:ext cx="8520600" cy="792600"/>
          </a:xfrm>
          <a:prstGeom prst="rect">
            <a:avLst/>
          </a:prstGeom>
        </p:spPr>
        <p:txBody>
          <a:bodyPr anchorCtr="0" anchor="t" bIns="92725" lIns="92725" spcFirstLastPara="1" rIns="92725" wrap="square" tIns="927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3" name="Google Shape;113;p28"/>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4" name="Shape 114"/>
        <p:cNvGrpSpPr/>
        <p:nvPr/>
      </p:nvGrpSpPr>
      <p:grpSpPr>
        <a:xfrm>
          <a:off x="0" y="0"/>
          <a:ext cx="0" cy="0"/>
          <a:chOff x="0" y="0"/>
          <a:chExt cx="0" cy="0"/>
        </a:xfrm>
      </p:grpSpPr>
      <p:sp>
        <p:nvSpPr>
          <p:cNvPr id="115" name="Google Shape;115;p29"/>
          <p:cNvSpPr txBox="1"/>
          <p:nvPr>
            <p:ph type="title"/>
          </p:nvPr>
        </p:nvSpPr>
        <p:spPr>
          <a:xfrm>
            <a:off x="311700" y="2150850"/>
            <a:ext cx="8520600" cy="841800"/>
          </a:xfrm>
          <a:prstGeom prst="rect">
            <a:avLst/>
          </a:prstGeom>
        </p:spPr>
        <p:txBody>
          <a:bodyPr anchorCtr="0" anchor="ctr" bIns="92725" lIns="92725" spcFirstLastPara="1" rIns="92725" wrap="square" tIns="927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6" name="Google Shape;116;p29"/>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7" name="Shape 117"/>
        <p:cNvGrpSpPr/>
        <p:nvPr/>
      </p:nvGrpSpPr>
      <p:grpSpPr>
        <a:xfrm>
          <a:off x="0" y="0"/>
          <a:ext cx="0" cy="0"/>
          <a:chOff x="0" y="0"/>
          <a:chExt cx="0" cy="0"/>
        </a:xfrm>
      </p:grpSpPr>
      <p:sp>
        <p:nvSpPr>
          <p:cNvPr id="118" name="Google Shape;118;p30"/>
          <p:cNvSpPr txBox="1"/>
          <p:nvPr>
            <p:ph type="title"/>
          </p:nvPr>
        </p:nvSpPr>
        <p:spPr>
          <a:xfrm>
            <a:off x="311700" y="445025"/>
            <a:ext cx="8520600" cy="572700"/>
          </a:xfrm>
          <a:prstGeom prst="rect">
            <a:avLst/>
          </a:prstGeom>
        </p:spPr>
        <p:txBody>
          <a:bodyPr anchorCtr="0" anchor="t" bIns="92725" lIns="92725" spcFirstLastPara="1" rIns="92725" wrap="square" tIns="927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 name="Google Shape;119;p30"/>
          <p:cNvSpPr txBox="1"/>
          <p:nvPr>
            <p:ph idx="1" type="body"/>
          </p:nvPr>
        </p:nvSpPr>
        <p:spPr>
          <a:xfrm>
            <a:off x="311700" y="1152475"/>
            <a:ext cx="8520600" cy="3416400"/>
          </a:xfrm>
          <a:prstGeom prst="rect">
            <a:avLst/>
          </a:prstGeom>
        </p:spPr>
        <p:txBody>
          <a:bodyPr anchorCtr="0" anchor="t" bIns="92725" lIns="92725" spcFirstLastPara="1" rIns="92725" wrap="square" tIns="927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
        <p:nvSpPr>
          <p:cNvPr id="120" name="Google Shape;120;p30"/>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1" name="Shape 121"/>
        <p:cNvGrpSpPr/>
        <p:nvPr/>
      </p:nvGrpSpPr>
      <p:grpSpPr>
        <a:xfrm>
          <a:off x="0" y="0"/>
          <a:ext cx="0" cy="0"/>
          <a:chOff x="0" y="0"/>
          <a:chExt cx="0" cy="0"/>
        </a:xfrm>
      </p:grpSpPr>
      <p:sp>
        <p:nvSpPr>
          <p:cNvPr id="122" name="Google Shape;122;p31"/>
          <p:cNvSpPr txBox="1"/>
          <p:nvPr>
            <p:ph type="title"/>
          </p:nvPr>
        </p:nvSpPr>
        <p:spPr>
          <a:xfrm>
            <a:off x="311700" y="445025"/>
            <a:ext cx="8520600" cy="572700"/>
          </a:xfrm>
          <a:prstGeom prst="rect">
            <a:avLst/>
          </a:prstGeom>
        </p:spPr>
        <p:txBody>
          <a:bodyPr anchorCtr="0" anchor="t" bIns="92725" lIns="92725" spcFirstLastPara="1" rIns="92725" wrap="square" tIns="927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3" name="Google Shape;123;p31"/>
          <p:cNvSpPr txBox="1"/>
          <p:nvPr>
            <p:ph idx="1" type="body"/>
          </p:nvPr>
        </p:nvSpPr>
        <p:spPr>
          <a:xfrm>
            <a:off x="311700" y="1152475"/>
            <a:ext cx="3999900" cy="3416400"/>
          </a:xfrm>
          <a:prstGeom prst="rect">
            <a:avLst/>
          </a:prstGeom>
        </p:spPr>
        <p:txBody>
          <a:bodyPr anchorCtr="0" anchor="t" bIns="92725" lIns="92725" spcFirstLastPara="1" rIns="92725" wrap="square" tIns="92725">
            <a:normAutofit/>
          </a:bodyPr>
          <a:lstStyle>
            <a:lvl1pPr indent="-323850" lvl="0" marL="457200" rtl="0">
              <a:spcBef>
                <a:spcPts val="0"/>
              </a:spcBef>
              <a:spcAft>
                <a:spcPts val="0"/>
              </a:spcAft>
              <a:buSzPts val="1500"/>
              <a:buChar char="●"/>
              <a:defRPr sz="15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4" name="Google Shape;124;p31"/>
          <p:cNvSpPr txBox="1"/>
          <p:nvPr>
            <p:ph idx="2" type="body"/>
          </p:nvPr>
        </p:nvSpPr>
        <p:spPr>
          <a:xfrm>
            <a:off x="4832400" y="1152475"/>
            <a:ext cx="3999900" cy="3416400"/>
          </a:xfrm>
          <a:prstGeom prst="rect">
            <a:avLst/>
          </a:prstGeom>
        </p:spPr>
        <p:txBody>
          <a:bodyPr anchorCtr="0" anchor="t" bIns="92725" lIns="92725" spcFirstLastPara="1" rIns="92725" wrap="square" tIns="92725">
            <a:normAutofit/>
          </a:bodyPr>
          <a:lstStyle>
            <a:lvl1pPr indent="-323850" lvl="0" marL="457200" rtl="0">
              <a:spcBef>
                <a:spcPts val="0"/>
              </a:spcBef>
              <a:spcAft>
                <a:spcPts val="0"/>
              </a:spcAft>
              <a:buSzPts val="1500"/>
              <a:buChar char="●"/>
              <a:defRPr sz="15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5" name="Google Shape;125;p31"/>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32"/>
          <p:cNvSpPr txBox="1"/>
          <p:nvPr>
            <p:ph type="title"/>
          </p:nvPr>
        </p:nvSpPr>
        <p:spPr>
          <a:xfrm>
            <a:off x="311700" y="445025"/>
            <a:ext cx="8520600" cy="572700"/>
          </a:xfrm>
          <a:prstGeom prst="rect">
            <a:avLst/>
          </a:prstGeom>
        </p:spPr>
        <p:txBody>
          <a:bodyPr anchorCtr="0" anchor="t" bIns="92725" lIns="92725" spcFirstLastPara="1" rIns="92725" wrap="square" tIns="927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8" name="Google Shape;128;p32"/>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9" name="Shape 129"/>
        <p:cNvGrpSpPr/>
        <p:nvPr/>
      </p:nvGrpSpPr>
      <p:grpSpPr>
        <a:xfrm>
          <a:off x="0" y="0"/>
          <a:ext cx="0" cy="0"/>
          <a:chOff x="0" y="0"/>
          <a:chExt cx="0" cy="0"/>
        </a:xfrm>
      </p:grpSpPr>
      <p:sp>
        <p:nvSpPr>
          <p:cNvPr id="130" name="Google Shape;130;p33"/>
          <p:cNvSpPr txBox="1"/>
          <p:nvPr>
            <p:ph type="title"/>
          </p:nvPr>
        </p:nvSpPr>
        <p:spPr>
          <a:xfrm>
            <a:off x="311700" y="555600"/>
            <a:ext cx="2808000" cy="755700"/>
          </a:xfrm>
          <a:prstGeom prst="rect">
            <a:avLst/>
          </a:prstGeom>
        </p:spPr>
        <p:txBody>
          <a:bodyPr anchorCtr="0" anchor="b" bIns="92725" lIns="92725" spcFirstLastPara="1" rIns="92725" wrap="square" tIns="927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1" name="Google Shape;131;p33"/>
          <p:cNvSpPr txBox="1"/>
          <p:nvPr>
            <p:ph idx="1" type="body"/>
          </p:nvPr>
        </p:nvSpPr>
        <p:spPr>
          <a:xfrm>
            <a:off x="311700" y="1389600"/>
            <a:ext cx="2808000" cy="3179400"/>
          </a:xfrm>
          <a:prstGeom prst="rect">
            <a:avLst/>
          </a:prstGeom>
        </p:spPr>
        <p:txBody>
          <a:bodyPr anchorCtr="0" anchor="t" bIns="92725" lIns="92725" spcFirstLastPara="1" rIns="92725" wrap="square" tIns="927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2" name="Google Shape;132;p33"/>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3" name="Shape 133"/>
        <p:cNvGrpSpPr/>
        <p:nvPr/>
      </p:nvGrpSpPr>
      <p:grpSpPr>
        <a:xfrm>
          <a:off x="0" y="0"/>
          <a:ext cx="0" cy="0"/>
          <a:chOff x="0" y="0"/>
          <a:chExt cx="0" cy="0"/>
        </a:xfrm>
      </p:grpSpPr>
      <p:sp>
        <p:nvSpPr>
          <p:cNvPr id="134" name="Google Shape;134;p34"/>
          <p:cNvSpPr txBox="1"/>
          <p:nvPr>
            <p:ph type="title"/>
          </p:nvPr>
        </p:nvSpPr>
        <p:spPr>
          <a:xfrm>
            <a:off x="490250" y="450150"/>
            <a:ext cx="6367800" cy="4090800"/>
          </a:xfrm>
          <a:prstGeom prst="rect">
            <a:avLst/>
          </a:prstGeom>
        </p:spPr>
        <p:txBody>
          <a:bodyPr anchorCtr="0" anchor="ctr" bIns="92725" lIns="92725" spcFirstLastPara="1" rIns="92725" wrap="square" tIns="92725">
            <a:normAutofit/>
          </a:bodyPr>
          <a:lstStyle>
            <a:lvl1pPr lvl="0" rtl="0">
              <a:spcBef>
                <a:spcPts val="0"/>
              </a:spcBef>
              <a:spcAft>
                <a:spcPts val="0"/>
              </a:spcAft>
              <a:buSzPts val="4900"/>
              <a:buNone/>
              <a:defRPr sz="4900"/>
            </a:lvl1pPr>
            <a:lvl2pPr lvl="1" rtl="0">
              <a:spcBef>
                <a:spcPts val="0"/>
              </a:spcBef>
              <a:spcAft>
                <a:spcPts val="0"/>
              </a:spcAft>
              <a:buSzPts val="4900"/>
              <a:buNone/>
              <a:defRPr sz="4900"/>
            </a:lvl2pPr>
            <a:lvl3pPr lvl="2" rtl="0">
              <a:spcBef>
                <a:spcPts val="0"/>
              </a:spcBef>
              <a:spcAft>
                <a:spcPts val="0"/>
              </a:spcAft>
              <a:buSzPts val="4900"/>
              <a:buNone/>
              <a:defRPr sz="4900"/>
            </a:lvl3pPr>
            <a:lvl4pPr lvl="3" rtl="0">
              <a:spcBef>
                <a:spcPts val="0"/>
              </a:spcBef>
              <a:spcAft>
                <a:spcPts val="0"/>
              </a:spcAft>
              <a:buSzPts val="4900"/>
              <a:buNone/>
              <a:defRPr sz="4900"/>
            </a:lvl4pPr>
            <a:lvl5pPr lvl="4" rtl="0">
              <a:spcBef>
                <a:spcPts val="0"/>
              </a:spcBef>
              <a:spcAft>
                <a:spcPts val="0"/>
              </a:spcAft>
              <a:buSzPts val="4900"/>
              <a:buNone/>
              <a:defRPr sz="4900"/>
            </a:lvl5pPr>
            <a:lvl6pPr lvl="5" rtl="0">
              <a:spcBef>
                <a:spcPts val="0"/>
              </a:spcBef>
              <a:spcAft>
                <a:spcPts val="0"/>
              </a:spcAft>
              <a:buSzPts val="4900"/>
              <a:buNone/>
              <a:defRPr sz="4900"/>
            </a:lvl6pPr>
            <a:lvl7pPr lvl="6" rtl="0">
              <a:spcBef>
                <a:spcPts val="0"/>
              </a:spcBef>
              <a:spcAft>
                <a:spcPts val="0"/>
              </a:spcAft>
              <a:buSzPts val="4900"/>
              <a:buNone/>
              <a:defRPr sz="4900"/>
            </a:lvl7pPr>
            <a:lvl8pPr lvl="7" rtl="0">
              <a:spcBef>
                <a:spcPts val="0"/>
              </a:spcBef>
              <a:spcAft>
                <a:spcPts val="0"/>
              </a:spcAft>
              <a:buSzPts val="4900"/>
              <a:buNone/>
              <a:defRPr sz="4900"/>
            </a:lvl8pPr>
            <a:lvl9pPr lvl="8" rtl="0">
              <a:spcBef>
                <a:spcPts val="0"/>
              </a:spcBef>
              <a:spcAft>
                <a:spcPts val="0"/>
              </a:spcAft>
              <a:buSzPts val="4900"/>
              <a:buNone/>
              <a:defRPr sz="4900"/>
            </a:lvl9pPr>
          </a:lstStyle>
          <a:p/>
        </p:txBody>
      </p:sp>
      <p:sp>
        <p:nvSpPr>
          <p:cNvPr id="135" name="Google Shape;135;p34"/>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6" name="Shape 136"/>
        <p:cNvGrpSpPr/>
        <p:nvPr/>
      </p:nvGrpSpPr>
      <p:grpSpPr>
        <a:xfrm>
          <a:off x="0" y="0"/>
          <a:ext cx="0" cy="0"/>
          <a:chOff x="0" y="0"/>
          <a:chExt cx="0" cy="0"/>
        </a:xfrm>
      </p:grpSpPr>
      <p:sp>
        <p:nvSpPr>
          <p:cNvPr id="137" name="Google Shape;137;p35"/>
          <p:cNvSpPr/>
          <p:nvPr/>
        </p:nvSpPr>
        <p:spPr>
          <a:xfrm>
            <a:off x="4572000" y="-125"/>
            <a:ext cx="4572000" cy="5143500"/>
          </a:xfrm>
          <a:prstGeom prst="rect">
            <a:avLst/>
          </a:prstGeom>
          <a:solidFill>
            <a:schemeClr val="lt2"/>
          </a:solidFill>
          <a:ln>
            <a:noFill/>
          </a:ln>
        </p:spPr>
        <p:txBody>
          <a:bodyPr anchorCtr="0" anchor="ctr" bIns="92725" lIns="92725" spcFirstLastPara="1" rIns="92725" wrap="square" tIns="92725">
            <a:noAutofit/>
          </a:bodyPr>
          <a:lstStyle/>
          <a:p>
            <a:pPr indent="0" lvl="0" marL="0" rtl="0" algn="l">
              <a:spcBef>
                <a:spcPts val="0"/>
              </a:spcBef>
              <a:spcAft>
                <a:spcPts val="0"/>
              </a:spcAft>
              <a:buNone/>
            </a:pPr>
            <a:r>
              <a:t/>
            </a:r>
            <a:endParaRPr/>
          </a:p>
        </p:txBody>
      </p:sp>
      <p:sp>
        <p:nvSpPr>
          <p:cNvPr id="138" name="Google Shape;138;p35"/>
          <p:cNvSpPr txBox="1"/>
          <p:nvPr>
            <p:ph type="title"/>
          </p:nvPr>
        </p:nvSpPr>
        <p:spPr>
          <a:xfrm>
            <a:off x="265500" y="1233175"/>
            <a:ext cx="4045200" cy="1482300"/>
          </a:xfrm>
          <a:prstGeom prst="rect">
            <a:avLst/>
          </a:prstGeom>
        </p:spPr>
        <p:txBody>
          <a:bodyPr anchorCtr="0" anchor="b" bIns="92725" lIns="92725" spcFirstLastPara="1" rIns="92725" wrap="square" tIns="92725">
            <a:norm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39" name="Google Shape;139;p35"/>
          <p:cNvSpPr txBox="1"/>
          <p:nvPr>
            <p:ph idx="1" type="subTitle"/>
          </p:nvPr>
        </p:nvSpPr>
        <p:spPr>
          <a:xfrm>
            <a:off x="265500" y="2803075"/>
            <a:ext cx="4045200" cy="1235100"/>
          </a:xfrm>
          <a:prstGeom prst="rect">
            <a:avLst/>
          </a:prstGeom>
        </p:spPr>
        <p:txBody>
          <a:bodyPr anchorCtr="0" anchor="t" bIns="92725" lIns="92725" spcFirstLastPara="1" rIns="92725" wrap="square" tIns="927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0" name="Google Shape;140;p35"/>
          <p:cNvSpPr txBox="1"/>
          <p:nvPr>
            <p:ph idx="2" type="body"/>
          </p:nvPr>
        </p:nvSpPr>
        <p:spPr>
          <a:xfrm>
            <a:off x="4939500" y="724075"/>
            <a:ext cx="3837000" cy="3695100"/>
          </a:xfrm>
          <a:prstGeom prst="rect">
            <a:avLst/>
          </a:prstGeom>
        </p:spPr>
        <p:txBody>
          <a:bodyPr anchorCtr="0" anchor="ctr" bIns="92725" lIns="92725" spcFirstLastPara="1" rIns="92725" wrap="square" tIns="927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
        <p:nvSpPr>
          <p:cNvPr id="141" name="Google Shape;141;p35"/>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36"/>
          <p:cNvSpPr txBox="1"/>
          <p:nvPr>
            <p:ph idx="1" type="body"/>
          </p:nvPr>
        </p:nvSpPr>
        <p:spPr>
          <a:xfrm>
            <a:off x="311700" y="4230575"/>
            <a:ext cx="5998800" cy="605100"/>
          </a:xfrm>
          <a:prstGeom prst="rect">
            <a:avLst/>
          </a:prstGeom>
        </p:spPr>
        <p:txBody>
          <a:bodyPr anchorCtr="0" anchor="ctr" bIns="92725" lIns="92725" spcFirstLastPara="1" rIns="92725" wrap="square" tIns="92725">
            <a:normAutofit/>
          </a:bodyPr>
          <a:lstStyle>
            <a:lvl1pPr indent="-228600" lvl="0" marL="457200" rtl="0">
              <a:lnSpc>
                <a:spcPct val="100000"/>
              </a:lnSpc>
              <a:spcBef>
                <a:spcPts val="0"/>
              </a:spcBef>
              <a:spcAft>
                <a:spcPts val="0"/>
              </a:spcAft>
              <a:buSzPts val="1900"/>
              <a:buNone/>
              <a:defRPr/>
            </a:lvl1pPr>
          </a:lstStyle>
          <a:p/>
        </p:txBody>
      </p:sp>
      <p:sp>
        <p:nvSpPr>
          <p:cNvPr id="144" name="Google Shape;144;p36"/>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5" name="Shape 145"/>
        <p:cNvGrpSpPr/>
        <p:nvPr/>
      </p:nvGrpSpPr>
      <p:grpSpPr>
        <a:xfrm>
          <a:off x="0" y="0"/>
          <a:ext cx="0" cy="0"/>
          <a:chOff x="0" y="0"/>
          <a:chExt cx="0" cy="0"/>
        </a:xfrm>
      </p:grpSpPr>
      <p:sp>
        <p:nvSpPr>
          <p:cNvPr id="146" name="Google Shape;146;p37"/>
          <p:cNvSpPr txBox="1"/>
          <p:nvPr>
            <p:ph hasCustomPrompt="1" type="title"/>
          </p:nvPr>
        </p:nvSpPr>
        <p:spPr>
          <a:xfrm>
            <a:off x="311700" y="1106125"/>
            <a:ext cx="8520600" cy="1963500"/>
          </a:xfrm>
          <a:prstGeom prst="rect">
            <a:avLst/>
          </a:prstGeom>
        </p:spPr>
        <p:txBody>
          <a:bodyPr anchorCtr="0" anchor="b" bIns="92725" lIns="92725" spcFirstLastPara="1" rIns="92725" wrap="square" tIns="92725">
            <a:normAutofit/>
          </a:bodyPr>
          <a:lstStyle>
            <a:lvl1pPr lvl="0" rtl="0" algn="ctr">
              <a:spcBef>
                <a:spcPts val="0"/>
              </a:spcBef>
              <a:spcAft>
                <a:spcPts val="0"/>
              </a:spcAft>
              <a:buSzPts val="12200"/>
              <a:buNone/>
              <a:defRPr sz="12200"/>
            </a:lvl1pPr>
            <a:lvl2pPr lvl="1" rtl="0" algn="ctr">
              <a:spcBef>
                <a:spcPts val="0"/>
              </a:spcBef>
              <a:spcAft>
                <a:spcPts val="0"/>
              </a:spcAft>
              <a:buSzPts val="12200"/>
              <a:buNone/>
              <a:defRPr sz="12200"/>
            </a:lvl2pPr>
            <a:lvl3pPr lvl="2" rtl="0" algn="ctr">
              <a:spcBef>
                <a:spcPts val="0"/>
              </a:spcBef>
              <a:spcAft>
                <a:spcPts val="0"/>
              </a:spcAft>
              <a:buSzPts val="12200"/>
              <a:buNone/>
              <a:defRPr sz="12200"/>
            </a:lvl3pPr>
            <a:lvl4pPr lvl="3" rtl="0" algn="ctr">
              <a:spcBef>
                <a:spcPts val="0"/>
              </a:spcBef>
              <a:spcAft>
                <a:spcPts val="0"/>
              </a:spcAft>
              <a:buSzPts val="12200"/>
              <a:buNone/>
              <a:defRPr sz="12200"/>
            </a:lvl4pPr>
            <a:lvl5pPr lvl="4" rtl="0" algn="ctr">
              <a:spcBef>
                <a:spcPts val="0"/>
              </a:spcBef>
              <a:spcAft>
                <a:spcPts val="0"/>
              </a:spcAft>
              <a:buSzPts val="12200"/>
              <a:buNone/>
              <a:defRPr sz="12200"/>
            </a:lvl5pPr>
            <a:lvl6pPr lvl="5" rtl="0" algn="ctr">
              <a:spcBef>
                <a:spcPts val="0"/>
              </a:spcBef>
              <a:spcAft>
                <a:spcPts val="0"/>
              </a:spcAft>
              <a:buSzPts val="12200"/>
              <a:buNone/>
              <a:defRPr sz="12200"/>
            </a:lvl6pPr>
            <a:lvl7pPr lvl="6" rtl="0" algn="ctr">
              <a:spcBef>
                <a:spcPts val="0"/>
              </a:spcBef>
              <a:spcAft>
                <a:spcPts val="0"/>
              </a:spcAft>
              <a:buSzPts val="12200"/>
              <a:buNone/>
              <a:defRPr sz="12200"/>
            </a:lvl7pPr>
            <a:lvl8pPr lvl="7" rtl="0" algn="ctr">
              <a:spcBef>
                <a:spcPts val="0"/>
              </a:spcBef>
              <a:spcAft>
                <a:spcPts val="0"/>
              </a:spcAft>
              <a:buSzPts val="12200"/>
              <a:buNone/>
              <a:defRPr sz="12200"/>
            </a:lvl8pPr>
            <a:lvl9pPr lvl="8" rtl="0" algn="ctr">
              <a:spcBef>
                <a:spcPts val="0"/>
              </a:spcBef>
              <a:spcAft>
                <a:spcPts val="0"/>
              </a:spcAft>
              <a:buSzPts val="12200"/>
              <a:buNone/>
              <a:defRPr sz="12200"/>
            </a:lvl9pPr>
          </a:lstStyle>
          <a:p>
            <a:r>
              <a:t>xx%</a:t>
            </a:r>
          </a:p>
        </p:txBody>
      </p:sp>
      <p:sp>
        <p:nvSpPr>
          <p:cNvPr id="147" name="Google Shape;147;p37"/>
          <p:cNvSpPr txBox="1"/>
          <p:nvPr>
            <p:ph idx="1" type="body"/>
          </p:nvPr>
        </p:nvSpPr>
        <p:spPr>
          <a:xfrm>
            <a:off x="311700" y="3152225"/>
            <a:ext cx="8520600" cy="1300800"/>
          </a:xfrm>
          <a:prstGeom prst="rect">
            <a:avLst/>
          </a:prstGeom>
        </p:spPr>
        <p:txBody>
          <a:bodyPr anchorCtr="0" anchor="t" bIns="92725" lIns="92725" spcFirstLastPara="1" rIns="92725" wrap="square" tIns="92725">
            <a:normAutofit/>
          </a:bodyPr>
          <a:lstStyle>
            <a:lvl1pPr indent="-349250" lvl="0" marL="457200" rtl="0" algn="ctr">
              <a:spcBef>
                <a:spcPts val="0"/>
              </a:spcBef>
              <a:spcAft>
                <a:spcPts val="0"/>
              </a:spcAft>
              <a:buSzPts val="1900"/>
              <a:buChar char="●"/>
              <a:defRPr/>
            </a:lvl1pPr>
            <a:lvl2pPr indent="-323850" lvl="1" marL="914400" rtl="0" algn="ctr">
              <a:spcBef>
                <a:spcPts val="0"/>
              </a:spcBef>
              <a:spcAft>
                <a:spcPts val="0"/>
              </a:spcAft>
              <a:buSzPts val="1500"/>
              <a:buChar char="○"/>
              <a:defRPr/>
            </a:lvl2pPr>
            <a:lvl3pPr indent="-323850" lvl="2" marL="1371600" rtl="0" algn="ctr">
              <a:spcBef>
                <a:spcPts val="0"/>
              </a:spcBef>
              <a:spcAft>
                <a:spcPts val="0"/>
              </a:spcAft>
              <a:buSzPts val="1500"/>
              <a:buChar char="■"/>
              <a:defRPr/>
            </a:lvl3pPr>
            <a:lvl4pPr indent="-323850" lvl="3" marL="1828800" rtl="0" algn="ctr">
              <a:spcBef>
                <a:spcPts val="0"/>
              </a:spcBef>
              <a:spcAft>
                <a:spcPts val="0"/>
              </a:spcAft>
              <a:buSzPts val="1500"/>
              <a:buChar char="●"/>
              <a:defRPr/>
            </a:lvl4pPr>
            <a:lvl5pPr indent="-323850" lvl="4" marL="2286000" rtl="0" algn="ctr">
              <a:spcBef>
                <a:spcPts val="0"/>
              </a:spcBef>
              <a:spcAft>
                <a:spcPts val="0"/>
              </a:spcAft>
              <a:buSzPts val="1500"/>
              <a:buChar char="○"/>
              <a:defRPr/>
            </a:lvl5pPr>
            <a:lvl6pPr indent="-323850" lvl="5" marL="2743200" rtl="0" algn="ctr">
              <a:spcBef>
                <a:spcPts val="0"/>
              </a:spcBef>
              <a:spcAft>
                <a:spcPts val="0"/>
              </a:spcAft>
              <a:buSzPts val="1500"/>
              <a:buChar char="■"/>
              <a:defRPr/>
            </a:lvl6pPr>
            <a:lvl7pPr indent="-323850" lvl="6" marL="3200400" rtl="0" algn="ctr">
              <a:spcBef>
                <a:spcPts val="0"/>
              </a:spcBef>
              <a:spcAft>
                <a:spcPts val="0"/>
              </a:spcAft>
              <a:buSzPts val="1500"/>
              <a:buChar char="●"/>
              <a:defRPr/>
            </a:lvl7pPr>
            <a:lvl8pPr indent="-323850" lvl="7" marL="3657600" rtl="0" algn="ctr">
              <a:spcBef>
                <a:spcPts val="0"/>
              </a:spcBef>
              <a:spcAft>
                <a:spcPts val="0"/>
              </a:spcAft>
              <a:buSzPts val="1500"/>
              <a:buChar char="○"/>
              <a:defRPr/>
            </a:lvl8pPr>
            <a:lvl9pPr indent="-323850" lvl="8" marL="4114800" rtl="0" algn="ctr">
              <a:spcBef>
                <a:spcPts val="0"/>
              </a:spcBef>
              <a:spcAft>
                <a:spcPts val="0"/>
              </a:spcAft>
              <a:buSzPts val="1500"/>
              <a:buChar char="■"/>
              <a:defRPr/>
            </a:lvl9pPr>
          </a:lstStyle>
          <a:p/>
        </p:txBody>
      </p:sp>
      <p:sp>
        <p:nvSpPr>
          <p:cNvPr id="148" name="Google Shape;148;p37"/>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9" name="Shape 149"/>
        <p:cNvGrpSpPr/>
        <p:nvPr/>
      </p:nvGrpSpPr>
      <p:grpSpPr>
        <a:xfrm>
          <a:off x="0" y="0"/>
          <a:ext cx="0" cy="0"/>
          <a:chOff x="0" y="0"/>
          <a:chExt cx="0" cy="0"/>
        </a:xfrm>
      </p:grpSpPr>
      <p:sp>
        <p:nvSpPr>
          <p:cNvPr id="150" name="Google Shape;150;p38"/>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151" name="Google Shape;151;p38"/>
          <p:cNvSpPr/>
          <p:nvPr/>
        </p:nvSpPr>
        <p:spPr>
          <a:xfrm>
            <a:off x="10800" y="-50"/>
            <a:ext cx="9144000" cy="5143500"/>
          </a:xfrm>
          <a:prstGeom prst="rect">
            <a:avLst/>
          </a:prstGeom>
          <a:noFill/>
          <a:ln cap="flat" cmpd="sng" w="114300">
            <a:solidFill>
              <a:srgbClr val="FF0000"/>
            </a:solidFill>
            <a:prstDash val="solid"/>
            <a:round/>
            <a:headEnd len="sm" w="sm" type="none"/>
            <a:tailEnd len="sm" w="sm" type="none"/>
          </a:ln>
        </p:spPr>
        <p:txBody>
          <a:bodyPr anchorCtr="0" anchor="ctr" bIns="92725" lIns="92725" spcFirstLastPara="1" rIns="92725" wrap="square" tIns="927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2">
  <p:cSld name="TITLE_2">
    <p:spTree>
      <p:nvGrpSpPr>
        <p:cNvPr id="152" name="Shape 152"/>
        <p:cNvGrpSpPr/>
        <p:nvPr/>
      </p:nvGrpSpPr>
      <p:grpSpPr>
        <a:xfrm>
          <a:off x="0" y="0"/>
          <a:ext cx="0" cy="0"/>
          <a:chOff x="0" y="0"/>
          <a:chExt cx="0" cy="0"/>
        </a:xfrm>
      </p:grpSpPr>
      <p:sp>
        <p:nvSpPr>
          <p:cNvPr id="153" name="Google Shape;153;p39"/>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154" name="Google Shape;154;p39"/>
          <p:cNvPicPr preferRelativeResize="0"/>
          <p:nvPr/>
        </p:nvPicPr>
        <p:blipFill>
          <a:blip r:embed="rId2">
            <a:alphaModFix/>
          </a:blip>
          <a:stretch>
            <a:fillRect/>
          </a:stretch>
        </p:blipFill>
        <p:spPr>
          <a:xfrm>
            <a:off x="0" y="0"/>
            <a:ext cx="512627" cy="3995398"/>
          </a:xfrm>
          <a:prstGeom prst="rect">
            <a:avLst/>
          </a:prstGeom>
          <a:noFill/>
          <a:ln>
            <a:noFill/>
          </a:ln>
        </p:spPr>
      </p:pic>
      <p:sp>
        <p:nvSpPr>
          <p:cNvPr id="155" name="Google Shape;155;p39"/>
          <p:cNvSpPr txBox="1"/>
          <p:nvPr>
            <p:ph type="title"/>
          </p:nvPr>
        </p:nvSpPr>
        <p:spPr>
          <a:xfrm>
            <a:off x="945900" y="168000"/>
            <a:ext cx="8520600" cy="841800"/>
          </a:xfrm>
          <a:prstGeom prst="rect">
            <a:avLst/>
          </a:prstGeom>
        </p:spPr>
        <p:txBody>
          <a:bodyPr anchorCtr="0" anchor="ctr" bIns="92725" lIns="92725" spcFirstLastPara="1" rIns="92725" wrap="square" tIns="92725">
            <a:normAutofit/>
          </a:bodyPr>
          <a:lstStyle>
            <a:lvl1pPr lvl="0" rtl="0">
              <a:spcBef>
                <a:spcPts val="0"/>
              </a:spcBef>
              <a:spcAft>
                <a:spcPts val="0"/>
              </a:spcAft>
              <a:buClr>
                <a:srgbClr val="272460"/>
              </a:buClr>
              <a:buSzPts val="2400"/>
              <a:buFont typeface="Montserrat"/>
              <a:buNone/>
              <a:defRPr b="1" sz="2400">
                <a:solidFill>
                  <a:srgbClr val="272460"/>
                </a:solidFill>
                <a:latin typeface="Montserrat"/>
                <a:ea typeface="Montserrat"/>
                <a:cs typeface="Montserrat"/>
                <a:sym typeface="Montserrat"/>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6" name="Google Shape;156;p39"/>
          <p:cNvSpPr txBox="1"/>
          <p:nvPr>
            <p:ph idx="2" type="title"/>
          </p:nvPr>
        </p:nvSpPr>
        <p:spPr>
          <a:xfrm>
            <a:off x="945900" y="515525"/>
            <a:ext cx="8520600" cy="841800"/>
          </a:xfrm>
          <a:prstGeom prst="rect">
            <a:avLst/>
          </a:prstGeom>
        </p:spPr>
        <p:txBody>
          <a:bodyPr anchorCtr="0" anchor="ctr" bIns="92725" lIns="92725" spcFirstLastPara="1" rIns="92725" wrap="square" tIns="92725">
            <a:normAutofit/>
          </a:bodyPr>
          <a:lstStyle>
            <a:lvl1pPr lvl="0" rtl="0">
              <a:spcBef>
                <a:spcPts val="0"/>
              </a:spcBef>
              <a:spcAft>
                <a:spcPts val="0"/>
              </a:spcAft>
              <a:buClr>
                <a:srgbClr val="32ABDF"/>
              </a:buClr>
              <a:buSzPts val="1500"/>
              <a:buFont typeface="Montserrat"/>
              <a:buNone/>
              <a:defRPr b="1" sz="1500">
                <a:solidFill>
                  <a:srgbClr val="32ABDF"/>
                </a:solidFill>
                <a:latin typeface="Montserrat"/>
                <a:ea typeface="Montserrat"/>
                <a:cs typeface="Montserrat"/>
                <a:sym typeface="Montserra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1">
    <p:spTree>
      <p:nvGrpSpPr>
        <p:cNvPr id="157" name="Shape 157"/>
        <p:cNvGrpSpPr/>
        <p:nvPr/>
      </p:nvGrpSpPr>
      <p:grpSpPr>
        <a:xfrm>
          <a:off x="0" y="0"/>
          <a:ext cx="0" cy="0"/>
          <a:chOff x="0" y="0"/>
          <a:chExt cx="0" cy="0"/>
        </a:xfrm>
      </p:grpSpPr>
      <p:sp>
        <p:nvSpPr>
          <p:cNvPr id="158" name="Google Shape;158;p40"/>
          <p:cNvSpPr txBox="1"/>
          <p:nvPr>
            <p:ph idx="12" type="sldNum"/>
          </p:nvPr>
        </p:nvSpPr>
        <p:spPr>
          <a:xfrm>
            <a:off x="8472458" y="4663217"/>
            <a:ext cx="548700" cy="393600"/>
          </a:xfrm>
          <a:prstGeom prst="rect">
            <a:avLst/>
          </a:prstGeom>
        </p:spPr>
        <p:txBody>
          <a:bodyPr anchorCtr="0" anchor="ctr" bIns="92725" lIns="92725" spcFirstLastPara="1" rIns="92725" wrap="square" tIns="927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159" name="Google Shape;159;p40"/>
          <p:cNvPicPr preferRelativeResize="0"/>
          <p:nvPr/>
        </p:nvPicPr>
        <p:blipFill>
          <a:blip r:embed="rId2">
            <a:alphaModFix/>
          </a:blip>
          <a:stretch>
            <a:fillRect/>
          </a:stretch>
        </p:blipFill>
        <p:spPr>
          <a:xfrm>
            <a:off x="0" y="0"/>
            <a:ext cx="512627" cy="3995398"/>
          </a:xfrm>
          <a:prstGeom prst="rect">
            <a:avLst/>
          </a:prstGeom>
          <a:noFill/>
          <a:ln>
            <a:noFill/>
          </a:ln>
        </p:spPr>
      </p:pic>
      <p:sp>
        <p:nvSpPr>
          <p:cNvPr id="160" name="Google Shape;160;p40"/>
          <p:cNvSpPr txBox="1"/>
          <p:nvPr>
            <p:ph type="title"/>
          </p:nvPr>
        </p:nvSpPr>
        <p:spPr>
          <a:xfrm>
            <a:off x="945900" y="168000"/>
            <a:ext cx="8520600" cy="841800"/>
          </a:xfrm>
          <a:prstGeom prst="rect">
            <a:avLst/>
          </a:prstGeom>
        </p:spPr>
        <p:txBody>
          <a:bodyPr anchorCtr="0" anchor="ctr" bIns="92725" lIns="92725" spcFirstLastPara="1" rIns="92725" wrap="square" tIns="92725">
            <a:normAutofit/>
          </a:bodyPr>
          <a:lstStyle>
            <a:lvl1pPr lvl="0" rtl="0">
              <a:spcBef>
                <a:spcPts val="0"/>
              </a:spcBef>
              <a:spcAft>
                <a:spcPts val="0"/>
              </a:spcAft>
              <a:buClr>
                <a:srgbClr val="272460"/>
              </a:buClr>
              <a:buSzPts val="2400"/>
              <a:buFont typeface="Montserrat"/>
              <a:buNone/>
              <a:defRPr b="1" sz="2400">
                <a:solidFill>
                  <a:srgbClr val="272460"/>
                </a:solidFill>
                <a:latin typeface="Montserrat"/>
                <a:ea typeface="Montserrat"/>
                <a:cs typeface="Montserrat"/>
                <a:sym typeface="Montserrat"/>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1" name="Google Shape;161;p40"/>
          <p:cNvSpPr txBox="1"/>
          <p:nvPr>
            <p:ph idx="2" type="title"/>
          </p:nvPr>
        </p:nvSpPr>
        <p:spPr>
          <a:xfrm>
            <a:off x="945900" y="515525"/>
            <a:ext cx="8520600" cy="841800"/>
          </a:xfrm>
          <a:prstGeom prst="rect">
            <a:avLst/>
          </a:prstGeom>
        </p:spPr>
        <p:txBody>
          <a:bodyPr anchorCtr="0" anchor="ctr" bIns="92725" lIns="92725" spcFirstLastPara="1" rIns="92725" wrap="square" tIns="92725">
            <a:normAutofit/>
          </a:bodyPr>
          <a:lstStyle>
            <a:lvl1pPr lvl="0" rtl="0">
              <a:spcBef>
                <a:spcPts val="0"/>
              </a:spcBef>
              <a:spcAft>
                <a:spcPts val="0"/>
              </a:spcAft>
              <a:buClr>
                <a:srgbClr val="32ABDF"/>
              </a:buClr>
              <a:buSzPts val="1500"/>
              <a:buFont typeface="Montserrat"/>
              <a:buNone/>
              <a:defRPr b="1" sz="1500">
                <a:solidFill>
                  <a:srgbClr val="32ABDF"/>
                </a:solidFill>
                <a:latin typeface="Montserrat"/>
                <a:ea typeface="Montserrat"/>
                <a:cs typeface="Montserrat"/>
                <a:sym typeface="Montserra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5" name="Shape 105"/>
        <p:cNvGrpSpPr/>
        <p:nvPr/>
      </p:nvGrpSpPr>
      <p:grpSpPr>
        <a:xfrm>
          <a:off x="0" y="0"/>
          <a:ext cx="0" cy="0"/>
          <a:chOff x="0" y="0"/>
          <a:chExt cx="0" cy="0"/>
        </a:xfrm>
      </p:grpSpPr>
      <p:sp>
        <p:nvSpPr>
          <p:cNvPr id="106" name="Google Shape;106;p27"/>
          <p:cNvSpPr txBox="1"/>
          <p:nvPr>
            <p:ph type="title"/>
          </p:nvPr>
        </p:nvSpPr>
        <p:spPr>
          <a:xfrm>
            <a:off x="311700" y="445025"/>
            <a:ext cx="8520600" cy="572700"/>
          </a:xfrm>
          <a:prstGeom prst="rect">
            <a:avLst/>
          </a:prstGeom>
          <a:noFill/>
          <a:ln>
            <a:noFill/>
          </a:ln>
        </p:spPr>
        <p:txBody>
          <a:bodyPr anchorCtr="0" anchor="t" bIns="92725" lIns="92725" spcFirstLastPara="1" rIns="92725" wrap="square" tIns="927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7" name="Google Shape;107;p27"/>
          <p:cNvSpPr txBox="1"/>
          <p:nvPr>
            <p:ph idx="1" type="body"/>
          </p:nvPr>
        </p:nvSpPr>
        <p:spPr>
          <a:xfrm>
            <a:off x="311700" y="1152475"/>
            <a:ext cx="8520600" cy="3416400"/>
          </a:xfrm>
          <a:prstGeom prst="rect">
            <a:avLst/>
          </a:prstGeom>
          <a:noFill/>
          <a:ln>
            <a:noFill/>
          </a:ln>
        </p:spPr>
        <p:txBody>
          <a:bodyPr anchorCtr="0" anchor="t" bIns="92725" lIns="92725" spcFirstLastPara="1" rIns="92725" wrap="square" tIns="92725">
            <a:normAutofit/>
          </a:bodyPr>
          <a:lstStyle>
            <a:lvl1pPr indent="-349250" lvl="0" marL="457200" rtl="0">
              <a:lnSpc>
                <a:spcPct val="115000"/>
              </a:lnSpc>
              <a:spcBef>
                <a:spcPts val="0"/>
              </a:spcBef>
              <a:spcAft>
                <a:spcPts val="0"/>
              </a:spcAft>
              <a:buClr>
                <a:schemeClr val="dk2"/>
              </a:buClr>
              <a:buSzPts val="1900"/>
              <a:buChar char="●"/>
              <a:defRPr sz="1900">
                <a:solidFill>
                  <a:schemeClr val="dk2"/>
                </a:solidFill>
              </a:defRPr>
            </a:lvl1pPr>
            <a:lvl2pPr indent="-323850" lvl="1" marL="914400" rtl="0">
              <a:lnSpc>
                <a:spcPct val="115000"/>
              </a:lnSpc>
              <a:spcBef>
                <a:spcPts val="0"/>
              </a:spcBef>
              <a:spcAft>
                <a:spcPts val="0"/>
              </a:spcAft>
              <a:buClr>
                <a:schemeClr val="dk2"/>
              </a:buClr>
              <a:buSzPts val="1500"/>
              <a:buChar char="○"/>
              <a:defRPr sz="1500">
                <a:solidFill>
                  <a:schemeClr val="dk2"/>
                </a:solidFill>
              </a:defRPr>
            </a:lvl2pPr>
            <a:lvl3pPr indent="-323850" lvl="2" marL="1371600" rtl="0">
              <a:lnSpc>
                <a:spcPct val="115000"/>
              </a:lnSpc>
              <a:spcBef>
                <a:spcPts val="0"/>
              </a:spcBef>
              <a:spcAft>
                <a:spcPts val="0"/>
              </a:spcAft>
              <a:buClr>
                <a:schemeClr val="dk2"/>
              </a:buClr>
              <a:buSzPts val="1500"/>
              <a:buChar char="■"/>
              <a:defRPr sz="1500">
                <a:solidFill>
                  <a:schemeClr val="dk2"/>
                </a:solidFill>
              </a:defRPr>
            </a:lvl3pPr>
            <a:lvl4pPr indent="-323850" lvl="3" marL="1828800" rtl="0">
              <a:lnSpc>
                <a:spcPct val="115000"/>
              </a:lnSpc>
              <a:spcBef>
                <a:spcPts val="0"/>
              </a:spcBef>
              <a:spcAft>
                <a:spcPts val="0"/>
              </a:spcAft>
              <a:buClr>
                <a:schemeClr val="dk2"/>
              </a:buClr>
              <a:buSzPts val="1500"/>
              <a:buChar char="●"/>
              <a:defRPr sz="1500">
                <a:solidFill>
                  <a:schemeClr val="dk2"/>
                </a:solidFill>
              </a:defRPr>
            </a:lvl4pPr>
            <a:lvl5pPr indent="-323850" lvl="4" marL="2286000" rtl="0">
              <a:lnSpc>
                <a:spcPct val="115000"/>
              </a:lnSpc>
              <a:spcBef>
                <a:spcPts val="0"/>
              </a:spcBef>
              <a:spcAft>
                <a:spcPts val="0"/>
              </a:spcAft>
              <a:buClr>
                <a:schemeClr val="dk2"/>
              </a:buClr>
              <a:buSzPts val="1500"/>
              <a:buChar char="○"/>
              <a:defRPr sz="1500">
                <a:solidFill>
                  <a:schemeClr val="dk2"/>
                </a:solidFill>
              </a:defRPr>
            </a:lvl5pPr>
            <a:lvl6pPr indent="-323850" lvl="5" marL="2743200" rtl="0">
              <a:lnSpc>
                <a:spcPct val="115000"/>
              </a:lnSpc>
              <a:spcBef>
                <a:spcPts val="0"/>
              </a:spcBef>
              <a:spcAft>
                <a:spcPts val="0"/>
              </a:spcAft>
              <a:buClr>
                <a:schemeClr val="dk2"/>
              </a:buClr>
              <a:buSzPts val="1500"/>
              <a:buChar char="■"/>
              <a:defRPr sz="1500">
                <a:solidFill>
                  <a:schemeClr val="dk2"/>
                </a:solidFill>
              </a:defRPr>
            </a:lvl6pPr>
            <a:lvl7pPr indent="-323850" lvl="6" marL="3200400" rtl="0">
              <a:lnSpc>
                <a:spcPct val="115000"/>
              </a:lnSpc>
              <a:spcBef>
                <a:spcPts val="0"/>
              </a:spcBef>
              <a:spcAft>
                <a:spcPts val="0"/>
              </a:spcAft>
              <a:buClr>
                <a:schemeClr val="dk2"/>
              </a:buClr>
              <a:buSzPts val="1500"/>
              <a:buChar char="●"/>
              <a:defRPr sz="1500">
                <a:solidFill>
                  <a:schemeClr val="dk2"/>
                </a:solidFill>
              </a:defRPr>
            </a:lvl7pPr>
            <a:lvl8pPr indent="-323850" lvl="7" marL="3657600" rtl="0">
              <a:lnSpc>
                <a:spcPct val="115000"/>
              </a:lnSpc>
              <a:spcBef>
                <a:spcPts val="0"/>
              </a:spcBef>
              <a:spcAft>
                <a:spcPts val="0"/>
              </a:spcAft>
              <a:buClr>
                <a:schemeClr val="dk2"/>
              </a:buClr>
              <a:buSzPts val="1500"/>
              <a:buChar char="○"/>
              <a:defRPr sz="1500">
                <a:solidFill>
                  <a:schemeClr val="dk2"/>
                </a:solidFill>
              </a:defRPr>
            </a:lvl8pPr>
            <a:lvl9pPr indent="-323850" lvl="8" marL="4114800" rtl="0">
              <a:lnSpc>
                <a:spcPct val="115000"/>
              </a:lnSpc>
              <a:spcBef>
                <a:spcPts val="0"/>
              </a:spcBef>
              <a:spcAft>
                <a:spcPts val="0"/>
              </a:spcAft>
              <a:buClr>
                <a:schemeClr val="dk2"/>
              </a:buClr>
              <a:buSzPts val="1500"/>
              <a:buChar char="■"/>
              <a:defRPr sz="1500">
                <a:solidFill>
                  <a:schemeClr val="dk2"/>
                </a:solidFill>
              </a:defRPr>
            </a:lvl9pPr>
          </a:lstStyle>
          <a:p/>
        </p:txBody>
      </p:sp>
      <p:sp>
        <p:nvSpPr>
          <p:cNvPr id="108" name="Google Shape;108;p27"/>
          <p:cNvSpPr txBox="1"/>
          <p:nvPr>
            <p:ph idx="12" type="sldNum"/>
          </p:nvPr>
        </p:nvSpPr>
        <p:spPr>
          <a:xfrm>
            <a:off x="8472458" y="4663217"/>
            <a:ext cx="548700" cy="393600"/>
          </a:xfrm>
          <a:prstGeom prst="rect">
            <a:avLst/>
          </a:prstGeom>
          <a:noFill/>
          <a:ln>
            <a:noFill/>
          </a:ln>
        </p:spPr>
        <p:txBody>
          <a:bodyPr anchorCtr="0" anchor="ctr" bIns="92725" lIns="92725" spcFirstLastPara="1" rIns="92725" wrap="square" tIns="92725">
            <a:normAutofit/>
          </a:bodyPr>
          <a:lstStyle>
            <a:lvl1pPr lvl="0" rtl="0" algn="r">
              <a:buNone/>
              <a:defRPr sz="1100">
                <a:solidFill>
                  <a:schemeClr val="dk2"/>
                </a:solidFill>
              </a:defRPr>
            </a:lvl1pPr>
            <a:lvl2pPr lvl="1" rtl="0" algn="r">
              <a:buNone/>
              <a:defRPr sz="1100">
                <a:solidFill>
                  <a:schemeClr val="dk2"/>
                </a:solidFill>
              </a:defRPr>
            </a:lvl2pPr>
            <a:lvl3pPr lvl="2" rtl="0" algn="r">
              <a:buNone/>
              <a:defRPr sz="1100">
                <a:solidFill>
                  <a:schemeClr val="dk2"/>
                </a:solidFill>
              </a:defRPr>
            </a:lvl3pPr>
            <a:lvl4pPr lvl="3" rtl="0" algn="r">
              <a:buNone/>
              <a:defRPr sz="1100">
                <a:solidFill>
                  <a:schemeClr val="dk2"/>
                </a:solidFill>
              </a:defRPr>
            </a:lvl4pPr>
            <a:lvl5pPr lvl="4" rtl="0" algn="r">
              <a:buNone/>
              <a:defRPr sz="1100">
                <a:solidFill>
                  <a:schemeClr val="dk2"/>
                </a:solidFill>
              </a:defRPr>
            </a:lvl5pPr>
            <a:lvl6pPr lvl="5" rtl="0" algn="r">
              <a:buNone/>
              <a:defRPr sz="1100">
                <a:solidFill>
                  <a:schemeClr val="dk2"/>
                </a:solidFill>
              </a:defRPr>
            </a:lvl6pPr>
            <a:lvl7pPr lvl="6" rtl="0" algn="r">
              <a:buNone/>
              <a:defRPr sz="1100">
                <a:solidFill>
                  <a:schemeClr val="dk2"/>
                </a:solidFill>
              </a:defRPr>
            </a:lvl7pPr>
            <a:lvl8pPr lvl="7" rtl="0" algn="r">
              <a:buNone/>
              <a:defRPr sz="1100">
                <a:solidFill>
                  <a:schemeClr val="dk2"/>
                </a:solidFill>
              </a:defRPr>
            </a:lvl8pPr>
            <a:lvl9pPr lvl="8" rtl="0" algn="r">
              <a:buNone/>
              <a:defRPr sz="11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
        <p:nvSpPr>
          <p:cNvPr id="109" name="Google Shape;109;p27"/>
          <p:cNvSpPr/>
          <p:nvPr/>
        </p:nvSpPr>
        <p:spPr>
          <a:xfrm>
            <a:off x="10800" y="-50"/>
            <a:ext cx="9144000" cy="5143500"/>
          </a:xfrm>
          <a:prstGeom prst="rect">
            <a:avLst/>
          </a:prstGeom>
          <a:noFill/>
          <a:ln cap="flat" cmpd="sng" w="114300">
            <a:solidFill>
              <a:srgbClr val="FF0000"/>
            </a:solidFill>
            <a:prstDash val="solid"/>
            <a:round/>
            <a:headEnd len="sm" w="sm" type="none"/>
            <a:tailEnd len="sm" w="sm" type="none"/>
          </a:ln>
        </p:spPr>
        <p:txBody>
          <a:bodyPr anchorCtr="0" anchor="ctr" bIns="92725" lIns="92725" spcFirstLastPara="1" rIns="92725" wrap="square" tIns="927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hyperlink" Target="https://www.arte.tv/fr/videos/113629-006-A/a-qui-profite-le-don/"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hyperlink" Target="https://foodprint.org/issues/food-justi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hyperlink" Target="https://vizagreste.agriculture.gouv.fr/les-circuits-courts.html" TargetMode="External"/><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hyperlink" Target="https://www.radiofrance.fr/franceculture/circuits-courts-la-lente-evolution-des-producteurs-359514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hyperlink" Target="https://vizagreste.agriculture.gouv.fr/les-circuits-courts.html" TargetMode="External"/><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hyperlink" Target="https://vizagreste.agriculture.gouv.fr/les-circuits-court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1"/>
          <p:cNvSpPr/>
          <p:nvPr/>
        </p:nvSpPr>
        <p:spPr>
          <a:xfrm>
            <a:off x="-77150" y="0"/>
            <a:ext cx="9221100" cy="5220900"/>
          </a:xfrm>
          <a:prstGeom prst="rect">
            <a:avLst/>
          </a:prstGeom>
          <a:solidFill>
            <a:srgbClr val="292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1"/>
          <p:cNvSpPr txBox="1"/>
          <p:nvPr/>
        </p:nvSpPr>
        <p:spPr>
          <a:xfrm>
            <a:off x="-77100" y="1684350"/>
            <a:ext cx="9221100" cy="101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3100">
                <a:solidFill>
                  <a:srgbClr val="FFFFFF"/>
                </a:solidFill>
                <a:latin typeface="Montserrat"/>
                <a:ea typeface="Montserrat"/>
                <a:cs typeface="Montserrat"/>
                <a:sym typeface="Montserrat"/>
              </a:rPr>
              <a:t>Faire vivre la Justice Alimentaire</a:t>
            </a:r>
            <a:endParaRPr b="1" i="1" sz="2600">
              <a:solidFill>
                <a:srgbClr val="FFFFFF"/>
              </a:solidFill>
              <a:latin typeface="Montserrat"/>
              <a:ea typeface="Montserrat"/>
              <a:cs typeface="Montserrat"/>
              <a:sym typeface="Montserrat"/>
            </a:endParaRPr>
          </a:p>
        </p:txBody>
      </p:sp>
      <p:pic>
        <p:nvPicPr>
          <p:cNvPr id="168" name="Google Shape;168;p41"/>
          <p:cNvPicPr preferRelativeResize="0"/>
          <p:nvPr/>
        </p:nvPicPr>
        <p:blipFill rotWithShape="1">
          <a:blip r:embed="rId3">
            <a:alphaModFix/>
          </a:blip>
          <a:srcRect b="-28766" l="0" r="-12195" t="0"/>
          <a:stretch/>
        </p:blipFill>
        <p:spPr>
          <a:xfrm>
            <a:off x="4068475" y="4769525"/>
            <a:ext cx="1082325" cy="27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0"/>
          <p:cNvSpPr txBox="1"/>
          <p:nvPr/>
        </p:nvSpPr>
        <p:spPr>
          <a:xfrm>
            <a:off x="504075" y="710875"/>
            <a:ext cx="7442400" cy="384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300">
              <a:latin typeface="Montserrat Medium"/>
              <a:ea typeface="Montserrat Medium"/>
              <a:cs typeface="Montserrat Medium"/>
              <a:sym typeface="Montserrat Medium"/>
            </a:endParaRPr>
          </a:p>
        </p:txBody>
      </p:sp>
      <p:sp>
        <p:nvSpPr>
          <p:cNvPr id="243" name="Google Shape;243;p50"/>
          <p:cNvSpPr txBox="1"/>
          <p:nvPr/>
        </p:nvSpPr>
        <p:spPr>
          <a:xfrm>
            <a:off x="229350" y="172075"/>
            <a:ext cx="8455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FF0001"/>
                </a:solidFill>
                <a:latin typeface="Montserrat Black"/>
                <a:ea typeface="Montserrat Black"/>
                <a:cs typeface="Montserrat Black"/>
                <a:sym typeface="Montserrat Black"/>
              </a:rPr>
              <a:t>Aide alimentaire France</a:t>
            </a:r>
            <a:endParaRPr sz="3500">
              <a:solidFill>
                <a:srgbClr val="FF0001"/>
              </a:solidFill>
              <a:latin typeface="Montserrat Black"/>
              <a:ea typeface="Montserrat Black"/>
              <a:cs typeface="Montserrat Black"/>
              <a:sym typeface="Montserrat Black"/>
            </a:endParaRPr>
          </a:p>
        </p:txBody>
      </p:sp>
      <p:sp>
        <p:nvSpPr>
          <p:cNvPr id="244" name="Google Shape;244;p50"/>
          <p:cNvSpPr txBox="1"/>
          <p:nvPr/>
        </p:nvSpPr>
        <p:spPr>
          <a:xfrm>
            <a:off x="229350" y="1203650"/>
            <a:ext cx="4005000" cy="273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50">
              <a:solidFill>
                <a:schemeClr val="dk1"/>
              </a:solidFill>
              <a:latin typeface="Montserrat Medium"/>
              <a:ea typeface="Montserrat Medium"/>
              <a:cs typeface="Montserrat Medium"/>
              <a:sym typeface="Montserrat Medium"/>
            </a:endParaRPr>
          </a:p>
          <a:p>
            <a:pPr indent="-311150" lvl="0" marL="457200" rtl="0" algn="l">
              <a:spcBef>
                <a:spcPts val="0"/>
              </a:spcBef>
              <a:spcAft>
                <a:spcPts val="0"/>
              </a:spcAft>
              <a:buClr>
                <a:schemeClr val="dk1"/>
              </a:buClr>
              <a:buSzPts val="1300"/>
              <a:buChar char="●"/>
            </a:pPr>
            <a:r>
              <a:rPr lang="fr" sz="1050">
                <a:solidFill>
                  <a:schemeClr val="dk1"/>
                </a:solidFill>
                <a:latin typeface="Montserrat Medium"/>
                <a:ea typeface="Montserrat Medium"/>
                <a:cs typeface="Montserrat Medium"/>
                <a:sym typeface="Montserrat Medium"/>
              </a:rPr>
              <a:t>Dispositif historiquement construit par les élites dans une logique caritative (Retière, Crohn)</a:t>
            </a:r>
            <a:endParaRPr sz="1050">
              <a:solidFill>
                <a:schemeClr val="dk1"/>
              </a:solidFill>
              <a:latin typeface="Montserrat Medium"/>
              <a:ea typeface="Montserrat Medium"/>
              <a:cs typeface="Montserrat Medium"/>
              <a:sym typeface="Montserrat Medium"/>
            </a:endParaRPr>
          </a:p>
          <a:p>
            <a:pPr indent="-311150" lvl="0" marL="457200" rtl="0" algn="l">
              <a:spcBef>
                <a:spcPts val="0"/>
              </a:spcBef>
              <a:spcAft>
                <a:spcPts val="0"/>
              </a:spcAft>
              <a:buClr>
                <a:schemeClr val="dk1"/>
              </a:buClr>
              <a:buSzPts val="1300"/>
              <a:buChar char="●"/>
            </a:pPr>
            <a:r>
              <a:rPr lang="fr" sz="1050">
                <a:solidFill>
                  <a:schemeClr val="dk1"/>
                </a:solidFill>
                <a:latin typeface="Montserrat Medium"/>
                <a:ea typeface="Montserrat Medium"/>
                <a:cs typeface="Montserrat Medium"/>
                <a:sym typeface="Montserrat Medium"/>
              </a:rPr>
              <a:t>D’une logique d’urgence à une réponse structurelle et pérenne </a:t>
            </a:r>
            <a:endParaRPr sz="1050">
              <a:solidFill>
                <a:schemeClr val="dk1"/>
              </a:solidFill>
              <a:latin typeface="Montserrat Medium"/>
              <a:ea typeface="Montserrat Medium"/>
              <a:cs typeface="Montserrat Medium"/>
              <a:sym typeface="Montserrat Medium"/>
            </a:endParaRPr>
          </a:p>
          <a:p>
            <a:pPr indent="-311150" lvl="0" marL="457200" rtl="0" algn="l">
              <a:spcBef>
                <a:spcPts val="0"/>
              </a:spcBef>
              <a:spcAft>
                <a:spcPts val="0"/>
              </a:spcAft>
              <a:buClr>
                <a:schemeClr val="dk1"/>
              </a:buClr>
              <a:buSzPts val="1300"/>
              <a:buChar char="●"/>
            </a:pPr>
            <a:r>
              <a:rPr lang="fr" sz="1050">
                <a:solidFill>
                  <a:schemeClr val="dk1"/>
                </a:solidFill>
                <a:latin typeface="Montserrat Medium"/>
                <a:ea typeface="Montserrat Medium"/>
                <a:cs typeface="Montserrat Medium"/>
                <a:sym typeface="Montserrat Medium"/>
              </a:rPr>
              <a:t>Ne prend pas en compte les causes de la précarité (donc impossible de l’éradiquer)</a:t>
            </a:r>
            <a:endParaRPr sz="1050">
              <a:solidFill>
                <a:schemeClr val="dk1"/>
              </a:solidFill>
              <a:latin typeface="Montserrat Medium"/>
              <a:ea typeface="Montserrat Medium"/>
              <a:cs typeface="Montserrat Medium"/>
              <a:sym typeface="Montserrat Medium"/>
            </a:endParaRPr>
          </a:p>
          <a:p>
            <a:pPr indent="-307975" lvl="0" marL="457200" rtl="0" algn="l">
              <a:spcBef>
                <a:spcPts val="0"/>
              </a:spcBef>
              <a:spcAft>
                <a:spcPts val="0"/>
              </a:spcAft>
              <a:buClr>
                <a:schemeClr val="dk1"/>
              </a:buClr>
              <a:buSzPts val="1250"/>
              <a:buChar char="●"/>
            </a:pPr>
            <a:r>
              <a:rPr lang="fr" sz="1050">
                <a:solidFill>
                  <a:schemeClr val="dk1"/>
                </a:solidFill>
                <a:latin typeface="Montserrat Medium"/>
                <a:ea typeface="Montserrat Medium"/>
                <a:cs typeface="Montserrat Medium"/>
                <a:sym typeface="Montserrat Medium"/>
              </a:rPr>
              <a:t>Une part de marché pour la grande distribution en termes de ventes, de défiscalisation et de redistribution des invendus (</a:t>
            </a:r>
            <a:r>
              <a:rPr lang="fr" sz="1000">
                <a:solidFill>
                  <a:schemeClr val="dk1"/>
                </a:solidFill>
                <a:latin typeface="Montserrat Medium"/>
                <a:ea typeface="Montserrat Medium"/>
                <a:cs typeface="Montserrat Medium"/>
                <a:sym typeface="Montserrat Medium"/>
              </a:rPr>
              <a:t>à partir de la fin des année 2010 et l’instauration de la loi Garot de 2016  se connectent la lutte contre la précarité alimentaire et celle du gaspillage) </a:t>
            </a:r>
            <a:r>
              <a:rPr lang="fr" sz="1050">
                <a:solidFill>
                  <a:schemeClr val="dk1"/>
                </a:solidFill>
                <a:latin typeface="Montserrat Medium"/>
                <a:ea typeface="Montserrat Medium"/>
                <a:cs typeface="Montserrat Medium"/>
                <a:sym typeface="Montserrat Medium"/>
              </a:rPr>
              <a:t>⇒ renforçant ainsi le système alimentaire existant. </a:t>
            </a:r>
            <a:endParaRPr sz="10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050">
              <a:solidFill>
                <a:schemeClr val="dk1"/>
              </a:solidFill>
              <a:latin typeface="Montserrat Medium"/>
              <a:ea typeface="Montserrat Medium"/>
              <a:cs typeface="Montserrat Medium"/>
              <a:sym typeface="Montserrat Medium"/>
            </a:endParaRPr>
          </a:p>
        </p:txBody>
      </p:sp>
      <p:sp>
        <p:nvSpPr>
          <p:cNvPr id="245" name="Google Shape;245;p50"/>
          <p:cNvSpPr txBox="1"/>
          <p:nvPr/>
        </p:nvSpPr>
        <p:spPr>
          <a:xfrm>
            <a:off x="229350" y="4703825"/>
            <a:ext cx="823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chemeClr val="dk1"/>
                </a:solidFill>
                <a:latin typeface="Montserrat Light"/>
                <a:ea typeface="Montserrat Light"/>
                <a:cs typeface="Montserrat Light"/>
                <a:sym typeface="Montserrat Light"/>
              </a:rPr>
              <a:t>Source : Budal, Poujol, Scherer et Viart (2022). L’alimentation des personnes en situation de précarité : de l’assignation à l’émancipation ? Construire des Tiers-Lieux de solidarité et de transition alimentaire avec et pour tou.te.s </a:t>
            </a:r>
            <a:endParaRPr sz="900">
              <a:solidFill>
                <a:schemeClr val="dk1"/>
              </a:solidFill>
              <a:latin typeface="Montserrat Light"/>
              <a:ea typeface="Montserrat Light"/>
              <a:cs typeface="Montserrat Light"/>
              <a:sym typeface="Montserrat Light"/>
            </a:endParaRPr>
          </a:p>
        </p:txBody>
      </p:sp>
      <p:pic>
        <p:nvPicPr>
          <p:cNvPr id="246" name="Google Shape;246;p50"/>
          <p:cNvPicPr preferRelativeResize="0"/>
          <p:nvPr/>
        </p:nvPicPr>
        <p:blipFill rotWithShape="1">
          <a:blip r:embed="rId3">
            <a:alphaModFix/>
          </a:blip>
          <a:srcRect b="0" l="0" r="8867" t="10706"/>
          <a:stretch/>
        </p:blipFill>
        <p:spPr>
          <a:xfrm>
            <a:off x="4333150" y="444050"/>
            <a:ext cx="4664500" cy="41187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0" name="Shape 250"/>
        <p:cNvGrpSpPr/>
        <p:nvPr/>
      </p:nvGrpSpPr>
      <p:grpSpPr>
        <a:xfrm>
          <a:off x="0" y="0"/>
          <a:ext cx="0" cy="0"/>
          <a:chOff x="0" y="0"/>
          <a:chExt cx="0" cy="0"/>
        </a:xfrm>
      </p:grpSpPr>
      <p:pic>
        <p:nvPicPr>
          <p:cNvPr id="251" name="Google Shape;251;p51">
            <a:hlinkClick r:id="rId3"/>
          </p:cNvPr>
          <p:cNvPicPr preferRelativeResize="0"/>
          <p:nvPr/>
        </p:nvPicPr>
        <p:blipFill rotWithShape="1">
          <a:blip r:embed="rId4">
            <a:alphaModFix/>
          </a:blip>
          <a:srcRect b="0" l="0" r="9633" t="0"/>
          <a:stretch/>
        </p:blipFill>
        <p:spPr>
          <a:xfrm>
            <a:off x="624025" y="1079100"/>
            <a:ext cx="7987775" cy="3171100"/>
          </a:xfrm>
          <a:prstGeom prst="rect">
            <a:avLst/>
          </a:prstGeom>
          <a:noFill/>
          <a:ln>
            <a:noFill/>
          </a:ln>
        </p:spPr>
      </p:pic>
      <p:sp>
        <p:nvSpPr>
          <p:cNvPr id="252" name="Google Shape;252;p51"/>
          <p:cNvSpPr txBox="1"/>
          <p:nvPr/>
        </p:nvSpPr>
        <p:spPr>
          <a:xfrm>
            <a:off x="3330600" y="4378200"/>
            <a:ext cx="2482800" cy="3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latin typeface="Montserrat"/>
                <a:ea typeface="Montserrat"/>
                <a:cs typeface="Montserrat"/>
                <a:sym typeface="Montserrat"/>
              </a:rPr>
              <a:t>Source : Arte, “Les idées larges” 2023</a:t>
            </a:r>
            <a:endParaRPr sz="9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52"/>
          <p:cNvSpPr txBox="1"/>
          <p:nvPr/>
        </p:nvSpPr>
        <p:spPr>
          <a:xfrm>
            <a:off x="470875" y="1275000"/>
            <a:ext cx="7948500" cy="2301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100">
              <a:solidFill>
                <a:schemeClr val="dk1"/>
              </a:solidFill>
              <a:latin typeface="Montserrat Medium"/>
              <a:ea typeface="Montserrat Medium"/>
              <a:cs typeface="Montserrat Medium"/>
              <a:sym typeface="Montserrat Medium"/>
            </a:endParaRPr>
          </a:p>
          <a:p>
            <a:pPr indent="0" lvl="0" marL="0" rtl="0" algn="just">
              <a:lnSpc>
                <a:spcPct val="115000"/>
              </a:lnSpc>
              <a:spcBef>
                <a:spcPts val="0"/>
              </a:spcBef>
              <a:spcAft>
                <a:spcPts val="0"/>
              </a:spcAft>
              <a:buNone/>
            </a:pPr>
            <a:r>
              <a:rPr lang="fr" sz="1100">
                <a:solidFill>
                  <a:schemeClr val="dk1"/>
                </a:solidFill>
                <a:latin typeface="Montserrat Medium"/>
                <a:ea typeface="Montserrat Medium"/>
                <a:cs typeface="Montserrat Medium"/>
                <a:sym typeface="Montserrat Medium"/>
              </a:rPr>
              <a:t>La justice alimentaire vise un partage plus équitable des risques et des bénéfices concernant les lieux et les façons dont la nourriture est produite, transformée, transportée, distribuée, et mangée (Gottlieb et Joshi, 2010) mais également un contrôle renforcé par les citoyen•nes dans le choix des modes de production, distribution, consommation. </a:t>
            </a:r>
            <a:endParaRPr sz="1100">
              <a:solidFill>
                <a:schemeClr val="dk1"/>
              </a:solidFill>
              <a:latin typeface="Montserrat Medium"/>
              <a:ea typeface="Montserrat Medium"/>
              <a:cs typeface="Montserrat Medium"/>
              <a:sym typeface="Montserrat Medium"/>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Montserrat Medium"/>
              <a:ea typeface="Montserrat Medium"/>
              <a:cs typeface="Montserrat Medium"/>
              <a:sym typeface="Montserrat Medium"/>
            </a:endParaRPr>
          </a:p>
          <a:p>
            <a:pPr indent="0" lvl="0" marL="0" rtl="0" algn="just">
              <a:lnSpc>
                <a:spcPct val="115000"/>
              </a:lnSpc>
              <a:spcBef>
                <a:spcPts val="0"/>
              </a:spcBef>
              <a:spcAft>
                <a:spcPts val="0"/>
              </a:spcAft>
              <a:buNone/>
            </a:pPr>
            <a:r>
              <a:t/>
            </a:r>
            <a:endParaRPr sz="1100">
              <a:solidFill>
                <a:schemeClr val="dk1"/>
              </a:solidFill>
              <a:latin typeface="Montserrat Medium"/>
              <a:ea typeface="Montserrat Medium"/>
              <a:cs typeface="Montserrat Medium"/>
              <a:sym typeface="Montserrat Medium"/>
            </a:endParaRPr>
          </a:p>
          <a:p>
            <a:pPr indent="0" lvl="0" marL="0" rtl="0" algn="just">
              <a:lnSpc>
                <a:spcPct val="115000"/>
              </a:lnSpc>
              <a:spcBef>
                <a:spcPts val="0"/>
              </a:spcBef>
              <a:spcAft>
                <a:spcPts val="0"/>
              </a:spcAft>
              <a:buNone/>
            </a:pPr>
            <a:r>
              <a:rPr lang="fr" sz="1100">
                <a:solidFill>
                  <a:schemeClr val="dk1"/>
                </a:solidFill>
                <a:latin typeface="Montserrat Medium"/>
                <a:ea typeface="Montserrat Medium"/>
                <a:cs typeface="Montserrat Medium"/>
                <a:sym typeface="Montserrat Medium"/>
              </a:rPr>
              <a:t>La notion de justice alimentaire peut-être associée à celle de démocratie alimentaire </a:t>
            </a:r>
            <a:r>
              <a:rPr i="1" lang="fr" sz="1100">
                <a:solidFill>
                  <a:schemeClr val="dk1"/>
                </a:solidFill>
                <a:latin typeface="Montserrat Medium"/>
                <a:ea typeface="Montserrat Medium"/>
                <a:cs typeface="Montserrat Medium"/>
                <a:sym typeface="Montserrat Medium"/>
              </a:rPr>
              <a:t>« La démocratie alimentaire désigne une volonté et une revendication des citoyen•nes à reprendre le pouvoir sur la façon d’accéder à leur alimentation, en lien avec le modèle agricole qui la produit »</a:t>
            </a:r>
            <a:r>
              <a:rPr lang="fr" sz="1100">
                <a:solidFill>
                  <a:schemeClr val="dk1"/>
                </a:solidFill>
                <a:latin typeface="Montserrat Medium"/>
                <a:ea typeface="Montserrat Medium"/>
                <a:cs typeface="Montserrat Medium"/>
                <a:sym typeface="Montserrat Medium"/>
              </a:rPr>
              <a:t> (Tim Lang, 1998)</a:t>
            </a:r>
            <a:endParaRPr sz="1100">
              <a:solidFill>
                <a:schemeClr val="dk1"/>
              </a:solidFill>
              <a:latin typeface="Montserrat Medium"/>
              <a:ea typeface="Montserrat Medium"/>
              <a:cs typeface="Montserrat Medium"/>
              <a:sym typeface="Montserrat Medium"/>
            </a:endParaRPr>
          </a:p>
          <a:p>
            <a:pPr indent="0" lvl="0" marL="0" rtl="0" algn="just">
              <a:lnSpc>
                <a:spcPct val="115000"/>
              </a:lnSpc>
              <a:spcBef>
                <a:spcPts val="0"/>
              </a:spcBef>
              <a:spcAft>
                <a:spcPts val="0"/>
              </a:spcAft>
              <a:buClr>
                <a:schemeClr val="dk1"/>
              </a:buClr>
              <a:buSzPts val="1100"/>
              <a:buFont typeface="Arial"/>
              <a:buNone/>
            </a:pPr>
            <a:r>
              <a:t/>
            </a:r>
            <a:endParaRPr sz="1100">
              <a:latin typeface="Montserrat Medium"/>
              <a:ea typeface="Montserrat Medium"/>
              <a:cs typeface="Montserrat Medium"/>
              <a:sym typeface="Montserrat Medium"/>
            </a:endParaRPr>
          </a:p>
        </p:txBody>
      </p:sp>
      <p:sp>
        <p:nvSpPr>
          <p:cNvPr id="258" name="Google Shape;258;p52"/>
          <p:cNvSpPr txBox="1"/>
          <p:nvPr/>
        </p:nvSpPr>
        <p:spPr>
          <a:xfrm>
            <a:off x="229350" y="172075"/>
            <a:ext cx="8455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FF0001"/>
                </a:solidFill>
                <a:latin typeface="Montserrat Black"/>
                <a:ea typeface="Montserrat Black"/>
                <a:cs typeface="Montserrat Black"/>
                <a:sym typeface="Montserrat Black"/>
              </a:rPr>
              <a:t>Justice alimentaire</a:t>
            </a:r>
            <a:endParaRPr sz="3500">
              <a:solidFill>
                <a:srgbClr val="FF0001"/>
              </a:solidFill>
              <a:latin typeface="Montserrat Black"/>
              <a:ea typeface="Montserrat Black"/>
              <a:cs typeface="Montserrat Black"/>
              <a:sym typeface="Montserrat Black"/>
            </a:endParaRPr>
          </a:p>
        </p:txBody>
      </p:sp>
      <p:sp>
        <p:nvSpPr>
          <p:cNvPr id="259" name="Google Shape;259;p52"/>
          <p:cNvSpPr txBox="1"/>
          <p:nvPr/>
        </p:nvSpPr>
        <p:spPr>
          <a:xfrm>
            <a:off x="1572000" y="10287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3" name="Shape 263"/>
        <p:cNvGrpSpPr/>
        <p:nvPr/>
      </p:nvGrpSpPr>
      <p:grpSpPr>
        <a:xfrm>
          <a:off x="0" y="0"/>
          <a:ext cx="0" cy="0"/>
          <a:chOff x="0" y="0"/>
          <a:chExt cx="0" cy="0"/>
        </a:xfrm>
      </p:grpSpPr>
      <p:sp>
        <p:nvSpPr>
          <p:cNvPr id="264" name="Google Shape;264;p53"/>
          <p:cNvSpPr txBox="1"/>
          <p:nvPr/>
        </p:nvSpPr>
        <p:spPr>
          <a:xfrm>
            <a:off x="504075" y="710875"/>
            <a:ext cx="7442400" cy="384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300">
              <a:latin typeface="Montserrat Medium"/>
              <a:ea typeface="Montserrat Medium"/>
              <a:cs typeface="Montserrat Medium"/>
              <a:sym typeface="Montserrat Medium"/>
            </a:endParaRPr>
          </a:p>
        </p:txBody>
      </p:sp>
      <p:sp>
        <p:nvSpPr>
          <p:cNvPr id="265" name="Google Shape;265;p53"/>
          <p:cNvSpPr txBox="1"/>
          <p:nvPr/>
        </p:nvSpPr>
        <p:spPr>
          <a:xfrm>
            <a:off x="229350" y="172075"/>
            <a:ext cx="8455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FF0001"/>
                </a:solidFill>
                <a:latin typeface="Montserrat Black"/>
                <a:ea typeface="Montserrat Black"/>
                <a:cs typeface="Montserrat Black"/>
                <a:sym typeface="Montserrat Black"/>
              </a:rPr>
              <a:t>Justice alimentaire</a:t>
            </a:r>
            <a:endParaRPr sz="3500">
              <a:solidFill>
                <a:srgbClr val="FF0001"/>
              </a:solidFill>
              <a:latin typeface="Montserrat Black"/>
              <a:ea typeface="Montserrat Black"/>
              <a:cs typeface="Montserrat Black"/>
              <a:sym typeface="Montserrat Black"/>
            </a:endParaRPr>
          </a:p>
        </p:txBody>
      </p:sp>
      <p:sp>
        <p:nvSpPr>
          <p:cNvPr id="266" name="Google Shape;266;p53"/>
          <p:cNvSpPr txBox="1"/>
          <p:nvPr/>
        </p:nvSpPr>
        <p:spPr>
          <a:xfrm>
            <a:off x="450300" y="945750"/>
            <a:ext cx="8013900" cy="357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50">
                <a:solidFill>
                  <a:schemeClr val="dk1"/>
                </a:solidFill>
                <a:latin typeface="Montserrat Medium"/>
                <a:ea typeface="Montserrat Medium"/>
                <a:cs typeface="Montserrat Medium"/>
                <a:sym typeface="Montserrat Medium"/>
              </a:rPr>
              <a:t>La justice alimentaire est une vision holistique et structurelle du système alimentaire qui considère une alimentation saine comme un droit humain et s'attaque aux obstacles structurels à ce droit.</a:t>
            </a:r>
            <a:endParaRPr sz="10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0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rPr lang="fr" sz="1050">
                <a:solidFill>
                  <a:schemeClr val="dk1"/>
                </a:solidFill>
                <a:latin typeface="Montserrat Medium"/>
                <a:ea typeface="Montserrat Medium"/>
                <a:cs typeface="Montserrat Medium"/>
                <a:sym typeface="Montserrat Medium"/>
              </a:rPr>
              <a:t>La justice alimentaire ou Food Justice = champ qui a émergé aux USA, elle s’inscrit dans une approche intersectionnelle (race, genre et classe)</a:t>
            </a:r>
            <a:endParaRPr sz="10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0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rPr lang="fr" sz="1050">
                <a:solidFill>
                  <a:schemeClr val="dk1"/>
                </a:solidFill>
                <a:latin typeface="Montserrat Medium"/>
                <a:ea typeface="Montserrat Medium"/>
                <a:cs typeface="Montserrat Medium"/>
                <a:sym typeface="Montserrat Medium"/>
              </a:rPr>
              <a:t>Le mouvement s'appuie en partie sur la justice environnementale = critique de la façon dont l'environnementalisme est devenu plus courant en devenant plus élitiste, plus blanc et plus axé sur la nature sauvage et les paysages que sur les communautés humaines vulnérables à la pollution (les effets qui sont à la fois disparates et racisées). </a:t>
            </a:r>
            <a:endParaRPr sz="1050">
              <a:solidFill>
                <a:schemeClr val="dk1"/>
              </a:solidFill>
              <a:latin typeface="Montserrat Medium"/>
              <a:ea typeface="Montserrat Medium"/>
              <a:cs typeface="Montserrat Medium"/>
              <a:sym typeface="Montserrat Medium"/>
            </a:endParaRPr>
          </a:p>
          <a:p>
            <a:pPr indent="-295275" lvl="1" marL="914400" rtl="0" algn="l">
              <a:spcBef>
                <a:spcPts val="0"/>
              </a:spcBef>
              <a:spcAft>
                <a:spcPts val="0"/>
              </a:spcAft>
              <a:buClr>
                <a:schemeClr val="dk1"/>
              </a:buClr>
              <a:buSzPts val="1050"/>
              <a:buFont typeface="Montserrat Medium"/>
              <a:buChar char="-"/>
            </a:pPr>
            <a:r>
              <a:rPr lang="fr" sz="1050">
                <a:solidFill>
                  <a:schemeClr val="dk1"/>
                </a:solidFill>
                <a:latin typeface="Montserrat Medium"/>
                <a:ea typeface="Montserrat Medium"/>
                <a:cs typeface="Montserrat Medium"/>
                <a:sym typeface="Montserrat Medium"/>
              </a:rPr>
              <a:t>La justice environnementale est un mouvement dirigé par les personnes les plus touchées par les problèmes environnementaux, reliant la santé et la préservation de l'environnement à la santé des communautés vulnérables. </a:t>
            </a:r>
            <a:endParaRPr sz="1050">
              <a:solidFill>
                <a:schemeClr val="dk1"/>
              </a:solidFill>
              <a:latin typeface="Montserrat Medium"/>
              <a:ea typeface="Montserrat Medium"/>
              <a:cs typeface="Montserrat Medium"/>
              <a:sym typeface="Montserrat Medium"/>
            </a:endParaRPr>
          </a:p>
          <a:p>
            <a:pPr indent="-295275" lvl="1" marL="914400" rtl="0" algn="l">
              <a:spcBef>
                <a:spcPts val="0"/>
              </a:spcBef>
              <a:spcAft>
                <a:spcPts val="0"/>
              </a:spcAft>
              <a:buClr>
                <a:schemeClr val="dk1"/>
              </a:buClr>
              <a:buSzPts val="1050"/>
              <a:buFont typeface="Montserrat Medium"/>
              <a:buChar char="-"/>
            </a:pPr>
            <a:r>
              <a:rPr lang="fr" sz="1050">
                <a:solidFill>
                  <a:schemeClr val="dk1"/>
                </a:solidFill>
                <a:latin typeface="Montserrat Medium"/>
                <a:ea typeface="Montserrat Medium"/>
                <a:cs typeface="Montserrat Medium"/>
                <a:sym typeface="Montserrat Medium"/>
              </a:rPr>
              <a:t>Les efforts de justice alimentaire (qui sont généralement menés par les peuples autochtones et les personnes racisées) travaillent non seulement pour l'accès à des aliments sains, mais pour mettre fin aux inégalités structurelles qui conduisent à des résultats de santé inégaux.</a:t>
            </a:r>
            <a:endParaRPr sz="10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0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rPr lang="fr" sz="1050">
                <a:solidFill>
                  <a:schemeClr val="dk1"/>
                </a:solidFill>
                <a:latin typeface="Montserrat Medium"/>
                <a:ea typeface="Montserrat Medium"/>
                <a:cs typeface="Montserrat Medium"/>
                <a:sym typeface="Montserrat Medium"/>
              </a:rPr>
              <a:t>Une optique de justice alimentaire examine les questions d'accès à des aliments sains, nutritifs et culturellement appropriés, ainsi que la propriété et le contrôle de la terre, du crédit, des connaissances, de la technologie et d'autres ressources ; le travail constitutif de la production alimentaire ; quel genre de traditions alimentaires sont valorisées ; comment le colonialisme a affecté le développement du système alimentaire et plus encore. </a:t>
            </a:r>
            <a:endParaRPr sz="1050">
              <a:solidFill>
                <a:schemeClr val="dk1"/>
              </a:solidFill>
              <a:latin typeface="Montserrat Medium"/>
              <a:ea typeface="Montserrat Medium"/>
              <a:cs typeface="Montserrat Medium"/>
              <a:sym typeface="Montserrat Medium"/>
            </a:endParaRPr>
          </a:p>
        </p:txBody>
      </p:sp>
      <p:sp>
        <p:nvSpPr>
          <p:cNvPr id="267" name="Google Shape;267;p53"/>
          <p:cNvSpPr txBox="1"/>
          <p:nvPr/>
        </p:nvSpPr>
        <p:spPr>
          <a:xfrm>
            <a:off x="289400" y="4826475"/>
            <a:ext cx="5019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latin typeface="Montserrat Light"/>
                <a:ea typeface="Montserrat Light"/>
                <a:cs typeface="Montserrat Light"/>
                <a:sym typeface="Montserrat Light"/>
              </a:rPr>
              <a:t>Source : </a:t>
            </a:r>
            <a:r>
              <a:rPr lang="fr" sz="1100" u="sng">
                <a:solidFill>
                  <a:srgbClr val="2200CC"/>
                </a:solidFill>
                <a:hlinkClick r:id="rId3">
                  <a:extLst>
                    <a:ext uri="{A12FA001-AC4F-418D-AE19-62706E023703}">
                      <ahyp:hlinkClr val="tx"/>
                    </a:ext>
                  </a:extLst>
                </a:hlinkClick>
              </a:rPr>
              <a:t>https://foodprint.org/issues/food-justice/</a:t>
            </a:r>
            <a:r>
              <a:rPr lang="fr" sz="1100">
                <a:solidFill>
                  <a:schemeClr val="dk1"/>
                </a:solidFill>
              </a:rPr>
              <a:t>  2018</a:t>
            </a:r>
            <a:endParaRPr sz="900">
              <a:latin typeface="Montserrat Light"/>
              <a:ea typeface="Montserrat Light"/>
              <a:cs typeface="Montserrat Light"/>
              <a:sym typeface="Montserra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cxnSp>
        <p:nvCxnSpPr>
          <p:cNvPr id="272" name="Google Shape;272;p54"/>
          <p:cNvCxnSpPr>
            <a:endCxn id="273" idx="3"/>
          </p:cNvCxnSpPr>
          <p:nvPr/>
        </p:nvCxnSpPr>
        <p:spPr>
          <a:xfrm flipH="1" rot="-5400000">
            <a:off x="5105025" y="2336400"/>
            <a:ext cx="1794000" cy="556500"/>
          </a:xfrm>
          <a:prstGeom prst="curvedConnector4">
            <a:avLst>
              <a:gd fmla="val 40347" name="adj1"/>
              <a:gd fmla="val 142790" name="adj2"/>
            </a:avLst>
          </a:prstGeom>
          <a:noFill/>
          <a:ln cap="flat" cmpd="sng" w="9525">
            <a:solidFill>
              <a:schemeClr val="dk2"/>
            </a:solidFill>
            <a:prstDash val="dot"/>
            <a:round/>
            <a:headEnd len="med" w="med" type="none"/>
            <a:tailEnd len="med" w="med" type="none"/>
          </a:ln>
        </p:spPr>
      </p:cxnSp>
      <p:cxnSp>
        <p:nvCxnSpPr>
          <p:cNvPr id="274" name="Google Shape;274;p54"/>
          <p:cNvCxnSpPr>
            <a:stCxn id="275" idx="0"/>
            <a:endCxn id="276" idx="0"/>
          </p:cNvCxnSpPr>
          <p:nvPr/>
        </p:nvCxnSpPr>
        <p:spPr>
          <a:xfrm flipH="1" rot="-5400000">
            <a:off x="3892113" y="66063"/>
            <a:ext cx="216600" cy="2560200"/>
          </a:xfrm>
          <a:prstGeom prst="curvedConnector3">
            <a:avLst>
              <a:gd fmla="val -109938" name="adj1"/>
            </a:avLst>
          </a:prstGeom>
          <a:noFill/>
          <a:ln cap="flat" cmpd="sng" w="9525">
            <a:solidFill>
              <a:schemeClr val="dk2"/>
            </a:solidFill>
            <a:prstDash val="dot"/>
            <a:round/>
            <a:headEnd len="med" w="med" type="none"/>
            <a:tailEnd len="med" w="med" type="none"/>
          </a:ln>
        </p:spPr>
      </p:cxnSp>
      <p:sp>
        <p:nvSpPr>
          <p:cNvPr id="277" name="Google Shape;277;p54"/>
          <p:cNvSpPr txBox="1"/>
          <p:nvPr/>
        </p:nvSpPr>
        <p:spPr>
          <a:xfrm>
            <a:off x="229350" y="172075"/>
            <a:ext cx="8455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FF0001"/>
                </a:solidFill>
                <a:latin typeface="Montserrat Black"/>
                <a:ea typeface="Montserrat Black"/>
                <a:cs typeface="Montserrat Black"/>
                <a:sym typeface="Montserrat Black"/>
              </a:rPr>
              <a:t>Justice alimentaire : les dimensions</a:t>
            </a:r>
            <a:endParaRPr sz="3500">
              <a:solidFill>
                <a:srgbClr val="FF0001"/>
              </a:solidFill>
              <a:latin typeface="Montserrat Black"/>
              <a:ea typeface="Montserrat Black"/>
              <a:cs typeface="Montserrat Black"/>
              <a:sym typeface="Montserrat Black"/>
            </a:endParaRPr>
          </a:p>
        </p:txBody>
      </p:sp>
      <p:sp>
        <p:nvSpPr>
          <p:cNvPr id="278" name="Google Shape;278;p54"/>
          <p:cNvSpPr/>
          <p:nvPr/>
        </p:nvSpPr>
        <p:spPr>
          <a:xfrm>
            <a:off x="4822350" y="2900875"/>
            <a:ext cx="1622392" cy="1121749"/>
          </a:xfrm>
          <a:custGeom>
            <a:rect b="b" l="l" r="r" t="t"/>
            <a:pathLst>
              <a:path extrusionOk="0" h="24147" w="42338">
                <a:moveTo>
                  <a:pt x="0" y="5293"/>
                </a:moveTo>
                <a:lnTo>
                  <a:pt x="33407" y="0"/>
                </a:lnTo>
                <a:lnTo>
                  <a:pt x="42338" y="22162"/>
                </a:lnTo>
                <a:lnTo>
                  <a:pt x="1323" y="24147"/>
                </a:lnTo>
                <a:close/>
              </a:path>
            </a:pathLst>
          </a:custGeom>
          <a:solidFill>
            <a:srgbClr val="091353"/>
          </a:solidFill>
          <a:ln>
            <a:noFill/>
          </a:ln>
        </p:spPr>
      </p:sp>
      <p:grpSp>
        <p:nvGrpSpPr>
          <p:cNvPr id="279" name="Google Shape;279;p54"/>
          <p:cNvGrpSpPr/>
          <p:nvPr/>
        </p:nvGrpSpPr>
        <p:grpSpPr>
          <a:xfrm>
            <a:off x="2003774" y="1113838"/>
            <a:ext cx="1433075" cy="993725"/>
            <a:chOff x="2384774" y="1266238"/>
            <a:chExt cx="1433075" cy="993725"/>
          </a:xfrm>
        </p:grpSpPr>
        <p:sp>
          <p:nvSpPr>
            <p:cNvPr id="280" name="Google Shape;280;p54"/>
            <p:cNvSpPr/>
            <p:nvPr/>
          </p:nvSpPr>
          <p:spPr>
            <a:xfrm flipH="1">
              <a:off x="2384774" y="1266238"/>
              <a:ext cx="1433075" cy="957000"/>
            </a:xfrm>
            <a:prstGeom prst="flowChartManualInput">
              <a:avLst/>
            </a:prstGeom>
            <a:solidFill>
              <a:srgbClr val="F49F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4"/>
            <p:cNvSpPr txBox="1"/>
            <p:nvPr/>
          </p:nvSpPr>
          <p:spPr>
            <a:xfrm>
              <a:off x="2488113" y="1390263"/>
              <a:ext cx="12264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000">
                  <a:solidFill>
                    <a:schemeClr val="lt1"/>
                  </a:solidFill>
                  <a:latin typeface="Montserrat"/>
                  <a:ea typeface="Montserrat"/>
                  <a:cs typeface="Montserrat"/>
                  <a:sym typeface="Montserrat"/>
                </a:rPr>
                <a:t>Garantir l’accès à une alimentation de qualité</a:t>
              </a:r>
              <a:endParaRPr sz="1500">
                <a:solidFill>
                  <a:schemeClr val="lt1"/>
                </a:solidFill>
              </a:endParaRPr>
            </a:p>
          </p:txBody>
        </p:sp>
      </p:grpSp>
      <p:sp>
        <p:nvSpPr>
          <p:cNvPr id="273" name="Google Shape;273;p54"/>
          <p:cNvSpPr txBox="1"/>
          <p:nvPr/>
        </p:nvSpPr>
        <p:spPr>
          <a:xfrm>
            <a:off x="4847175" y="3165300"/>
            <a:ext cx="1433100" cy="69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000">
                <a:solidFill>
                  <a:schemeClr val="lt1"/>
                </a:solidFill>
                <a:latin typeface="Montserrat"/>
                <a:ea typeface="Montserrat"/>
                <a:cs typeface="Montserrat"/>
                <a:sym typeface="Montserrat"/>
              </a:rPr>
              <a:t>Garantir une juste rémunération des producteurices</a:t>
            </a:r>
            <a:endParaRPr sz="1500">
              <a:solidFill>
                <a:schemeClr val="lt1"/>
              </a:solidFill>
            </a:endParaRPr>
          </a:p>
        </p:txBody>
      </p:sp>
      <p:grpSp>
        <p:nvGrpSpPr>
          <p:cNvPr id="281" name="Google Shape;281;p54"/>
          <p:cNvGrpSpPr/>
          <p:nvPr/>
        </p:nvGrpSpPr>
        <p:grpSpPr>
          <a:xfrm>
            <a:off x="4604461" y="1233747"/>
            <a:ext cx="1352400" cy="957006"/>
            <a:chOff x="4985461" y="1386147"/>
            <a:chExt cx="1352400" cy="957006"/>
          </a:xfrm>
        </p:grpSpPr>
        <p:sp>
          <p:nvSpPr>
            <p:cNvPr id="282" name="Google Shape;282;p54"/>
            <p:cNvSpPr/>
            <p:nvPr/>
          </p:nvSpPr>
          <p:spPr>
            <a:xfrm>
              <a:off x="4985475" y="1386147"/>
              <a:ext cx="1352382" cy="957006"/>
            </a:xfrm>
            <a:custGeom>
              <a:rect b="b" l="l" r="r" t="t"/>
              <a:pathLst>
                <a:path extrusionOk="0" h="24147" w="42338">
                  <a:moveTo>
                    <a:pt x="0" y="5293"/>
                  </a:moveTo>
                  <a:lnTo>
                    <a:pt x="33407" y="0"/>
                  </a:lnTo>
                  <a:lnTo>
                    <a:pt x="42338" y="22162"/>
                  </a:lnTo>
                  <a:lnTo>
                    <a:pt x="1323" y="24147"/>
                  </a:lnTo>
                  <a:close/>
                </a:path>
              </a:pathLst>
            </a:custGeom>
            <a:solidFill>
              <a:srgbClr val="32ABDF"/>
            </a:solidFill>
            <a:ln>
              <a:noFill/>
            </a:ln>
          </p:spPr>
        </p:sp>
        <p:sp>
          <p:nvSpPr>
            <p:cNvPr id="276" name="Google Shape;276;p54"/>
            <p:cNvSpPr txBox="1"/>
            <p:nvPr/>
          </p:nvSpPr>
          <p:spPr>
            <a:xfrm>
              <a:off x="4985461" y="1606800"/>
              <a:ext cx="1352400" cy="515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000">
                  <a:solidFill>
                    <a:schemeClr val="lt1"/>
                  </a:solidFill>
                  <a:latin typeface="Montserrat"/>
                  <a:ea typeface="Montserrat"/>
                  <a:cs typeface="Montserrat"/>
                  <a:sym typeface="Montserrat"/>
                </a:rPr>
                <a:t>Empowerment </a:t>
              </a:r>
              <a:endParaRPr b="1" sz="1000">
                <a:solidFill>
                  <a:schemeClr val="lt1"/>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fr" sz="1000">
                  <a:solidFill>
                    <a:schemeClr val="lt1"/>
                  </a:solidFill>
                  <a:latin typeface="Montserrat"/>
                  <a:ea typeface="Montserrat"/>
                  <a:cs typeface="Montserrat"/>
                  <a:sym typeface="Montserrat"/>
                </a:rPr>
                <a:t>et participation</a:t>
              </a:r>
              <a:endParaRPr sz="1500">
                <a:solidFill>
                  <a:schemeClr val="lt1"/>
                </a:solidFill>
              </a:endParaRPr>
            </a:p>
          </p:txBody>
        </p:sp>
      </p:grpSp>
      <p:cxnSp>
        <p:nvCxnSpPr>
          <p:cNvPr id="283" name="Google Shape;283;p54"/>
          <p:cNvCxnSpPr>
            <a:stCxn id="273" idx="1"/>
            <a:endCxn id="275" idx="2"/>
          </p:cNvCxnSpPr>
          <p:nvPr/>
        </p:nvCxnSpPr>
        <p:spPr>
          <a:xfrm rot="10800000">
            <a:off x="2720175" y="2107650"/>
            <a:ext cx="2127000" cy="1404000"/>
          </a:xfrm>
          <a:prstGeom prst="curvedConnector2">
            <a:avLst/>
          </a:prstGeom>
          <a:noFill/>
          <a:ln cap="flat" cmpd="sng" w="9525">
            <a:solidFill>
              <a:schemeClr val="dk2"/>
            </a:solidFill>
            <a:prstDash val="dot"/>
            <a:round/>
            <a:headEnd len="med" w="med" type="none"/>
            <a:tailEnd len="med" w="med" type="none"/>
          </a:ln>
        </p:spPr>
      </p:cxnSp>
      <p:cxnSp>
        <p:nvCxnSpPr>
          <p:cNvPr id="284" name="Google Shape;284;p54"/>
          <p:cNvCxnSpPr/>
          <p:nvPr/>
        </p:nvCxnSpPr>
        <p:spPr>
          <a:xfrm>
            <a:off x="867300" y="4501950"/>
            <a:ext cx="7599600" cy="16500"/>
          </a:xfrm>
          <a:prstGeom prst="straightConnector1">
            <a:avLst/>
          </a:prstGeom>
          <a:noFill/>
          <a:ln cap="flat" cmpd="sng" w="28575">
            <a:solidFill>
              <a:srgbClr val="FF0001"/>
            </a:solidFill>
            <a:prstDash val="dash"/>
            <a:round/>
            <a:headEnd len="med" w="med" type="none"/>
            <a:tailEnd len="med" w="med" type="triangle"/>
          </a:ln>
        </p:spPr>
      </p:cxnSp>
      <p:sp>
        <p:nvSpPr>
          <p:cNvPr id="285" name="Google Shape;285;p54"/>
          <p:cNvSpPr txBox="1"/>
          <p:nvPr/>
        </p:nvSpPr>
        <p:spPr>
          <a:xfrm>
            <a:off x="2612250" y="4566200"/>
            <a:ext cx="41097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100">
                <a:solidFill>
                  <a:srgbClr val="FF0001"/>
                </a:solidFill>
                <a:latin typeface="Montserrat"/>
                <a:ea typeface="Montserrat"/>
                <a:cs typeface="Montserrat"/>
                <a:sym typeface="Montserrat"/>
              </a:rPr>
              <a:t>Lutter contre les inégalités structurelles</a:t>
            </a:r>
            <a:endParaRPr b="1" sz="1100">
              <a:solidFill>
                <a:srgbClr val="FF0001"/>
              </a:solidFill>
              <a:latin typeface="Montserrat"/>
              <a:ea typeface="Montserrat"/>
              <a:cs typeface="Montserrat"/>
              <a:sym typeface="Montserrat"/>
            </a:endParaRPr>
          </a:p>
        </p:txBody>
      </p:sp>
      <p:grpSp>
        <p:nvGrpSpPr>
          <p:cNvPr id="286" name="Google Shape;286;p54"/>
          <p:cNvGrpSpPr/>
          <p:nvPr/>
        </p:nvGrpSpPr>
        <p:grpSpPr>
          <a:xfrm>
            <a:off x="2349525" y="2594050"/>
            <a:ext cx="1622392" cy="1121749"/>
            <a:chOff x="701700" y="2829400"/>
            <a:chExt cx="1622392" cy="1121749"/>
          </a:xfrm>
        </p:grpSpPr>
        <p:sp>
          <p:nvSpPr>
            <p:cNvPr id="287" name="Google Shape;287;p54"/>
            <p:cNvSpPr/>
            <p:nvPr/>
          </p:nvSpPr>
          <p:spPr>
            <a:xfrm>
              <a:off x="701700" y="2829400"/>
              <a:ext cx="1622392" cy="1121749"/>
            </a:xfrm>
            <a:custGeom>
              <a:rect b="b" l="l" r="r" t="t"/>
              <a:pathLst>
                <a:path extrusionOk="0" h="24147" w="42338">
                  <a:moveTo>
                    <a:pt x="0" y="5293"/>
                  </a:moveTo>
                  <a:lnTo>
                    <a:pt x="33407" y="0"/>
                  </a:lnTo>
                  <a:lnTo>
                    <a:pt x="42338" y="22162"/>
                  </a:lnTo>
                  <a:lnTo>
                    <a:pt x="1323" y="24147"/>
                  </a:lnTo>
                  <a:close/>
                </a:path>
              </a:pathLst>
            </a:custGeom>
            <a:solidFill>
              <a:srgbClr val="F84141"/>
            </a:solidFill>
            <a:ln>
              <a:noFill/>
            </a:ln>
          </p:spPr>
        </p:sp>
        <p:sp>
          <p:nvSpPr>
            <p:cNvPr id="288" name="Google Shape;288;p54"/>
            <p:cNvSpPr txBox="1"/>
            <p:nvPr/>
          </p:nvSpPr>
          <p:spPr>
            <a:xfrm>
              <a:off x="726525" y="3093825"/>
              <a:ext cx="14331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000">
                  <a:solidFill>
                    <a:schemeClr val="lt1"/>
                  </a:solidFill>
                  <a:latin typeface="Montserrat"/>
                  <a:ea typeface="Montserrat"/>
                  <a:cs typeface="Montserrat"/>
                  <a:sym typeface="Montserrat"/>
                </a:rPr>
                <a:t>Assurer une alimentation de qualité</a:t>
              </a:r>
              <a:endParaRPr sz="1500">
                <a:solidFill>
                  <a:schemeClr val="lt1"/>
                </a:solidFill>
              </a:endParaRPr>
            </a:p>
          </p:txBody>
        </p:sp>
      </p:grpSp>
      <p:sp>
        <p:nvSpPr>
          <p:cNvPr id="289" name="Google Shape;289;p54"/>
          <p:cNvSpPr txBox="1"/>
          <p:nvPr/>
        </p:nvSpPr>
        <p:spPr>
          <a:xfrm>
            <a:off x="3548925" y="2252675"/>
            <a:ext cx="1744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100">
                <a:latin typeface="Montserrat"/>
                <a:ea typeface="Montserrat"/>
                <a:cs typeface="Montserrat"/>
                <a:sym typeface="Montserrat"/>
              </a:rPr>
              <a:t>Justice </a:t>
            </a:r>
            <a:endParaRPr b="1" sz="1100">
              <a:latin typeface="Montserrat"/>
              <a:ea typeface="Montserrat"/>
              <a:cs typeface="Montserrat"/>
              <a:sym typeface="Montserrat"/>
            </a:endParaRPr>
          </a:p>
          <a:p>
            <a:pPr indent="0" lvl="0" marL="0" rtl="0" algn="ctr">
              <a:spcBef>
                <a:spcPts val="0"/>
              </a:spcBef>
              <a:spcAft>
                <a:spcPts val="0"/>
              </a:spcAft>
              <a:buNone/>
            </a:pPr>
            <a:r>
              <a:rPr b="1" lang="fr" sz="1100">
                <a:latin typeface="Montserrat"/>
                <a:ea typeface="Montserrat"/>
                <a:cs typeface="Montserrat"/>
                <a:sym typeface="Montserrat"/>
              </a:rPr>
              <a:t>Alimentaire</a:t>
            </a:r>
            <a:endParaRPr sz="1300">
              <a:solidFill>
                <a:srgbClr val="272460"/>
              </a:solidFill>
              <a:latin typeface="Montserrat ExtraBold"/>
              <a:ea typeface="Montserrat ExtraBold"/>
              <a:cs typeface="Montserrat ExtraBold"/>
              <a:sym typeface="Montserrat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cxnSp>
        <p:nvCxnSpPr>
          <p:cNvPr id="294" name="Google Shape;294;p55"/>
          <p:cNvCxnSpPr>
            <a:stCxn id="295" idx="2"/>
            <a:endCxn id="296" idx="0"/>
          </p:cNvCxnSpPr>
          <p:nvPr/>
        </p:nvCxnSpPr>
        <p:spPr>
          <a:xfrm rot="5400000">
            <a:off x="2413889" y="2468164"/>
            <a:ext cx="837600" cy="107400"/>
          </a:xfrm>
          <a:prstGeom prst="curvedConnector3">
            <a:avLst>
              <a:gd fmla="val 50002" name="adj1"/>
            </a:avLst>
          </a:prstGeom>
          <a:noFill/>
          <a:ln cap="flat" cmpd="sng" w="9525">
            <a:solidFill>
              <a:schemeClr val="dk2"/>
            </a:solidFill>
            <a:prstDash val="dot"/>
            <a:round/>
            <a:headEnd len="med" w="med" type="none"/>
            <a:tailEnd len="med" w="med" type="none"/>
          </a:ln>
        </p:spPr>
      </p:cxnSp>
      <p:cxnSp>
        <p:nvCxnSpPr>
          <p:cNvPr id="297" name="Google Shape;297;p55"/>
          <p:cNvCxnSpPr>
            <a:stCxn id="296" idx="2"/>
            <a:endCxn id="298" idx="1"/>
          </p:cNvCxnSpPr>
          <p:nvPr/>
        </p:nvCxnSpPr>
        <p:spPr>
          <a:xfrm flipH="1" rot="-5400000">
            <a:off x="3029375" y="3028894"/>
            <a:ext cx="469200" cy="970200"/>
          </a:xfrm>
          <a:prstGeom prst="curvedConnector2">
            <a:avLst/>
          </a:prstGeom>
          <a:noFill/>
          <a:ln cap="flat" cmpd="sng" w="9525">
            <a:solidFill>
              <a:schemeClr val="dk2"/>
            </a:solidFill>
            <a:prstDash val="dot"/>
            <a:round/>
            <a:headEnd len="med" w="med" type="none"/>
            <a:tailEnd len="med" w="med" type="none"/>
          </a:ln>
        </p:spPr>
      </p:cxnSp>
      <p:cxnSp>
        <p:nvCxnSpPr>
          <p:cNvPr id="299" name="Google Shape;299;p55"/>
          <p:cNvCxnSpPr>
            <a:stCxn id="298" idx="3"/>
            <a:endCxn id="300" idx="2"/>
          </p:cNvCxnSpPr>
          <p:nvPr/>
        </p:nvCxnSpPr>
        <p:spPr>
          <a:xfrm flipH="1" rot="10800000">
            <a:off x="5108837" y="3507455"/>
            <a:ext cx="1067400" cy="241200"/>
          </a:xfrm>
          <a:prstGeom prst="curvedConnector2">
            <a:avLst/>
          </a:prstGeom>
          <a:noFill/>
          <a:ln cap="flat" cmpd="sng" w="9525">
            <a:solidFill>
              <a:schemeClr val="dk2"/>
            </a:solidFill>
            <a:prstDash val="dot"/>
            <a:round/>
            <a:headEnd len="med" w="med" type="none"/>
            <a:tailEnd len="med" w="med" type="none"/>
          </a:ln>
        </p:spPr>
      </p:cxnSp>
      <p:cxnSp>
        <p:nvCxnSpPr>
          <p:cNvPr id="301" name="Google Shape;301;p55"/>
          <p:cNvCxnSpPr>
            <a:stCxn id="300" idx="0"/>
            <a:endCxn id="302" idx="2"/>
          </p:cNvCxnSpPr>
          <p:nvPr/>
        </p:nvCxnSpPr>
        <p:spPr>
          <a:xfrm flipH="1" rot="5400000">
            <a:off x="5693376" y="2685950"/>
            <a:ext cx="815700" cy="150000"/>
          </a:xfrm>
          <a:prstGeom prst="curvedConnector3">
            <a:avLst>
              <a:gd fmla="val 49998" name="adj1"/>
            </a:avLst>
          </a:prstGeom>
          <a:noFill/>
          <a:ln cap="flat" cmpd="sng" w="9525">
            <a:solidFill>
              <a:schemeClr val="dk2"/>
            </a:solidFill>
            <a:prstDash val="dot"/>
            <a:round/>
            <a:headEnd len="med" w="med" type="none"/>
            <a:tailEnd len="med" w="med" type="none"/>
          </a:ln>
        </p:spPr>
      </p:cxnSp>
      <p:cxnSp>
        <p:nvCxnSpPr>
          <p:cNvPr id="303" name="Google Shape;303;p55"/>
          <p:cNvCxnSpPr>
            <a:stCxn id="302" idx="0"/>
            <a:endCxn id="304" idx="3"/>
          </p:cNvCxnSpPr>
          <p:nvPr/>
        </p:nvCxnSpPr>
        <p:spPr>
          <a:xfrm flipH="1" rot="5400000">
            <a:off x="5321600" y="1309725"/>
            <a:ext cx="411000" cy="998400"/>
          </a:xfrm>
          <a:prstGeom prst="curvedConnector2">
            <a:avLst/>
          </a:prstGeom>
          <a:noFill/>
          <a:ln cap="flat" cmpd="sng" w="9525">
            <a:solidFill>
              <a:schemeClr val="dk2"/>
            </a:solidFill>
            <a:prstDash val="dot"/>
            <a:round/>
            <a:headEnd len="med" w="med" type="none"/>
            <a:tailEnd len="med" w="med" type="none"/>
          </a:ln>
        </p:spPr>
      </p:cxnSp>
      <p:cxnSp>
        <p:nvCxnSpPr>
          <p:cNvPr id="305" name="Google Shape;305;p55"/>
          <p:cNvCxnSpPr>
            <a:stCxn id="304" idx="1"/>
            <a:endCxn id="295" idx="0"/>
          </p:cNvCxnSpPr>
          <p:nvPr/>
        </p:nvCxnSpPr>
        <p:spPr>
          <a:xfrm flipH="1">
            <a:off x="2886417" y="1603375"/>
            <a:ext cx="1113900" cy="161100"/>
          </a:xfrm>
          <a:prstGeom prst="curvedConnector2">
            <a:avLst/>
          </a:prstGeom>
          <a:noFill/>
          <a:ln cap="flat" cmpd="sng" w="9525">
            <a:solidFill>
              <a:schemeClr val="dk2"/>
            </a:solidFill>
            <a:prstDash val="dot"/>
            <a:round/>
            <a:headEnd len="med" w="med" type="none"/>
            <a:tailEnd len="med" w="med" type="none"/>
          </a:ln>
        </p:spPr>
      </p:cxnSp>
      <p:sp>
        <p:nvSpPr>
          <p:cNvPr id="306" name="Google Shape;306;p55"/>
          <p:cNvSpPr txBox="1"/>
          <p:nvPr/>
        </p:nvSpPr>
        <p:spPr>
          <a:xfrm>
            <a:off x="5584175" y="2014013"/>
            <a:ext cx="768000" cy="323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900">
                <a:solidFill>
                  <a:schemeClr val="lt1"/>
                </a:solidFill>
                <a:latin typeface="Montserrat"/>
                <a:ea typeface="Montserrat"/>
                <a:cs typeface="Montserrat"/>
                <a:sym typeface="Montserrat"/>
              </a:rPr>
              <a:t>Pratique</a:t>
            </a:r>
            <a:endParaRPr b="1" sz="1200">
              <a:solidFill>
                <a:schemeClr val="lt1"/>
              </a:solidFill>
              <a:latin typeface="Montserrat"/>
              <a:ea typeface="Montserrat"/>
              <a:cs typeface="Montserrat"/>
              <a:sym typeface="Montserrat"/>
            </a:endParaRPr>
          </a:p>
        </p:txBody>
      </p:sp>
      <p:sp>
        <p:nvSpPr>
          <p:cNvPr id="307" name="Google Shape;307;p55"/>
          <p:cNvSpPr txBox="1"/>
          <p:nvPr/>
        </p:nvSpPr>
        <p:spPr>
          <a:xfrm>
            <a:off x="229350" y="172075"/>
            <a:ext cx="8455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FF0001"/>
                </a:solidFill>
                <a:latin typeface="Montserrat Black"/>
                <a:ea typeface="Montserrat Black"/>
                <a:cs typeface="Montserrat Black"/>
                <a:sym typeface="Montserrat Black"/>
              </a:rPr>
              <a:t>Focus sur l’accès</a:t>
            </a:r>
            <a:endParaRPr sz="3500">
              <a:solidFill>
                <a:srgbClr val="FF0001"/>
              </a:solidFill>
              <a:latin typeface="Montserrat Black"/>
              <a:ea typeface="Montserrat Black"/>
              <a:cs typeface="Montserrat Black"/>
              <a:sym typeface="Montserrat Black"/>
            </a:endParaRPr>
          </a:p>
        </p:txBody>
      </p:sp>
      <p:sp>
        <p:nvSpPr>
          <p:cNvPr id="308" name="Google Shape;308;p55"/>
          <p:cNvSpPr txBox="1"/>
          <p:nvPr/>
        </p:nvSpPr>
        <p:spPr>
          <a:xfrm>
            <a:off x="3548925" y="2252675"/>
            <a:ext cx="17448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100">
                <a:latin typeface="Montserrat"/>
                <a:ea typeface="Montserrat"/>
                <a:cs typeface="Montserrat"/>
                <a:sym typeface="Montserrat"/>
              </a:rPr>
              <a:t>Accessibilité à une alimentation de qualité</a:t>
            </a:r>
            <a:endParaRPr sz="1300">
              <a:solidFill>
                <a:srgbClr val="272460"/>
              </a:solidFill>
              <a:latin typeface="Montserrat ExtraBold"/>
              <a:ea typeface="Montserrat ExtraBold"/>
              <a:cs typeface="Montserrat ExtraBold"/>
              <a:sym typeface="Montserrat ExtraBold"/>
            </a:endParaRPr>
          </a:p>
        </p:txBody>
      </p:sp>
      <p:sp>
        <p:nvSpPr>
          <p:cNvPr id="309" name="Google Shape;309;p55"/>
          <p:cNvSpPr/>
          <p:nvPr/>
        </p:nvSpPr>
        <p:spPr>
          <a:xfrm flipH="1">
            <a:off x="2289875" y="1614750"/>
            <a:ext cx="1193031" cy="637925"/>
          </a:xfrm>
          <a:prstGeom prst="flowChartManualInput">
            <a:avLst/>
          </a:prstGeom>
          <a:solidFill>
            <a:srgbClr val="F49F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5"/>
          <p:cNvSpPr/>
          <p:nvPr/>
        </p:nvSpPr>
        <p:spPr>
          <a:xfrm flipH="1">
            <a:off x="3748925" y="3410425"/>
            <a:ext cx="1359900" cy="637925"/>
          </a:xfrm>
          <a:prstGeom prst="flowChartManualInput">
            <a:avLst/>
          </a:prstGeom>
          <a:solidFill>
            <a:srgbClr val="32AB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5"/>
          <p:cNvSpPr/>
          <p:nvPr/>
        </p:nvSpPr>
        <p:spPr>
          <a:xfrm>
            <a:off x="2220750" y="2809650"/>
            <a:ext cx="1262096" cy="600777"/>
          </a:xfrm>
          <a:custGeom>
            <a:rect b="b" l="l" r="r" t="t"/>
            <a:pathLst>
              <a:path extrusionOk="0" h="24147" w="42338">
                <a:moveTo>
                  <a:pt x="0" y="5293"/>
                </a:moveTo>
                <a:lnTo>
                  <a:pt x="33407" y="0"/>
                </a:lnTo>
                <a:lnTo>
                  <a:pt x="42338" y="22162"/>
                </a:lnTo>
                <a:lnTo>
                  <a:pt x="1323" y="24147"/>
                </a:lnTo>
                <a:close/>
              </a:path>
            </a:pathLst>
          </a:custGeom>
          <a:solidFill>
            <a:srgbClr val="091353"/>
          </a:solidFill>
          <a:ln>
            <a:noFill/>
          </a:ln>
        </p:spPr>
      </p:sp>
      <p:sp>
        <p:nvSpPr>
          <p:cNvPr id="312" name="Google Shape;312;p55"/>
          <p:cNvSpPr/>
          <p:nvPr/>
        </p:nvSpPr>
        <p:spPr>
          <a:xfrm>
            <a:off x="3846700" y="1309425"/>
            <a:ext cx="1262111" cy="570600"/>
          </a:xfrm>
          <a:custGeom>
            <a:rect b="b" l="l" r="r" t="t"/>
            <a:pathLst>
              <a:path extrusionOk="0" h="22824" w="48292">
                <a:moveTo>
                  <a:pt x="9261" y="0"/>
                </a:moveTo>
                <a:lnTo>
                  <a:pt x="0" y="22824"/>
                </a:lnTo>
                <a:lnTo>
                  <a:pt x="45646" y="21170"/>
                </a:lnTo>
                <a:lnTo>
                  <a:pt x="48292" y="1654"/>
                </a:lnTo>
                <a:close/>
              </a:path>
            </a:pathLst>
          </a:custGeom>
          <a:solidFill>
            <a:srgbClr val="FF0001"/>
          </a:solidFill>
          <a:ln>
            <a:noFill/>
          </a:ln>
        </p:spPr>
      </p:sp>
      <p:sp>
        <p:nvSpPr>
          <p:cNvPr id="313" name="Google Shape;313;p55"/>
          <p:cNvSpPr/>
          <p:nvPr/>
        </p:nvSpPr>
        <p:spPr>
          <a:xfrm>
            <a:off x="5574775" y="3037775"/>
            <a:ext cx="1192979" cy="600777"/>
          </a:xfrm>
          <a:custGeom>
            <a:rect b="b" l="l" r="r" t="t"/>
            <a:pathLst>
              <a:path extrusionOk="0" h="24147" w="42338">
                <a:moveTo>
                  <a:pt x="0" y="5293"/>
                </a:moveTo>
                <a:lnTo>
                  <a:pt x="33407" y="0"/>
                </a:lnTo>
                <a:lnTo>
                  <a:pt x="42338" y="22162"/>
                </a:lnTo>
                <a:lnTo>
                  <a:pt x="1323" y="24147"/>
                </a:lnTo>
                <a:close/>
              </a:path>
            </a:pathLst>
          </a:custGeom>
          <a:solidFill>
            <a:srgbClr val="F49F98"/>
          </a:solidFill>
          <a:ln>
            <a:noFill/>
          </a:ln>
        </p:spPr>
      </p:sp>
      <p:sp>
        <p:nvSpPr>
          <p:cNvPr id="314" name="Google Shape;314;p55"/>
          <p:cNvSpPr/>
          <p:nvPr/>
        </p:nvSpPr>
        <p:spPr>
          <a:xfrm>
            <a:off x="5486475" y="1875175"/>
            <a:ext cx="1207285" cy="600785"/>
          </a:xfrm>
          <a:custGeom>
            <a:rect b="b" l="l" r="r" t="t"/>
            <a:pathLst>
              <a:path extrusionOk="0" h="22161" w="44985">
                <a:moveTo>
                  <a:pt x="0" y="0"/>
                </a:moveTo>
                <a:lnTo>
                  <a:pt x="0" y="22161"/>
                </a:lnTo>
                <a:lnTo>
                  <a:pt x="44985" y="19185"/>
                </a:lnTo>
                <a:lnTo>
                  <a:pt x="32746" y="4631"/>
                </a:lnTo>
                <a:close/>
              </a:path>
            </a:pathLst>
          </a:custGeom>
          <a:solidFill>
            <a:srgbClr val="272460"/>
          </a:solidFill>
          <a:ln>
            <a:noFill/>
          </a:ln>
        </p:spPr>
      </p:sp>
      <p:sp>
        <p:nvSpPr>
          <p:cNvPr id="304" name="Google Shape;304;p55"/>
          <p:cNvSpPr txBox="1"/>
          <p:nvPr/>
        </p:nvSpPr>
        <p:spPr>
          <a:xfrm>
            <a:off x="4000317" y="1434025"/>
            <a:ext cx="1027500" cy="338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000">
                <a:solidFill>
                  <a:schemeClr val="lt1"/>
                </a:solidFill>
                <a:latin typeface="Montserrat"/>
                <a:ea typeface="Montserrat"/>
                <a:cs typeface="Montserrat"/>
                <a:sym typeface="Montserrat"/>
              </a:rPr>
              <a:t>Économique</a:t>
            </a:r>
            <a:endParaRPr b="1" sz="1300">
              <a:solidFill>
                <a:schemeClr val="lt1"/>
              </a:solidFill>
              <a:latin typeface="Montserrat"/>
              <a:ea typeface="Montserrat"/>
              <a:cs typeface="Montserrat"/>
              <a:sym typeface="Montserrat"/>
            </a:endParaRPr>
          </a:p>
        </p:txBody>
      </p:sp>
      <p:sp>
        <p:nvSpPr>
          <p:cNvPr id="295" name="Google Shape;295;p55"/>
          <p:cNvSpPr txBox="1"/>
          <p:nvPr/>
        </p:nvSpPr>
        <p:spPr>
          <a:xfrm>
            <a:off x="2481239" y="1764364"/>
            <a:ext cx="810300" cy="338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000">
                <a:solidFill>
                  <a:schemeClr val="lt1"/>
                </a:solidFill>
                <a:latin typeface="Montserrat"/>
                <a:ea typeface="Montserrat"/>
                <a:cs typeface="Montserrat"/>
                <a:sym typeface="Montserrat"/>
              </a:rPr>
              <a:t>Matériel</a:t>
            </a:r>
            <a:endParaRPr sz="1500">
              <a:solidFill>
                <a:schemeClr val="lt1"/>
              </a:solidFill>
            </a:endParaRPr>
          </a:p>
        </p:txBody>
      </p:sp>
      <p:sp>
        <p:nvSpPr>
          <p:cNvPr id="296" name="Google Shape;296;p55"/>
          <p:cNvSpPr txBox="1"/>
          <p:nvPr/>
        </p:nvSpPr>
        <p:spPr>
          <a:xfrm>
            <a:off x="2289875" y="2940694"/>
            <a:ext cx="978000" cy="338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000">
                <a:solidFill>
                  <a:schemeClr val="lt1"/>
                </a:solidFill>
                <a:latin typeface="Montserrat"/>
                <a:ea typeface="Montserrat"/>
                <a:cs typeface="Montserrat"/>
                <a:sym typeface="Montserrat"/>
              </a:rPr>
              <a:t>Symbolique</a:t>
            </a:r>
            <a:endParaRPr sz="1500">
              <a:solidFill>
                <a:schemeClr val="lt1"/>
              </a:solidFill>
            </a:endParaRPr>
          </a:p>
        </p:txBody>
      </p:sp>
      <p:sp>
        <p:nvSpPr>
          <p:cNvPr id="298" name="Google Shape;298;p55"/>
          <p:cNvSpPr txBox="1"/>
          <p:nvPr/>
        </p:nvSpPr>
        <p:spPr>
          <a:xfrm>
            <a:off x="3748937" y="3490805"/>
            <a:ext cx="1359900" cy="515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000">
                <a:solidFill>
                  <a:schemeClr val="lt1"/>
                </a:solidFill>
                <a:latin typeface="Montserrat"/>
                <a:ea typeface="Montserrat"/>
                <a:cs typeface="Montserrat"/>
                <a:sym typeface="Montserrat"/>
              </a:rPr>
              <a:t>Sociale </a:t>
            </a:r>
            <a:endParaRPr b="1" sz="1000">
              <a:solidFill>
                <a:schemeClr val="lt1"/>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fr" sz="1000">
                <a:solidFill>
                  <a:schemeClr val="lt1"/>
                </a:solidFill>
                <a:latin typeface="Montserrat"/>
                <a:ea typeface="Montserrat"/>
                <a:cs typeface="Montserrat"/>
                <a:sym typeface="Montserrat"/>
              </a:rPr>
              <a:t>et culturelle </a:t>
            </a:r>
            <a:endParaRPr sz="1500">
              <a:solidFill>
                <a:schemeClr val="lt1"/>
              </a:solidFill>
            </a:endParaRPr>
          </a:p>
        </p:txBody>
      </p:sp>
      <p:sp>
        <p:nvSpPr>
          <p:cNvPr id="300" name="Google Shape;300;p55"/>
          <p:cNvSpPr txBox="1"/>
          <p:nvPr/>
        </p:nvSpPr>
        <p:spPr>
          <a:xfrm>
            <a:off x="5792226" y="3168800"/>
            <a:ext cx="768000" cy="338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000">
                <a:solidFill>
                  <a:schemeClr val="lt1"/>
                </a:solidFill>
                <a:latin typeface="Montserrat"/>
                <a:ea typeface="Montserrat"/>
                <a:cs typeface="Montserrat"/>
                <a:sym typeface="Montserrat"/>
              </a:rPr>
              <a:t>Spatiale</a:t>
            </a:r>
            <a:endParaRPr sz="1500">
              <a:solidFill>
                <a:schemeClr val="lt1"/>
              </a:solidFill>
            </a:endParaRPr>
          </a:p>
        </p:txBody>
      </p:sp>
      <p:sp>
        <p:nvSpPr>
          <p:cNvPr id="302" name="Google Shape;302;p55"/>
          <p:cNvSpPr txBox="1"/>
          <p:nvPr/>
        </p:nvSpPr>
        <p:spPr>
          <a:xfrm>
            <a:off x="5512550" y="2014425"/>
            <a:ext cx="10275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lang="fr" sz="1000">
                <a:solidFill>
                  <a:schemeClr val="lt1"/>
                </a:solidFill>
                <a:latin typeface="Montserrat"/>
                <a:ea typeface="Montserrat"/>
                <a:cs typeface="Montserrat"/>
                <a:sym typeface="Montserrat"/>
              </a:rPr>
              <a:t>Pratique</a:t>
            </a:r>
            <a:endParaRPr b="1" sz="1000">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56"/>
          <p:cNvPicPr preferRelativeResize="0"/>
          <p:nvPr/>
        </p:nvPicPr>
        <p:blipFill rotWithShape="1">
          <a:blip r:embed="rId3">
            <a:alphaModFix/>
          </a:blip>
          <a:srcRect b="0" l="5722" r="0" t="0"/>
          <a:stretch/>
        </p:blipFill>
        <p:spPr>
          <a:xfrm>
            <a:off x="2233287" y="1066125"/>
            <a:ext cx="5017824" cy="4006325"/>
          </a:xfrm>
          <a:prstGeom prst="rect">
            <a:avLst/>
          </a:prstGeom>
          <a:noFill/>
          <a:ln>
            <a:noFill/>
          </a:ln>
        </p:spPr>
      </p:pic>
      <p:sp>
        <p:nvSpPr>
          <p:cNvPr id="320" name="Google Shape;320;p56"/>
          <p:cNvSpPr txBox="1"/>
          <p:nvPr/>
        </p:nvSpPr>
        <p:spPr>
          <a:xfrm>
            <a:off x="457200" y="736975"/>
            <a:ext cx="484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32ABDF"/>
                </a:solidFill>
                <a:latin typeface="Montserrat"/>
                <a:ea typeface="Montserrat"/>
                <a:cs typeface="Montserrat"/>
                <a:sym typeface="Montserrat"/>
              </a:rPr>
              <a:t>Approche systémique - holistique</a:t>
            </a:r>
            <a:endParaRPr b="1">
              <a:solidFill>
                <a:srgbClr val="32ABDF"/>
              </a:solidFill>
              <a:latin typeface="Montserrat"/>
              <a:ea typeface="Montserrat"/>
              <a:cs typeface="Montserrat"/>
              <a:sym typeface="Montserrat"/>
            </a:endParaRPr>
          </a:p>
        </p:txBody>
      </p:sp>
      <p:sp>
        <p:nvSpPr>
          <p:cNvPr id="321" name="Google Shape;321;p56"/>
          <p:cNvSpPr txBox="1"/>
          <p:nvPr>
            <p:ph type="title"/>
          </p:nvPr>
        </p:nvSpPr>
        <p:spPr>
          <a:xfrm>
            <a:off x="410350" y="257250"/>
            <a:ext cx="8663700" cy="694800"/>
          </a:xfrm>
          <a:prstGeom prst="rect">
            <a:avLst/>
          </a:prstGeom>
        </p:spPr>
        <p:txBody>
          <a:bodyPr anchorCtr="0" anchor="ctr" bIns="92725" lIns="92725" spcFirstLastPara="1" rIns="92725" wrap="square" tIns="92725">
            <a:normAutofit fontScale="90000"/>
          </a:bodyPr>
          <a:lstStyle/>
          <a:p>
            <a:pPr indent="0" lvl="0" marL="0" rtl="0" algn="l">
              <a:spcBef>
                <a:spcPts val="0"/>
              </a:spcBef>
              <a:spcAft>
                <a:spcPts val="0"/>
              </a:spcAft>
              <a:buClr>
                <a:schemeClr val="dk1"/>
              </a:buClr>
              <a:buSzPct val="47826"/>
              <a:buFont typeface="Arial"/>
              <a:buNone/>
            </a:pPr>
            <a:r>
              <a:rPr lang="fr" sz="2300">
                <a:solidFill>
                  <a:srgbClr val="FF0001"/>
                </a:solidFill>
                <a:latin typeface="Montserrat Black"/>
                <a:ea typeface="Montserrat Black"/>
                <a:cs typeface="Montserrat Black"/>
                <a:sym typeface="Montserrat Black"/>
              </a:rPr>
              <a:t>Aller vers des systèmes alimentaires plus justes &amp; durables</a:t>
            </a:r>
            <a:endParaRPr sz="3500">
              <a:solidFill>
                <a:srgbClr val="FF0001"/>
              </a:solidFill>
              <a:latin typeface="Montserrat Black"/>
              <a:ea typeface="Montserrat Black"/>
              <a:cs typeface="Montserrat Black"/>
              <a:sym typeface="Montserrat Black"/>
            </a:endParaRPr>
          </a:p>
        </p:txBody>
      </p:sp>
      <p:sp>
        <p:nvSpPr>
          <p:cNvPr id="322" name="Google Shape;322;p56"/>
          <p:cNvSpPr txBox="1"/>
          <p:nvPr/>
        </p:nvSpPr>
        <p:spPr>
          <a:xfrm>
            <a:off x="130525" y="1694400"/>
            <a:ext cx="1992000" cy="17547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000">
                <a:solidFill>
                  <a:schemeClr val="dk1"/>
                </a:solidFill>
                <a:latin typeface="Montserrat"/>
                <a:ea typeface="Montserrat"/>
                <a:cs typeface="Montserrat"/>
                <a:sym typeface="Montserrat"/>
              </a:rPr>
              <a:t>Un ensemble de pratiques, de la production à la consommation de biens alimentaires, économiquement viables, socialement soutenables et écologiquement responsables (Chiffoleau et Prevost, 2012) </a:t>
            </a:r>
            <a:endParaRPr sz="1000">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2"/>
          <p:cNvSpPr txBox="1"/>
          <p:nvPr/>
        </p:nvSpPr>
        <p:spPr>
          <a:xfrm>
            <a:off x="504075" y="710875"/>
            <a:ext cx="7442400" cy="384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300">
              <a:latin typeface="Montserrat Medium"/>
              <a:ea typeface="Montserrat Medium"/>
              <a:cs typeface="Montserrat Medium"/>
              <a:sym typeface="Montserrat Medium"/>
            </a:endParaRPr>
          </a:p>
        </p:txBody>
      </p:sp>
      <p:sp>
        <p:nvSpPr>
          <p:cNvPr id="174" name="Google Shape;174;p42"/>
          <p:cNvSpPr txBox="1"/>
          <p:nvPr/>
        </p:nvSpPr>
        <p:spPr>
          <a:xfrm>
            <a:off x="229350" y="172075"/>
            <a:ext cx="8455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FF0001"/>
                </a:solidFill>
                <a:latin typeface="Montserrat Black"/>
                <a:ea typeface="Montserrat Black"/>
                <a:cs typeface="Montserrat Black"/>
                <a:sym typeface="Montserrat Black"/>
              </a:rPr>
              <a:t>Les circuits alimentaires alternatifs en expansion</a:t>
            </a:r>
            <a:endParaRPr sz="3500">
              <a:solidFill>
                <a:srgbClr val="FF0001"/>
              </a:solidFill>
              <a:latin typeface="Montserrat Black"/>
              <a:ea typeface="Montserrat Black"/>
              <a:cs typeface="Montserrat Black"/>
              <a:sym typeface="Montserrat Black"/>
            </a:endParaRPr>
          </a:p>
        </p:txBody>
      </p:sp>
      <p:sp>
        <p:nvSpPr>
          <p:cNvPr id="175" name="Google Shape;175;p42"/>
          <p:cNvSpPr txBox="1"/>
          <p:nvPr/>
        </p:nvSpPr>
        <p:spPr>
          <a:xfrm>
            <a:off x="325600" y="982400"/>
            <a:ext cx="8013900" cy="10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50">
                <a:solidFill>
                  <a:schemeClr val="dk1"/>
                </a:solidFill>
                <a:latin typeface="Montserrat Medium"/>
                <a:ea typeface="Montserrat Medium"/>
                <a:cs typeface="Montserrat Medium"/>
                <a:sym typeface="Montserrat Medium"/>
              </a:rPr>
              <a:t>De nombreux mouvements citoyens et d’initiatives alternatives du côté des producteurs et des mangeurs ont émergé depuis plusieurs années pour viser une transformation profonde des systèmes alimentaires afin qu’ils soient plus durables. </a:t>
            </a:r>
            <a:endParaRPr sz="11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1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150">
              <a:solidFill>
                <a:schemeClr val="dk1"/>
              </a:solidFill>
              <a:latin typeface="Montserrat Medium"/>
              <a:ea typeface="Montserrat Medium"/>
              <a:cs typeface="Montserrat Medium"/>
              <a:sym typeface="Montserrat Medium"/>
            </a:endParaRPr>
          </a:p>
        </p:txBody>
      </p:sp>
      <p:pic>
        <p:nvPicPr>
          <p:cNvPr id="176" name="Google Shape;176;p42"/>
          <p:cNvPicPr preferRelativeResize="0"/>
          <p:nvPr/>
        </p:nvPicPr>
        <p:blipFill rotWithShape="1">
          <a:blip r:embed="rId3">
            <a:alphaModFix/>
          </a:blip>
          <a:srcRect b="0" l="22225" r="21732" t="0"/>
          <a:stretch/>
        </p:blipFill>
        <p:spPr>
          <a:xfrm>
            <a:off x="994425" y="1687650"/>
            <a:ext cx="3283675" cy="2929700"/>
          </a:xfrm>
          <a:prstGeom prst="rect">
            <a:avLst/>
          </a:prstGeom>
          <a:noFill/>
          <a:ln>
            <a:noFill/>
          </a:ln>
        </p:spPr>
      </p:pic>
      <p:sp>
        <p:nvSpPr>
          <p:cNvPr id="177" name="Google Shape;177;p42"/>
          <p:cNvSpPr txBox="1"/>
          <p:nvPr/>
        </p:nvSpPr>
        <p:spPr>
          <a:xfrm>
            <a:off x="1557400" y="4689675"/>
            <a:ext cx="206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800">
                <a:latin typeface="Montserrat"/>
                <a:ea typeface="Montserrat"/>
                <a:cs typeface="Montserrat"/>
                <a:sym typeface="Montserrat"/>
              </a:rPr>
              <a:t>Photo Progrès /Carlos SOTO</a:t>
            </a:r>
            <a:endParaRPr sz="800">
              <a:latin typeface="Montserrat"/>
              <a:ea typeface="Montserrat"/>
              <a:cs typeface="Montserrat"/>
              <a:sym typeface="Montserrat"/>
            </a:endParaRPr>
          </a:p>
        </p:txBody>
      </p:sp>
      <p:pic>
        <p:nvPicPr>
          <p:cNvPr id="178" name="Google Shape;178;p42"/>
          <p:cNvPicPr preferRelativeResize="0"/>
          <p:nvPr/>
        </p:nvPicPr>
        <p:blipFill>
          <a:blip r:embed="rId4">
            <a:alphaModFix/>
          </a:blip>
          <a:stretch>
            <a:fillRect/>
          </a:stretch>
        </p:blipFill>
        <p:spPr>
          <a:xfrm>
            <a:off x="4430500" y="1687650"/>
            <a:ext cx="3880788" cy="2929700"/>
          </a:xfrm>
          <a:prstGeom prst="rect">
            <a:avLst/>
          </a:prstGeom>
          <a:noFill/>
          <a:ln>
            <a:noFill/>
          </a:ln>
        </p:spPr>
      </p:pic>
      <p:sp>
        <p:nvSpPr>
          <p:cNvPr id="179" name="Google Shape;179;p42"/>
          <p:cNvSpPr txBox="1"/>
          <p:nvPr/>
        </p:nvSpPr>
        <p:spPr>
          <a:xfrm>
            <a:off x="5717950" y="4658925"/>
            <a:ext cx="13059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fr" sz="800">
                <a:latin typeface="Montserrat"/>
                <a:ea typeface="Montserrat"/>
                <a:cs typeface="Montserrat"/>
                <a:sym typeface="Montserrat"/>
              </a:rPr>
              <a:t>© AYAimages</a:t>
            </a:r>
            <a:endParaRPr sz="8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3"/>
          <p:cNvSpPr txBox="1"/>
          <p:nvPr/>
        </p:nvSpPr>
        <p:spPr>
          <a:xfrm>
            <a:off x="229350" y="172075"/>
            <a:ext cx="8455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FF0001"/>
                </a:solidFill>
                <a:latin typeface="Montserrat Black"/>
                <a:ea typeface="Montserrat Black"/>
                <a:cs typeface="Montserrat Black"/>
                <a:sym typeface="Montserrat Black"/>
              </a:rPr>
              <a:t>Les circuits alimentaires alternatifs en expansion</a:t>
            </a:r>
            <a:endParaRPr sz="3500">
              <a:solidFill>
                <a:srgbClr val="FF0001"/>
              </a:solidFill>
              <a:latin typeface="Montserrat Black"/>
              <a:ea typeface="Montserrat Black"/>
              <a:cs typeface="Montserrat Black"/>
              <a:sym typeface="Montserrat Black"/>
            </a:endParaRPr>
          </a:p>
        </p:txBody>
      </p:sp>
      <p:pic>
        <p:nvPicPr>
          <p:cNvPr id="185" name="Google Shape;185;p43"/>
          <p:cNvPicPr preferRelativeResize="0"/>
          <p:nvPr/>
        </p:nvPicPr>
        <p:blipFill rotWithShape="1">
          <a:blip r:embed="rId3">
            <a:alphaModFix/>
          </a:blip>
          <a:srcRect b="0" l="1408" r="2122" t="0"/>
          <a:stretch/>
        </p:blipFill>
        <p:spPr>
          <a:xfrm>
            <a:off x="181650" y="1254525"/>
            <a:ext cx="4833825" cy="3340600"/>
          </a:xfrm>
          <a:prstGeom prst="rect">
            <a:avLst/>
          </a:prstGeom>
          <a:noFill/>
          <a:ln>
            <a:noFill/>
          </a:ln>
        </p:spPr>
      </p:pic>
      <p:pic>
        <p:nvPicPr>
          <p:cNvPr id="186" name="Google Shape;186;p43"/>
          <p:cNvPicPr preferRelativeResize="0"/>
          <p:nvPr/>
        </p:nvPicPr>
        <p:blipFill>
          <a:blip r:embed="rId4">
            <a:alphaModFix/>
          </a:blip>
          <a:stretch>
            <a:fillRect/>
          </a:stretch>
        </p:blipFill>
        <p:spPr>
          <a:xfrm>
            <a:off x="5542875" y="784563"/>
            <a:ext cx="3302259" cy="4127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4"/>
          <p:cNvSpPr txBox="1"/>
          <p:nvPr/>
        </p:nvSpPr>
        <p:spPr>
          <a:xfrm>
            <a:off x="229350" y="172075"/>
            <a:ext cx="8455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FF0001"/>
                </a:solidFill>
                <a:latin typeface="Montserrat Black"/>
                <a:ea typeface="Montserrat Black"/>
                <a:cs typeface="Montserrat Black"/>
                <a:sym typeface="Montserrat Black"/>
              </a:rPr>
              <a:t>Les circuits alimentaires alternatifs en expansion</a:t>
            </a:r>
            <a:endParaRPr sz="3500">
              <a:solidFill>
                <a:srgbClr val="FF0001"/>
              </a:solidFill>
              <a:latin typeface="Montserrat Black"/>
              <a:ea typeface="Montserrat Black"/>
              <a:cs typeface="Montserrat Black"/>
              <a:sym typeface="Montserrat Black"/>
            </a:endParaRPr>
          </a:p>
        </p:txBody>
      </p:sp>
      <p:sp>
        <p:nvSpPr>
          <p:cNvPr id="192" name="Google Shape;192;p44"/>
          <p:cNvSpPr txBox="1"/>
          <p:nvPr/>
        </p:nvSpPr>
        <p:spPr>
          <a:xfrm>
            <a:off x="456950" y="868325"/>
            <a:ext cx="3359100" cy="601200"/>
          </a:xfrm>
          <a:prstGeom prst="rect">
            <a:avLst/>
          </a:prstGeom>
          <a:noFill/>
          <a:ln cap="flat" cmpd="sng" w="19050">
            <a:solidFill>
              <a:srgbClr val="F49F98"/>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400"/>
              </a:spcBef>
              <a:spcAft>
                <a:spcPts val="0"/>
              </a:spcAft>
              <a:buNone/>
            </a:pPr>
            <a:r>
              <a:rPr b="1" lang="fr" sz="1200">
                <a:solidFill>
                  <a:schemeClr val="dk1"/>
                </a:solidFill>
                <a:latin typeface="Montserrat"/>
                <a:ea typeface="Montserrat"/>
                <a:cs typeface="Montserrat"/>
                <a:sym typeface="Montserrat"/>
              </a:rPr>
              <a:t>Part des exploitations vendant en circuit court en 2020 en France</a:t>
            </a:r>
            <a:endParaRPr b="1" sz="1200">
              <a:solidFill>
                <a:schemeClr val="dk1"/>
              </a:solidFill>
              <a:latin typeface="Montserrat"/>
              <a:ea typeface="Montserrat"/>
              <a:cs typeface="Montserrat"/>
              <a:sym typeface="Montserrat"/>
            </a:endParaRPr>
          </a:p>
          <a:p>
            <a:pPr indent="0" lvl="0" marL="0" rtl="0" algn="ctr">
              <a:lnSpc>
                <a:spcPct val="115000"/>
              </a:lnSpc>
              <a:spcBef>
                <a:spcPts val="1400"/>
              </a:spcBef>
              <a:spcAft>
                <a:spcPts val="400"/>
              </a:spcAft>
              <a:buNone/>
            </a:pPr>
            <a:r>
              <a:t/>
            </a:r>
            <a:endParaRPr b="1" sz="900">
              <a:solidFill>
                <a:schemeClr val="dk1"/>
              </a:solidFill>
              <a:latin typeface="Montserrat"/>
              <a:ea typeface="Montserrat"/>
              <a:cs typeface="Montserrat"/>
              <a:sym typeface="Montserrat"/>
            </a:endParaRPr>
          </a:p>
        </p:txBody>
      </p:sp>
      <p:sp>
        <p:nvSpPr>
          <p:cNvPr id="193" name="Google Shape;193;p44"/>
          <p:cNvSpPr txBox="1"/>
          <p:nvPr/>
        </p:nvSpPr>
        <p:spPr>
          <a:xfrm>
            <a:off x="538025" y="4375625"/>
            <a:ext cx="3282600" cy="2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600">
                <a:solidFill>
                  <a:schemeClr val="dk2"/>
                </a:solidFill>
                <a:latin typeface="Montserrat Medium"/>
                <a:ea typeface="Montserrat Medium"/>
                <a:cs typeface="Montserrat Medium"/>
                <a:sym typeface="Montserrat Medium"/>
              </a:rPr>
              <a:t>Source : </a:t>
            </a:r>
            <a:r>
              <a:rPr lang="fr" sz="600" u="sng">
                <a:solidFill>
                  <a:schemeClr val="hlink"/>
                </a:solidFill>
                <a:latin typeface="Montserrat Medium"/>
                <a:ea typeface="Montserrat Medium"/>
                <a:cs typeface="Montserrat Medium"/>
                <a:sym typeface="Montserrat Medium"/>
                <a:hlinkClick r:id="rId3"/>
              </a:rPr>
              <a:t>Agreste</a:t>
            </a:r>
            <a:r>
              <a:rPr lang="fr" sz="600">
                <a:solidFill>
                  <a:schemeClr val="dk2"/>
                </a:solidFill>
                <a:latin typeface="Montserrat Medium"/>
                <a:ea typeface="Montserrat Medium"/>
                <a:cs typeface="Montserrat Medium"/>
                <a:sym typeface="Montserrat Medium"/>
              </a:rPr>
              <a:t> (Ministère de l’agriculture et de la souveraineté alimentaire)</a:t>
            </a:r>
            <a:endParaRPr sz="600">
              <a:solidFill>
                <a:schemeClr val="dk2"/>
              </a:solidFill>
              <a:latin typeface="Montserrat Medium"/>
              <a:ea typeface="Montserrat Medium"/>
              <a:cs typeface="Montserrat Medium"/>
              <a:sym typeface="Montserrat Medium"/>
            </a:endParaRPr>
          </a:p>
        </p:txBody>
      </p:sp>
      <p:pic>
        <p:nvPicPr>
          <p:cNvPr id="194" name="Google Shape;194;p44"/>
          <p:cNvPicPr preferRelativeResize="0"/>
          <p:nvPr/>
        </p:nvPicPr>
        <p:blipFill>
          <a:blip r:embed="rId4">
            <a:alphaModFix/>
          </a:blip>
          <a:stretch>
            <a:fillRect/>
          </a:stretch>
        </p:blipFill>
        <p:spPr>
          <a:xfrm>
            <a:off x="538025" y="1941600"/>
            <a:ext cx="3196949" cy="2090500"/>
          </a:xfrm>
          <a:prstGeom prst="rect">
            <a:avLst/>
          </a:prstGeom>
          <a:noFill/>
          <a:ln>
            <a:noFill/>
          </a:ln>
        </p:spPr>
      </p:pic>
      <p:pic>
        <p:nvPicPr>
          <p:cNvPr id="195" name="Google Shape;195;p44"/>
          <p:cNvPicPr preferRelativeResize="0"/>
          <p:nvPr/>
        </p:nvPicPr>
        <p:blipFill>
          <a:blip r:embed="rId5">
            <a:alphaModFix/>
          </a:blip>
          <a:stretch>
            <a:fillRect/>
          </a:stretch>
        </p:blipFill>
        <p:spPr>
          <a:xfrm>
            <a:off x="4040851" y="1941600"/>
            <a:ext cx="4848300" cy="1975975"/>
          </a:xfrm>
          <a:prstGeom prst="rect">
            <a:avLst/>
          </a:prstGeom>
          <a:noFill/>
          <a:ln>
            <a:noFill/>
          </a:ln>
        </p:spPr>
      </p:pic>
      <p:sp>
        <p:nvSpPr>
          <p:cNvPr id="196" name="Google Shape;196;p44"/>
          <p:cNvSpPr txBox="1"/>
          <p:nvPr/>
        </p:nvSpPr>
        <p:spPr>
          <a:xfrm>
            <a:off x="4785450" y="868325"/>
            <a:ext cx="3359100" cy="601200"/>
          </a:xfrm>
          <a:prstGeom prst="rect">
            <a:avLst/>
          </a:prstGeom>
          <a:noFill/>
          <a:ln cap="flat" cmpd="sng" w="19050">
            <a:solidFill>
              <a:srgbClr val="F49F98"/>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400"/>
              </a:spcBef>
              <a:spcAft>
                <a:spcPts val="0"/>
              </a:spcAft>
              <a:buNone/>
            </a:pPr>
            <a:r>
              <a:rPr b="1" lang="fr" sz="1200">
                <a:solidFill>
                  <a:schemeClr val="dk1"/>
                </a:solidFill>
                <a:latin typeface="Montserrat"/>
                <a:ea typeface="Montserrat"/>
                <a:cs typeface="Montserrat"/>
                <a:sym typeface="Montserrat"/>
              </a:rPr>
              <a:t>Évolution des</a:t>
            </a:r>
            <a:r>
              <a:rPr b="1" lang="fr" sz="1200">
                <a:solidFill>
                  <a:schemeClr val="dk1"/>
                </a:solidFill>
                <a:latin typeface="Montserrat"/>
                <a:ea typeface="Montserrat"/>
                <a:cs typeface="Montserrat"/>
                <a:sym typeface="Montserrat"/>
              </a:rPr>
              <a:t> circuits courts entre 1979 et 2010 en France</a:t>
            </a:r>
            <a:endParaRPr b="1" sz="1200">
              <a:solidFill>
                <a:schemeClr val="dk1"/>
              </a:solidFill>
              <a:latin typeface="Montserrat"/>
              <a:ea typeface="Montserrat"/>
              <a:cs typeface="Montserrat"/>
              <a:sym typeface="Montserrat"/>
            </a:endParaRPr>
          </a:p>
          <a:p>
            <a:pPr indent="0" lvl="0" marL="0" rtl="0" algn="ctr">
              <a:lnSpc>
                <a:spcPct val="115000"/>
              </a:lnSpc>
              <a:spcBef>
                <a:spcPts val="1400"/>
              </a:spcBef>
              <a:spcAft>
                <a:spcPts val="400"/>
              </a:spcAft>
              <a:buNone/>
            </a:pPr>
            <a:r>
              <a:t/>
            </a:r>
            <a:endParaRPr b="1" sz="900">
              <a:solidFill>
                <a:schemeClr val="dk1"/>
              </a:solidFill>
              <a:latin typeface="Montserrat"/>
              <a:ea typeface="Montserrat"/>
              <a:cs typeface="Montserrat"/>
              <a:sym typeface="Montserrat"/>
            </a:endParaRPr>
          </a:p>
        </p:txBody>
      </p:sp>
      <p:sp>
        <p:nvSpPr>
          <p:cNvPr id="197" name="Google Shape;197;p44"/>
          <p:cNvSpPr txBox="1"/>
          <p:nvPr/>
        </p:nvSpPr>
        <p:spPr>
          <a:xfrm>
            <a:off x="5407950" y="4389650"/>
            <a:ext cx="2114100" cy="2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600">
                <a:solidFill>
                  <a:schemeClr val="dk2"/>
                </a:solidFill>
                <a:latin typeface="Montserrat Medium"/>
                <a:ea typeface="Montserrat Medium"/>
                <a:cs typeface="Montserrat Medium"/>
                <a:sym typeface="Montserrat Medium"/>
              </a:rPr>
              <a:t>Source : </a:t>
            </a:r>
            <a:r>
              <a:rPr lang="fr" sz="600" u="sng">
                <a:solidFill>
                  <a:schemeClr val="hlink"/>
                </a:solidFill>
                <a:latin typeface="Montserrat Medium"/>
                <a:ea typeface="Montserrat Medium"/>
                <a:cs typeface="Montserrat Medium"/>
                <a:sym typeface="Montserrat Medium"/>
                <a:hlinkClick r:id="rId6"/>
              </a:rPr>
              <a:t>France Culture</a:t>
            </a:r>
            <a:r>
              <a:rPr lang="fr" sz="600">
                <a:solidFill>
                  <a:schemeClr val="dk2"/>
                </a:solidFill>
                <a:latin typeface="Montserrat Medium"/>
                <a:ea typeface="Montserrat Medium"/>
                <a:cs typeface="Montserrat Medium"/>
                <a:sym typeface="Montserrat Medium"/>
              </a:rPr>
              <a:t>  - Camille Renard, 2017 </a:t>
            </a:r>
            <a:endParaRPr sz="600">
              <a:solidFill>
                <a:schemeClr val="dk2"/>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5"/>
          <p:cNvSpPr txBox="1"/>
          <p:nvPr/>
        </p:nvSpPr>
        <p:spPr>
          <a:xfrm>
            <a:off x="229350" y="172075"/>
            <a:ext cx="8455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FF0001"/>
                </a:solidFill>
                <a:latin typeface="Montserrat Black"/>
                <a:ea typeface="Montserrat Black"/>
                <a:cs typeface="Montserrat Black"/>
                <a:sym typeface="Montserrat Black"/>
              </a:rPr>
              <a:t>Les circuits alimentaires alternatifs en expansion</a:t>
            </a:r>
            <a:endParaRPr sz="3500">
              <a:solidFill>
                <a:srgbClr val="FF0001"/>
              </a:solidFill>
              <a:latin typeface="Montserrat Black"/>
              <a:ea typeface="Montserrat Black"/>
              <a:cs typeface="Montserrat Black"/>
              <a:sym typeface="Montserrat Black"/>
            </a:endParaRPr>
          </a:p>
        </p:txBody>
      </p:sp>
      <p:sp>
        <p:nvSpPr>
          <p:cNvPr id="203" name="Google Shape;203;p45"/>
          <p:cNvSpPr txBox="1"/>
          <p:nvPr/>
        </p:nvSpPr>
        <p:spPr>
          <a:xfrm>
            <a:off x="619325" y="868325"/>
            <a:ext cx="3359100" cy="601200"/>
          </a:xfrm>
          <a:prstGeom prst="rect">
            <a:avLst/>
          </a:prstGeom>
          <a:noFill/>
          <a:ln cap="flat" cmpd="sng" w="19050">
            <a:solidFill>
              <a:srgbClr val="F49F98"/>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400"/>
              </a:spcBef>
              <a:spcAft>
                <a:spcPts val="400"/>
              </a:spcAft>
              <a:buNone/>
            </a:pPr>
            <a:r>
              <a:rPr b="1" lang="fr" sz="900">
                <a:solidFill>
                  <a:schemeClr val="dk1"/>
                </a:solidFill>
                <a:latin typeface="Montserrat"/>
                <a:ea typeface="Montserrat"/>
                <a:cs typeface="Montserrat"/>
                <a:sym typeface="Montserrat"/>
              </a:rPr>
              <a:t>Par famille de produit, part d'exploitations commercialisant en circuit court en France métropolitaine en 2020</a:t>
            </a:r>
            <a:endParaRPr b="1" sz="1500">
              <a:solidFill>
                <a:schemeClr val="dk2"/>
              </a:solidFill>
              <a:latin typeface="Montserrat"/>
              <a:ea typeface="Montserrat"/>
              <a:cs typeface="Montserrat"/>
              <a:sym typeface="Montserrat"/>
            </a:endParaRPr>
          </a:p>
        </p:txBody>
      </p:sp>
      <p:sp>
        <p:nvSpPr>
          <p:cNvPr id="204" name="Google Shape;204;p45"/>
          <p:cNvSpPr txBox="1"/>
          <p:nvPr/>
        </p:nvSpPr>
        <p:spPr>
          <a:xfrm>
            <a:off x="733775" y="4480600"/>
            <a:ext cx="3282600" cy="2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600">
                <a:solidFill>
                  <a:schemeClr val="dk2"/>
                </a:solidFill>
                <a:latin typeface="Montserrat Medium"/>
                <a:ea typeface="Montserrat Medium"/>
                <a:cs typeface="Montserrat Medium"/>
                <a:sym typeface="Montserrat Medium"/>
              </a:rPr>
              <a:t>Source : </a:t>
            </a:r>
            <a:r>
              <a:rPr lang="fr" sz="600" u="sng">
                <a:solidFill>
                  <a:schemeClr val="hlink"/>
                </a:solidFill>
                <a:latin typeface="Montserrat Medium"/>
                <a:ea typeface="Montserrat Medium"/>
                <a:cs typeface="Montserrat Medium"/>
                <a:sym typeface="Montserrat Medium"/>
                <a:hlinkClick r:id="rId3"/>
              </a:rPr>
              <a:t>Agreste</a:t>
            </a:r>
            <a:r>
              <a:rPr lang="fr" sz="600">
                <a:solidFill>
                  <a:schemeClr val="dk2"/>
                </a:solidFill>
                <a:latin typeface="Montserrat Medium"/>
                <a:ea typeface="Montserrat Medium"/>
                <a:cs typeface="Montserrat Medium"/>
                <a:sym typeface="Montserrat Medium"/>
              </a:rPr>
              <a:t> (Ministère de l’agriculture et de la souveraineté alimentaire)</a:t>
            </a:r>
            <a:endParaRPr sz="600">
              <a:solidFill>
                <a:schemeClr val="dk2"/>
              </a:solidFill>
              <a:latin typeface="Montserrat Medium"/>
              <a:ea typeface="Montserrat Medium"/>
              <a:cs typeface="Montserrat Medium"/>
              <a:sym typeface="Montserrat Medium"/>
            </a:endParaRPr>
          </a:p>
        </p:txBody>
      </p:sp>
      <p:pic>
        <p:nvPicPr>
          <p:cNvPr id="205" name="Google Shape;205;p45"/>
          <p:cNvPicPr preferRelativeResize="0"/>
          <p:nvPr/>
        </p:nvPicPr>
        <p:blipFill>
          <a:blip r:embed="rId4">
            <a:alphaModFix/>
          </a:blip>
          <a:stretch>
            <a:fillRect/>
          </a:stretch>
        </p:blipFill>
        <p:spPr>
          <a:xfrm>
            <a:off x="4725400" y="1678775"/>
            <a:ext cx="4291051" cy="2805930"/>
          </a:xfrm>
          <a:prstGeom prst="rect">
            <a:avLst/>
          </a:prstGeom>
          <a:noFill/>
          <a:ln>
            <a:noFill/>
          </a:ln>
        </p:spPr>
      </p:pic>
      <p:pic>
        <p:nvPicPr>
          <p:cNvPr id="206" name="Google Shape;206;p45"/>
          <p:cNvPicPr preferRelativeResize="0"/>
          <p:nvPr/>
        </p:nvPicPr>
        <p:blipFill>
          <a:blip r:embed="rId5">
            <a:alphaModFix/>
          </a:blip>
          <a:stretch>
            <a:fillRect/>
          </a:stretch>
        </p:blipFill>
        <p:spPr>
          <a:xfrm>
            <a:off x="153350" y="1626975"/>
            <a:ext cx="4291051" cy="2805925"/>
          </a:xfrm>
          <a:prstGeom prst="rect">
            <a:avLst/>
          </a:prstGeom>
          <a:noFill/>
          <a:ln>
            <a:noFill/>
          </a:ln>
        </p:spPr>
      </p:pic>
      <p:sp>
        <p:nvSpPr>
          <p:cNvPr id="207" name="Google Shape;207;p45"/>
          <p:cNvSpPr txBox="1"/>
          <p:nvPr/>
        </p:nvSpPr>
        <p:spPr>
          <a:xfrm>
            <a:off x="5151763" y="894225"/>
            <a:ext cx="3359100" cy="601200"/>
          </a:xfrm>
          <a:prstGeom prst="rect">
            <a:avLst/>
          </a:prstGeom>
          <a:noFill/>
          <a:ln cap="flat" cmpd="sng" w="19050">
            <a:solidFill>
              <a:srgbClr val="F49F98"/>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400"/>
              </a:spcBef>
              <a:spcAft>
                <a:spcPts val="0"/>
              </a:spcAft>
              <a:buNone/>
            </a:pPr>
            <a:r>
              <a:rPr b="1" lang="fr" sz="900">
                <a:solidFill>
                  <a:schemeClr val="dk1"/>
                </a:solidFill>
                <a:latin typeface="Montserrat"/>
                <a:ea typeface="Montserrat"/>
                <a:cs typeface="Montserrat"/>
                <a:sym typeface="Montserrat"/>
              </a:rPr>
              <a:t>Modes de vente des exploitations en circuit court en 2020 - France métropolitaine</a:t>
            </a:r>
            <a:endParaRPr b="1" sz="1300">
              <a:solidFill>
                <a:schemeClr val="dk1"/>
              </a:solidFill>
            </a:endParaRPr>
          </a:p>
          <a:p>
            <a:pPr indent="0" lvl="0" marL="0" rtl="0" algn="ctr">
              <a:lnSpc>
                <a:spcPct val="115000"/>
              </a:lnSpc>
              <a:spcBef>
                <a:spcPts val="1400"/>
              </a:spcBef>
              <a:spcAft>
                <a:spcPts val="400"/>
              </a:spcAft>
              <a:buNone/>
            </a:pPr>
            <a:r>
              <a:t/>
            </a:r>
            <a:endParaRPr b="1" sz="900">
              <a:solidFill>
                <a:schemeClr val="dk1"/>
              </a:solidFill>
              <a:latin typeface="Montserrat"/>
              <a:ea typeface="Montserrat"/>
              <a:cs typeface="Montserrat"/>
              <a:sym typeface="Montserrat"/>
            </a:endParaRPr>
          </a:p>
        </p:txBody>
      </p:sp>
      <p:sp>
        <p:nvSpPr>
          <p:cNvPr id="208" name="Google Shape;208;p45"/>
          <p:cNvSpPr txBox="1"/>
          <p:nvPr/>
        </p:nvSpPr>
        <p:spPr>
          <a:xfrm>
            <a:off x="5190025" y="4480600"/>
            <a:ext cx="3282600" cy="2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600">
                <a:solidFill>
                  <a:schemeClr val="dk2"/>
                </a:solidFill>
                <a:latin typeface="Montserrat Medium"/>
                <a:ea typeface="Montserrat Medium"/>
                <a:cs typeface="Montserrat Medium"/>
                <a:sym typeface="Montserrat Medium"/>
              </a:rPr>
              <a:t>Source : </a:t>
            </a:r>
            <a:r>
              <a:rPr lang="fr" sz="600" u="sng">
                <a:solidFill>
                  <a:schemeClr val="hlink"/>
                </a:solidFill>
                <a:latin typeface="Montserrat Medium"/>
                <a:ea typeface="Montserrat Medium"/>
                <a:cs typeface="Montserrat Medium"/>
                <a:sym typeface="Montserrat Medium"/>
                <a:hlinkClick r:id="rId6"/>
              </a:rPr>
              <a:t>Agreste</a:t>
            </a:r>
            <a:r>
              <a:rPr lang="fr" sz="600">
                <a:solidFill>
                  <a:schemeClr val="dk2"/>
                </a:solidFill>
                <a:latin typeface="Montserrat Medium"/>
                <a:ea typeface="Montserrat Medium"/>
                <a:cs typeface="Montserrat Medium"/>
                <a:sym typeface="Montserrat Medium"/>
              </a:rPr>
              <a:t> (Ministère de l’agriculture et de la souveraineté alimentaire)</a:t>
            </a:r>
            <a:endParaRPr sz="600">
              <a:solidFill>
                <a:schemeClr val="dk2"/>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6"/>
          <p:cNvSpPr txBox="1"/>
          <p:nvPr/>
        </p:nvSpPr>
        <p:spPr>
          <a:xfrm>
            <a:off x="504075" y="710875"/>
            <a:ext cx="8006700" cy="2501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000">
              <a:solidFill>
                <a:schemeClr val="dk1"/>
              </a:solidFill>
              <a:latin typeface="Montserrat Medium"/>
              <a:ea typeface="Montserrat Medium"/>
              <a:cs typeface="Montserrat Medium"/>
              <a:sym typeface="Montserrat Medium"/>
            </a:endParaRPr>
          </a:p>
          <a:p>
            <a:pPr indent="0" lvl="0" marL="0" rtl="0" algn="just">
              <a:lnSpc>
                <a:spcPct val="115000"/>
              </a:lnSpc>
              <a:spcBef>
                <a:spcPts val="0"/>
              </a:spcBef>
              <a:spcAft>
                <a:spcPts val="0"/>
              </a:spcAft>
              <a:buNone/>
            </a:pPr>
            <a:r>
              <a:t/>
            </a:r>
            <a:endParaRPr sz="1000">
              <a:solidFill>
                <a:schemeClr val="dk1"/>
              </a:solidFill>
              <a:latin typeface="Montserrat Medium"/>
              <a:ea typeface="Montserrat Medium"/>
              <a:cs typeface="Montserrat Medium"/>
              <a:sym typeface="Montserrat Medium"/>
            </a:endParaRPr>
          </a:p>
          <a:p>
            <a:pPr indent="0" lvl="0" marL="0" rtl="0" algn="just">
              <a:lnSpc>
                <a:spcPct val="115000"/>
              </a:lnSpc>
              <a:spcBef>
                <a:spcPts val="0"/>
              </a:spcBef>
              <a:spcAft>
                <a:spcPts val="0"/>
              </a:spcAft>
              <a:buNone/>
            </a:pPr>
            <a:r>
              <a:rPr b="1" lang="fr" sz="1200">
                <a:solidFill>
                  <a:srgbClr val="32ABDF"/>
                </a:solidFill>
                <a:latin typeface="Montserrat"/>
                <a:ea typeface="Montserrat"/>
                <a:cs typeface="Montserrat"/>
                <a:sym typeface="Montserrat"/>
              </a:rPr>
              <a:t>Les circuits courts alimentaires alternatifs sont porteurs de promesses (Lanciano et Saleilles, 2019) : </a:t>
            </a:r>
            <a:endParaRPr b="1" sz="1200">
              <a:solidFill>
                <a:srgbClr val="32ABDF"/>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b="1" sz="1100">
              <a:solidFill>
                <a:schemeClr val="dk1"/>
              </a:solidFill>
              <a:latin typeface="Montserrat"/>
              <a:ea typeface="Montserrat"/>
              <a:cs typeface="Montserrat"/>
              <a:sym typeface="Montserrat"/>
            </a:endParaRPr>
          </a:p>
          <a:p>
            <a:pPr indent="-311150" lvl="0" marL="457200" rtl="0" algn="just">
              <a:lnSpc>
                <a:spcPct val="115000"/>
              </a:lnSpc>
              <a:spcBef>
                <a:spcPts val="0"/>
              </a:spcBef>
              <a:spcAft>
                <a:spcPts val="0"/>
              </a:spcAft>
              <a:buClr>
                <a:schemeClr val="dk1"/>
              </a:buClr>
              <a:buSzPts val="1300"/>
              <a:buFont typeface="Montserrat Medium"/>
              <a:buChar char="●"/>
            </a:pPr>
            <a:r>
              <a:rPr lang="fr" sz="1300">
                <a:solidFill>
                  <a:schemeClr val="dk1"/>
                </a:solidFill>
                <a:latin typeface="Montserrat Medium"/>
                <a:ea typeface="Montserrat Medium"/>
                <a:cs typeface="Montserrat Medium"/>
                <a:sym typeface="Montserrat Medium"/>
              </a:rPr>
              <a:t>opportunités marchandes pour les agriculteurs situés en zone péri-urbaines</a:t>
            </a:r>
            <a:endParaRPr sz="1300">
              <a:solidFill>
                <a:schemeClr val="dk1"/>
              </a:solidFill>
              <a:latin typeface="Montserrat Medium"/>
              <a:ea typeface="Montserrat Medium"/>
              <a:cs typeface="Montserrat Medium"/>
              <a:sym typeface="Montserrat Medium"/>
            </a:endParaRPr>
          </a:p>
          <a:p>
            <a:pPr indent="-311150" lvl="0" marL="457200" rtl="0" algn="just">
              <a:lnSpc>
                <a:spcPct val="115000"/>
              </a:lnSpc>
              <a:spcBef>
                <a:spcPts val="0"/>
              </a:spcBef>
              <a:spcAft>
                <a:spcPts val="0"/>
              </a:spcAft>
              <a:buClr>
                <a:schemeClr val="dk1"/>
              </a:buClr>
              <a:buSzPts val="1300"/>
              <a:buFont typeface="Montserrat Medium"/>
              <a:buChar char="●"/>
            </a:pPr>
            <a:r>
              <a:rPr lang="fr" sz="1300">
                <a:solidFill>
                  <a:schemeClr val="dk1"/>
                </a:solidFill>
                <a:latin typeface="Montserrat Medium"/>
                <a:ea typeface="Montserrat Medium"/>
                <a:cs typeface="Montserrat Medium"/>
                <a:sym typeface="Montserrat Medium"/>
              </a:rPr>
              <a:t>PAT : opportunités de réintroduire l’agriculture et alimentation durable dans la stratégie des collectivités territoriales</a:t>
            </a:r>
            <a:endParaRPr sz="1300">
              <a:solidFill>
                <a:schemeClr val="dk1"/>
              </a:solidFill>
              <a:latin typeface="Montserrat Medium"/>
              <a:ea typeface="Montserrat Medium"/>
              <a:cs typeface="Montserrat Medium"/>
              <a:sym typeface="Montserrat Medium"/>
            </a:endParaRPr>
          </a:p>
          <a:p>
            <a:pPr indent="-311150" lvl="0" marL="457200" rtl="0" algn="just">
              <a:lnSpc>
                <a:spcPct val="115000"/>
              </a:lnSpc>
              <a:spcBef>
                <a:spcPts val="0"/>
              </a:spcBef>
              <a:spcAft>
                <a:spcPts val="0"/>
              </a:spcAft>
              <a:buClr>
                <a:schemeClr val="dk1"/>
              </a:buClr>
              <a:buSzPts val="1300"/>
              <a:buFont typeface="Montserrat Medium"/>
              <a:buChar char="●"/>
            </a:pPr>
            <a:r>
              <a:rPr lang="fr" sz="1300">
                <a:solidFill>
                  <a:schemeClr val="dk1"/>
                </a:solidFill>
                <a:latin typeface="Montserrat Medium"/>
                <a:ea typeface="Montserrat Medium"/>
                <a:cs typeface="Montserrat Medium"/>
                <a:sym typeface="Montserrat Medium"/>
              </a:rPr>
              <a:t>ESS : nouvelles organisations qui émergent </a:t>
            </a:r>
            <a:endParaRPr sz="1300">
              <a:solidFill>
                <a:schemeClr val="dk1"/>
              </a:solidFill>
              <a:latin typeface="Montserrat Medium"/>
              <a:ea typeface="Montserrat Medium"/>
              <a:cs typeface="Montserrat Medium"/>
              <a:sym typeface="Montserrat Medium"/>
            </a:endParaRPr>
          </a:p>
          <a:p>
            <a:pPr indent="-311150" lvl="0" marL="457200" rtl="0" algn="just">
              <a:lnSpc>
                <a:spcPct val="115000"/>
              </a:lnSpc>
              <a:spcBef>
                <a:spcPts val="0"/>
              </a:spcBef>
              <a:spcAft>
                <a:spcPts val="0"/>
              </a:spcAft>
              <a:buClr>
                <a:schemeClr val="dk1"/>
              </a:buClr>
              <a:buSzPts val="1300"/>
              <a:buFont typeface="Montserrat Medium"/>
              <a:buChar char="●"/>
            </a:pPr>
            <a:r>
              <a:rPr lang="fr" sz="1300">
                <a:solidFill>
                  <a:schemeClr val="dk1"/>
                </a:solidFill>
                <a:latin typeface="Montserrat Medium"/>
                <a:ea typeface="Montserrat Medium"/>
                <a:cs typeface="Montserrat Medium"/>
                <a:sym typeface="Montserrat Medium"/>
              </a:rPr>
              <a:t>pouvoirs des consommateurices dans le contrôle et le choix des produits</a:t>
            </a:r>
            <a:endParaRPr sz="1300">
              <a:solidFill>
                <a:schemeClr val="dk1"/>
              </a:solidFill>
              <a:latin typeface="Montserrat Medium"/>
              <a:ea typeface="Montserrat Medium"/>
              <a:cs typeface="Montserrat Medium"/>
              <a:sym typeface="Montserrat Medium"/>
            </a:endParaRPr>
          </a:p>
          <a:p>
            <a:pPr indent="0" lvl="0" marL="0" rtl="0" algn="just">
              <a:lnSpc>
                <a:spcPct val="115000"/>
              </a:lnSpc>
              <a:spcBef>
                <a:spcPts val="0"/>
              </a:spcBef>
              <a:spcAft>
                <a:spcPts val="0"/>
              </a:spcAft>
              <a:buNone/>
            </a:pPr>
            <a:r>
              <a:t/>
            </a:r>
            <a:endParaRPr sz="1250">
              <a:solidFill>
                <a:schemeClr val="dk1"/>
              </a:solidFill>
            </a:endParaRPr>
          </a:p>
        </p:txBody>
      </p:sp>
      <p:sp>
        <p:nvSpPr>
          <p:cNvPr id="214" name="Google Shape;214;p46"/>
          <p:cNvSpPr txBox="1"/>
          <p:nvPr/>
        </p:nvSpPr>
        <p:spPr>
          <a:xfrm>
            <a:off x="229350" y="172075"/>
            <a:ext cx="8455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FF0001"/>
                </a:solidFill>
                <a:latin typeface="Montserrat Black"/>
                <a:ea typeface="Montserrat Black"/>
                <a:cs typeface="Montserrat Black"/>
                <a:sym typeface="Montserrat Black"/>
              </a:rPr>
              <a:t>Les circuits alimentaires alternatifs en expansion</a:t>
            </a:r>
            <a:endParaRPr sz="3500">
              <a:solidFill>
                <a:srgbClr val="FF0001"/>
              </a:solidFill>
              <a:latin typeface="Montserrat Black"/>
              <a:ea typeface="Montserrat Black"/>
              <a:cs typeface="Montserrat Black"/>
              <a:sym typeface="Montserrat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7"/>
          <p:cNvSpPr txBox="1"/>
          <p:nvPr/>
        </p:nvSpPr>
        <p:spPr>
          <a:xfrm>
            <a:off x="504075" y="710875"/>
            <a:ext cx="7442400" cy="384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300">
              <a:latin typeface="Montserrat Medium"/>
              <a:ea typeface="Montserrat Medium"/>
              <a:cs typeface="Montserrat Medium"/>
              <a:sym typeface="Montserrat Medium"/>
            </a:endParaRPr>
          </a:p>
        </p:txBody>
      </p:sp>
      <p:sp>
        <p:nvSpPr>
          <p:cNvPr id="220" name="Google Shape;220;p47"/>
          <p:cNvSpPr txBox="1"/>
          <p:nvPr/>
        </p:nvSpPr>
        <p:spPr>
          <a:xfrm>
            <a:off x="229350" y="172075"/>
            <a:ext cx="84558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300">
                <a:solidFill>
                  <a:srgbClr val="FF0001"/>
                </a:solidFill>
                <a:latin typeface="Montserrat Black"/>
                <a:ea typeface="Montserrat Black"/>
                <a:cs typeface="Montserrat Black"/>
                <a:sym typeface="Montserrat Black"/>
              </a:rPr>
              <a:t>Les circuits alimentaires alternatifs en expansion</a:t>
            </a:r>
            <a:endParaRPr sz="3500">
              <a:solidFill>
                <a:srgbClr val="FF0001"/>
              </a:solidFill>
              <a:latin typeface="Montserrat Black"/>
              <a:ea typeface="Montserrat Black"/>
              <a:cs typeface="Montserrat Black"/>
              <a:sym typeface="Montserrat Black"/>
            </a:endParaRPr>
          </a:p>
          <a:p>
            <a:pPr indent="0" lvl="0" marL="0" rtl="0" algn="l">
              <a:spcBef>
                <a:spcPts val="0"/>
              </a:spcBef>
              <a:spcAft>
                <a:spcPts val="0"/>
              </a:spcAft>
              <a:buNone/>
            </a:pPr>
            <a:r>
              <a:t/>
            </a:r>
            <a:endParaRPr sz="2300">
              <a:solidFill>
                <a:srgbClr val="FF0001"/>
              </a:solidFill>
              <a:latin typeface="Montserrat Black"/>
              <a:ea typeface="Montserrat Black"/>
              <a:cs typeface="Montserrat Black"/>
              <a:sym typeface="Montserrat Black"/>
            </a:endParaRPr>
          </a:p>
        </p:txBody>
      </p:sp>
      <p:sp>
        <p:nvSpPr>
          <p:cNvPr id="221" name="Google Shape;221;p47"/>
          <p:cNvSpPr txBox="1"/>
          <p:nvPr/>
        </p:nvSpPr>
        <p:spPr>
          <a:xfrm>
            <a:off x="450300" y="1053575"/>
            <a:ext cx="8013900" cy="337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rPr lang="fr" sz="2350">
                <a:solidFill>
                  <a:srgbClr val="32ABDF"/>
                </a:solidFill>
                <a:latin typeface="Montserrat ExtraBold"/>
                <a:ea typeface="Montserrat ExtraBold"/>
                <a:cs typeface="Montserrat ExtraBold"/>
                <a:sym typeface="Montserrat ExtraBold"/>
              </a:rPr>
              <a:t>MAIS…</a:t>
            </a:r>
            <a:endParaRPr sz="2350">
              <a:solidFill>
                <a:srgbClr val="32ABDF"/>
              </a:solidFill>
              <a:latin typeface="Montserrat ExtraBold"/>
              <a:ea typeface="Montserrat ExtraBold"/>
              <a:cs typeface="Montserrat ExtraBold"/>
              <a:sym typeface="Montserrat ExtraBold"/>
            </a:endParaRPr>
          </a:p>
          <a:p>
            <a:pPr indent="0" lvl="0" marL="0" rtl="0" algn="l">
              <a:spcBef>
                <a:spcPts val="0"/>
              </a:spcBef>
              <a:spcAft>
                <a:spcPts val="0"/>
              </a:spcAft>
              <a:buNone/>
            </a:pPr>
            <a:r>
              <a:t/>
            </a:r>
            <a:endParaRPr sz="11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rPr lang="fr" sz="1150">
                <a:solidFill>
                  <a:schemeClr val="dk1"/>
                </a:solidFill>
                <a:latin typeface="Montserrat Medium"/>
                <a:ea typeface="Montserrat Medium"/>
                <a:cs typeface="Montserrat Medium"/>
                <a:sym typeface="Montserrat Medium"/>
              </a:rPr>
              <a:t>Ces mouvements et initiatives n’intègrent ou ne concernent peu les personnes les plus vulnérables, alors que celles-ci sont particulièrement freinées dans l’accès à une alimentation de qualité, et particulièrement concernées par l’impact de cette inégalité</a:t>
            </a:r>
            <a:r>
              <a:rPr lang="fr" sz="1150">
                <a:solidFill>
                  <a:schemeClr val="dk1"/>
                </a:solidFill>
                <a:latin typeface="Montserrat Medium"/>
                <a:ea typeface="Montserrat Medium"/>
                <a:cs typeface="Montserrat Medium"/>
                <a:sym typeface="Montserrat Medium"/>
              </a:rPr>
              <a:t> (Lanciano et Saleilles, 2019)</a:t>
            </a:r>
            <a:r>
              <a:rPr lang="fr" sz="1150">
                <a:solidFill>
                  <a:schemeClr val="dk1"/>
                </a:solidFill>
                <a:latin typeface="Montserrat Medium"/>
                <a:ea typeface="Montserrat Medium"/>
                <a:cs typeface="Montserrat Medium"/>
                <a:sym typeface="Montserrat Medium"/>
              </a:rPr>
              <a:t> :</a:t>
            </a:r>
            <a:endParaRPr sz="11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150">
              <a:solidFill>
                <a:schemeClr val="dk1"/>
              </a:solidFill>
              <a:latin typeface="Montserrat Medium"/>
              <a:ea typeface="Montserrat Medium"/>
              <a:cs typeface="Montserrat Medium"/>
              <a:sym typeface="Montserrat Medium"/>
            </a:endParaRPr>
          </a:p>
          <a:p>
            <a:pPr indent="-301625" lvl="0" marL="457200" rtl="0" algn="l">
              <a:spcBef>
                <a:spcPts val="0"/>
              </a:spcBef>
              <a:spcAft>
                <a:spcPts val="0"/>
              </a:spcAft>
              <a:buClr>
                <a:schemeClr val="dk1"/>
              </a:buClr>
              <a:buSzPts val="1150"/>
              <a:buFont typeface="Montserrat"/>
              <a:buChar char="-"/>
            </a:pPr>
            <a:r>
              <a:rPr b="1" lang="fr" sz="1150">
                <a:solidFill>
                  <a:schemeClr val="dk1"/>
                </a:solidFill>
                <a:latin typeface="Montserrat"/>
                <a:ea typeface="Montserrat"/>
                <a:cs typeface="Montserrat"/>
                <a:sym typeface="Montserrat"/>
              </a:rPr>
              <a:t>le recours aux circuits courts alternatifs = consommateurs urbains blancs à fort capital social </a:t>
            </a:r>
            <a:endParaRPr b="1" sz="115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15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i="1" lang="fr" sz="1150">
                <a:solidFill>
                  <a:srgbClr val="F49F98"/>
                </a:solidFill>
                <a:latin typeface="Montserrat Medium"/>
                <a:ea typeface="Montserrat Medium"/>
                <a:cs typeface="Montserrat Medium"/>
                <a:sym typeface="Montserrat Medium"/>
              </a:rPr>
              <a:t>“ les initiatives qui connectent les « petits producteurs locaux » sont rentrées dans les habitudes des populations à fort capital social et culturel, au Nord comme au Sud.” </a:t>
            </a:r>
            <a:r>
              <a:rPr lang="fr" sz="1150">
                <a:solidFill>
                  <a:schemeClr val="dk1"/>
                </a:solidFill>
                <a:latin typeface="Montserrat Medium"/>
                <a:ea typeface="Montserrat Medium"/>
                <a:cs typeface="Montserrat Medium"/>
                <a:sym typeface="Montserrat Medium"/>
              </a:rPr>
              <a:t>(Hochedez et Le Gall, 2020)</a:t>
            </a:r>
            <a:endParaRPr sz="11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150">
              <a:solidFill>
                <a:schemeClr val="dk1"/>
              </a:solidFill>
              <a:latin typeface="Montserrat Medium"/>
              <a:ea typeface="Montserrat Medium"/>
              <a:cs typeface="Montserrat Medium"/>
              <a:sym typeface="Montserrat Medium"/>
            </a:endParaRPr>
          </a:p>
          <a:p>
            <a:pPr indent="-301625" lvl="0" marL="457200" rtl="0" algn="l">
              <a:spcBef>
                <a:spcPts val="0"/>
              </a:spcBef>
              <a:spcAft>
                <a:spcPts val="0"/>
              </a:spcAft>
              <a:buClr>
                <a:schemeClr val="dk1"/>
              </a:buClr>
              <a:buSzPts val="1150"/>
              <a:buFont typeface="Montserrat"/>
              <a:buChar char="-"/>
            </a:pPr>
            <a:r>
              <a:rPr b="1" lang="fr" sz="1150">
                <a:solidFill>
                  <a:schemeClr val="dk1"/>
                </a:solidFill>
                <a:latin typeface="Montserrat"/>
                <a:ea typeface="Montserrat"/>
                <a:cs typeface="Montserrat"/>
                <a:sym typeface="Montserrat"/>
              </a:rPr>
              <a:t>les agriculteurs qui s’inscrivent une agriculture alternative : semi-urbain aux attributs autobiographiques sociologiques favorisés</a:t>
            </a:r>
            <a:endParaRPr b="1" sz="115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5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rPr i="1" lang="fr" sz="1150">
                <a:solidFill>
                  <a:srgbClr val="F49F98"/>
                </a:solidFill>
                <a:latin typeface="Montserrat Medium"/>
                <a:ea typeface="Montserrat Medium"/>
                <a:cs typeface="Montserrat Medium"/>
                <a:sym typeface="Montserrat Medium"/>
              </a:rPr>
              <a:t>“De même, les écarts se creusent entre des agriculteurs qui ont la possibilité de s’inscrire dans ces circuits dits « alternatifs » et les autres “</a:t>
            </a:r>
            <a:r>
              <a:rPr lang="fr" sz="1150">
                <a:solidFill>
                  <a:schemeClr val="dk1"/>
                </a:solidFill>
                <a:latin typeface="Montserrat Medium"/>
                <a:ea typeface="Montserrat Medium"/>
                <a:cs typeface="Montserrat Medium"/>
                <a:sym typeface="Montserrat Medium"/>
              </a:rPr>
              <a:t> (Hochedez et Le Gall, 2020)</a:t>
            </a:r>
            <a:endParaRPr sz="115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8"/>
          <p:cNvSpPr txBox="1"/>
          <p:nvPr/>
        </p:nvSpPr>
        <p:spPr>
          <a:xfrm>
            <a:off x="504075" y="710875"/>
            <a:ext cx="7442400" cy="384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300">
              <a:latin typeface="Montserrat Medium"/>
              <a:ea typeface="Montserrat Medium"/>
              <a:cs typeface="Montserrat Medium"/>
              <a:sym typeface="Montserrat Medium"/>
            </a:endParaRPr>
          </a:p>
        </p:txBody>
      </p:sp>
      <p:sp>
        <p:nvSpPr>
          <p:cNvPr id="227" name="Google Shape;227;p48"/>
          <p:cNvSpPr txBox="1"/>
          <p:nvPr/>
        </p:nvSpPr>
        <p:spPr>
          <a:xfrm>
            <a:off x="229350" y="172075"/>
            <a:ext cx="8455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FF0001"/>
                </a:solidFill>
                <a:latin typeface="Montserrat Black"/>
                <a:ea typeface="Montserrat Black"/>
                <a:cs typeface="Montserrat Black"/>
                <a:sym typeface="Montserrat Black"/>
              </a:rPr>
              <a:t>Un système à deux vitesses en France</a:t>
            </a:r>
            <a:endParaRPr sz="3500">
              <a:solidFill>
                <a:srgbClr val="FF0001"/>
              </a:solidFill>
              <a:latin typeface="Montserrat Black"/>
              <a:ea typeface="Montserrat Black"/>
              <a:cs typeface="Montserrat Black"/>
              <a:sym typeface="Montserrat Black"/>
            </a:endParaRPr>
          </a:p>
        </p:txBody>
      </p:sp>
      <p:pic>
        <p:nvPicPr>
          <p:cNvPr id="228" name="Google Shape;228;p48"/>
          <p:cNvPicPr preferRelativeResize="0"/>
          <p:nvPr/>
        </p:nvPicPr>
        <p:blipFill rotWithShape="1">
          <a:blip r:embed="rId3">
            <a:alphaModFix/>
          </a:blip>
          <a:srcRect b="0" l="0" r="46678" t="0"/>
          <a:stretch/>
        </p:blipFill>
        <p:spPr>
          <a:xfrm>
            <a:off x="649225" y="1152475"/>
            <a:ext cx="3491175" cy="3273725"/>
          </a:xfrm>
          <a:prstGeom prst="rect">
            <a:avLst/>
          </a:prstGeom>
          <a:noFill/>
          <a:ln>
            <a:noFill/>
          </a:ln>
        </p:spPr>
      </p:pic>
      <p:pic>
        <p:nvPicPr>
          <p:cNvPr id="229" name="Google Shape;229;p48"/>
          <p:cNvPicPr preferRelativeResize="0"/>
          <p:nvPr/>
        </p:nvPicPr>
        <p:blipFill rotWithShape="1">
          <a:blip r:embed="rId4">
            <a:alphaModFix/>
          </a:blip>
          <a:srcRect b="0" l="0" r="17191" t="0"/>
          <a:stretch/>
        </p:blipFill>
        <p:spPr>
          <a:xfrm>
            <a:off x="4774825" y="1152475"/>
            <a:ext cx="3614499" cy="3273725"/>
          </a:xfrm>
          <a:prstGeom prst="rect">
            <a:avLst/>
          </a:prstGeom>
          <a:noFill/>
          <a:ln>
            <a:noFill/>
          </a:ln>
        </p:spPr>
      </p:pic>
      <p:sp>
        <p:nvSpPr>
          <p:cNvPr id="230" name="Google Shape;230;p48"/>
          <p:cNvSpPr txBox="1"/>
          <p:nvPr/>
        </p:nvSpPr>
        <p:spPr>
          <a:xfrm>
            <a:off x="1630300" y="3950700"/>
            <a:ext cx="1212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chemeClr val="lt1"/>
                </a:solidFill>
                <a:latin typeface="Montserrat Medium"/>
                <a:ea typeface="Montserrat Medium"/>
                <a:cs typeface="Montserrat Medium"/>
                <a:sym typeface="Montserrat Medium"/>
              </a:rPr>
              <a:t>(Crédits : Reuters)</a:t>
            </a:r>
            <a:endParaRPr sz="900">
              <a:solidFill>
                <a:schemeClr val="lt1"/>
              </a:solidFill>
              <a:latin typeface="Montserrat Medium"/>
              <a:ea typeface="Montserrat Medium"/>
              <a:cs typeface="Montserrat Medium"/>
              <a:sym typeface="Montserrat Medium"/>
            </a:endParaRPr>
          </a:p>
        </p:txBody>
      </p:sp>
      <p:sp>
        <p:nvSpPr>
          <p:cNvPr id="231" name="Google Shape;231;p48"/>
          <p:cNvSpPr txBox="1"/>
          <p:nvPr/>
        </p:nvSpPr>
        <p:spPr>
          <a:xfrm>
            <a:off x="1269300" y="733975"/>
            <a:ext cx="6471300" cy="3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50">
                <a:solidFill>
                  <a:srgbClr val="32ABDF"/>
                </a:solidFill>
                <a:latin typeface="Montserrat"/>
                <a:ea typeface="Montserrat"/>
                <a:cs typeface="Montserrat"/>
                <a:sym typeface="Montserrat"/>
              </a:rPr>
              <a:t>BOOM DES COLIS ALIMENTAIRES ………………….. </a:t>
            </a:r>
            <a:r>
              <a:rPr b="1" lang="fr" sz="1150">
                <a:solidFill>
                  <a:srgbClr val="32ABDF"/>
                </a:solidFill>
                <a:latin typeface="Montserrat"/>
                <a:ea typeface="Montserrat"/>
                <a:cs typeface="Montserrat"/>
                <a:sym typeface="Montserrat"/>
              </a:rPr>
              <a:t>BOOM DES CIRCUITS ALTERNATIFS</a:t>
            </a:r>
            <a:endParaRPr b="1" sz="1150">
              <a:solidFill>
                <a:srgbClr val="32ABDF"/>
              </a:solidFill>
              <a:latin typeface="Montserrat"/>
              <a:ea typeface="Montserrat"/>
              <a:cs typeface="Montserrat"/>
              <a:sym typeface="Montserrat"/>
            </a:endParaRPr>
          </a:p>
        </p:txBody>
      </p:sp>
      <p:sp>
        <p:nvSpPr>
          <p:cNvPr id="232" name="Google Shape;232;p48"/>
          <p:cNvSpPr txBox="1"/>
          <p:nvPr/>
        </p:nvSpPr>
        <p:spPr>
          <a:xfrm>
            <a:off x="862700" y="4486800"/>
            <a:ext cx="7723500" cy="5388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fr" sz="1150">
                <a:solidFill>
                  <a:schemeClr val="dk1"/>
                </a:solidFill>
                <a:latin typeface="Montserrat Medium"/>
                <a:ea typeface="Montserrat Medium"/>
                <a:cs typeface="Montserrat Medium"/>
                <a:sym typeface="Montserrat Medium"/>
              </a:rPr>
              <a:t>Segmentation de la population en terme d’accès à l’alimentation → environ 7 millions de personnes sont considérées comme étant en situation d'insécurité alimentaire en France (Cocolupa)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49"/>
          <p:cNvPicPr preferRelativeResize="0"/>
          <p:nvPr/>
        </p:nvPicPr>
        <p:blipFill>
          <a:blip r:embed="rId3">
            <a:alphaModFix/>
          </a:blip>
          <a:stretch>
            <a:fillRect/>
          </a:stretch>
        </p:blipFill>
        <p:spPr>
          <a:xfrm>
            <a:off x="1121850" y="271639"/>
            <a:ext cx="6900300" cy="4600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