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presProps.xml" ContentType="application/vnd.openxmlformats-officedocument.presentationml.presProps+xml"/>
  <Override PartName="/ppt/media/image2.svg" ContentType="image/svg"/>
  <Override PartName="/ppt/media/image13.svg" ContentType="image/svg"/>
  <Override PartName="/ppt/media/image25.svg" ContentType="image/svg"/>
  <Override PartName="/ppt/media/image8.svg" ContentType="image/svg"/>
  <Override PartName="/ppt/media/image5.svg" ContentType="image/svg"/>
  <Override PartName="/ppt/media/image10.svg" ContentType="image/svg"/>
  <Override PartName="/ppt/media/image16.svg" ContentType="image/svg"/>
  <Override PartName="/ppt/media/image18.svg" ContentType="image/svg"/>
  <Override PartName="/ppt/media/image20.svg" ContentType="image/svg"/>
  <Override PartName="/ppt/media/image22.svg" ContentType="image/svg"/>
  <Override PartName="/ppt/media/image27.svg" ContentType="image/svg"/>
  <Override PartName="/ppt/media/image29.svg" ContentType="image/svg"/>
  <Override PartName="/ppt/media/image32.svg" ContentType="image/svg"/>
  <Override PartName="/ppt/media/image38.svg" ContentType="image/svg"/>
  <Override PartName="/ppt/media/image40.svg" ContentType="image/svg"/>
  <Override PartName="/ppt/media/image42.svg" ContentType="image/sv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8288000" cy="10287000"/>
  <p:notesSz cx="7559675" cy="10691813"/>
  <p:embeddedFontLst>
    <p:embeddedFont>
      <p:font typeface="Open Sans Bold"/>
    </p:embeddedFont>
    <p:embeddedFont>
      <p:font typeface="Nunito Sans Condensed Bold"/>
    </p:embeddedFont>
    <p:embeddedFont>
      <p:font typeface="Aristotelica Pro Condensed Bold"/>
    </p:embeddedFont>
    <p:embeddedFont>
      <p:font typeface="Glacial Indifference Bold"/>
    </p:embeddedFont>
    <p:embeddedFont>
      <p:font typeface="Glacial Indifference"/>
      <p:regular r:id="rId16"/>
    </p:embeddedFont>
    <p:embeddedFont>
      <p:font typeface="Marykate"/>
      <p:regular r:id="rId17"/>
    </p:embeddedFont>
    <p:embeddedFont>
      <p:font typeface="Nunito Sans Condensed"/>
    </p:embeddedFont>
  </p:embeddedFon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font" Target="fonts/Font_1_Glacial_Indifference_Regular.fntdata"/><Relationship Id="rId17" Type="http://schemas.openxmlformats.org/officeDocument/2006/relationships/font" Target="fonts/Font_2_Marykate_Regular.fntdata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36D2401-7114-442A-82B0-DB71C76A8EAA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F6681A6-7F31-4357-93E2-F36E6534DD6D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978C87A-7577-4AD7-865E-07C8BF7D04A4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3F7BDAE-2BC9-4D46-8D63-FDF46D106A5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DFDEC8A-6D36-4945-99B2-37E8CC486F94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4DF1E90-BCEC-4BC9-A5CC-2C033D8482D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2AD59E4-0D5A-4273-9B85-FEF631F304F3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5FA5D36-E334-4A98-9A91-7AA275EC49E1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D1AC523-3E88-426B-B75A-AB76D4A9D1D9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914400"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texte-titre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 defTabSz="914400"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FD37807-8C97-4A82-B59E-EE6F7E225D7E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algn="l" defTabSz="914400"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algn="l" defTabSz="9144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algn="l" defTabSz="9144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algn="l" defTabSz="9144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algn="l" defTabSz="9144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EE3077E-DC3F-4253-9ACE-96BE9DCEAA67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sv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sv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svg"/><Relationship Id="rId9" Type="http://schemas.openxmlformats.org/officeDocument/2006/relationships/image" Target="../media/image7.png"/><Relationship Id="rId10" Type="http://schemas.openxmlformats.org/officeDocument/2006/relationships/image" Target="../media/image8.svg"/><Relationship Id="rId11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svg"/><Relationship Id="rId3" Type="http://schemas.openxmlformats.org/officeDocument/2006/relationships/hyperlink" Target="https://www.youtube.com/watch?v=bCfA0scMHFI" TargetMode="External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svg"/><Relationship Id="rId3" Type="http://schemas.openxmlformats.org/officeDocument/2006/relationships/image" Target="../media/image12.png"/><Relationship Id="rId4" Type="http://schemas.openxmlformats.org/officeDocument/2006/relationships/image" Target="../media/image13.svg"/><Relationship Id="rId5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svg"/><Relationship Id="rId3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svg"/><Relationship Id="rId3" Type="http://schemas.openxmlformats.org/officeDocument/2006/relationships/image" Target="../media/image12.png"/><Relationship Id="rId4" Type="http://schemas.openxmlformats.org/officeDocument/2006/relationships/image" Target="../media/image13.svg"/><Relationship Id="rId5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svg"/><Relationship Id="rId3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svg"/><Relationship Id="rId5" Type="http://schemas.openxmlformats.org/officeDocument/2006/relationships/image" Target="../media/image17.png"/><Relationship Id="rId6" Type="http://schemas.openxmlformats.org/officeDocument/2006/relationships/image" Target="../media/image18.svg"/><Relationship Id="rId7" Type="http://schemas.openxmlformats.org/officeDocument/2006/relationships/image" Target="../media/image19.png"/><Relationship Id="rId8" Type="http://schemas.openxmlformats.org/officeDocument/2006/relationships/image" Target="../media/image20.svg"/><Relationship Id="rId9" Type="http://schemas.openxmlformats.org/officeDocument/2006/relationships/image" Target="../media/image21.png"/><Relationship Id="rId10" Type="http://schemas.openxmlformats.org/officeDocument/2006/relationships/image" Target="../media/image22.svg"/><Relationship Id="rId11" Type="http://schemas.openxmlformats.org/officeDocument/2006/relationships/image" Target="../media/image23.png"/><Relationship Id="rId12" Type="http://schemas.openxmlformats.org/officeDocument/2006/relationships/image" Target="../media/image23.png"/><Relationship Id="rId13" Type="http://schemas.openxmlformats.org/officeDocument/2006/relationships/image" Target="../media/image21.png"/><Relationship Id="rId14" Type="http://schemas.openxmlformats.org/officeDocument/2006/relationships/image" Target="../media/image22.svg"/><Relationship Id="rId15" Type="http://schemas.openxmlformats.org/officeDocument/2006/relationships/image" Target="../media/image24.png"/><Relationship Id="rId16" Type="http://schemas.openxmlformats.org/officeDocument/2006/relationships/image" Target="../media/image25.svg"/><Relationship Id="rId17" Type="http://schemas.openxmlformats.org/officeDocument/2006/relationships/image" Target="../media/image26.png"/><Relationship Id="rId18" Type="http://schemas.openxmlformats.org/officeDocument/2006/relationships/image" Target="../media/image27.svg"/><Relationship Id="rId19" Type="http://schemas.openxmlformats.org/officeDocument/2006/relationships/image" Target="../media/image26.png"/><Relationship Id="rId20" Type="http://schemas.openxmlformats.org/officeDocument/2006/relationships/image" Target="../media/image27.svg"/><Relationship Id="rId21" Type="http://schemas.openxmlformats.org/officeDocument/2006/relationships/image" Target="../media/image28.png"/><Relationship Id="rId22" Type="http://schemas.openxmlformats.org/officeDocument/2006/relationships/image" Target="../media/image29.svg"/><Relationship Id="rId23" Type="http://schemas.openxmlformats.org/officeDocument/2006/relationships/image" Target="../media/image9.png"/><Relationship Id="rId24" Type="http://schemas.openxmlformats.org/officeDocument/2006/relationships/image" Target="../media/image10.svg"/><Relationship Id="rId25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4.png"/><Relationship Id="rId3" Type="http://schemas.openxmlformats.org/officeDocument/2006/relationships/image" Target="../media/image30.png"/><Relationship Id="rId4" Type="http://schemas.openxmlformats.org/officeDocument/2006/relationships/image" Target="../media/image17.png"/><Relationship Id="rId5" Type="http://schemas.openxmlformats.org/officeDocument/2006/relationships/image" Target="../media/image18.svg"/><Relationship Id="rId6" Type="http://schemas.openxmlformats.org/officeDocument/2006/relationships/image" Target="../media/image19.png"/><Relationship Id="rId7" Type="http://schemas.openxmlformats.org/officeDocument/2006/relationships/image" Target="../media/image20.svg"/><Relationship Id="rId8" Type="http://schemas.openxmlformats.org/officeDocument/2006/relationships/image" Target="../media/image21.png"/><Relationship Id="rId9" Type="http://schemas.openxmlformats.org/officeDocument/2006/relationships/image" Target="../media/image22.svg"/><Relationship Id="rId10" Type="http://schemas.openxmlformats.org/officeDocument/2006/relationships/image" Target="../media/image23.png"/><Relationship Id="rId11" Type="http://schemas.openxmlformats.org/officeDocument/2006/relationships/image" Target="../media/image23.png"/><Relationship Id="rId12" Type="http://schemas.openxmlformats.org/officeDocument/2006/relationships/image" Target="../media/image21.png"/><Relationship Id="rId13" Type="http://schemas.openxmlformats.org/officeDocument/2006/relationships/image" Target="../media/image22.svg"/><Relationship Id="rId14" Type="http://schemas.openxmlformats.org/officeDocument/2006/relationships/image" Target="../media/image24.png"/><Relationship Id="rId15" Type="http://schemas.openxmlformats.org/officeDocument/2006/relationships/image" Target="../media/image25.svg"/><Relationship Id="rId16" Type="http://schemas.openxmlformats.org/officeDocument/2006/relationships/image" Target="../media/image9.png"/><Relationship Id="rId17" Type="http://schemas.openxmlformats.org/officeDocument/2006/relationships/image" Target="../media/image10.svg"/><Relationship Id="rId18" Type="http://schemas.openxmlformats.org/officeDocument/2006/relationships/image" Target="../media/image31.png"/><Relationship Id="rId19" Type="http://schemas.openxmlformats.org/officeDocument/2006/relationships/image" Target="../media/image32.svg"/><Relationship Id="rId20" Type="http://schemas.openxmlformats.org/officeDocument/2006/relationships/image" Target="../media/image31.png"/><Relationship Id="rId21" Type="http://schemas.openxmlformats.org/officeDocument/2006/relationships/image" Target="../media/image32.svg"/><Relationship Id="rId22" Type="http://schemas.openxmlformats.org/officeDocument/2006/relationships/image" Target="../media/image31.png"/><Relationship Id="rId23" Type="http://schemas.openxmlformats.org/officeDocument/2006/relationships/image" Target="../media/image32.svg"/><Relationship Id="rId24" Type="http://schemas.openxmlformats.org/officeDocument/2006/relationships/image" Target="../media/image31.png"/><Relationship Id="rId25" Type="http://schemas.openxmlformats.org/officeDocument/2006/relationships/image" Target="../media/image32.svg"/><Relationship Id="rId26" Type="http://schemas.openxmlformats.org/officeDocument/2006/relationships/image" Target="../media/image31.png"/><Relationship Id="rId27" Type="http://schemas.openxmlformats.org/officeDocument/2006/relationships/image" Target="../media/image32.svg"/><Relationship Id="rId28" Type="http://schemas.openxmlformats.org/officeDocument/2006/relationships/image" Target="../media/image31.png"/><Relationship Id="rId29" Type="http://schemas.openxmlformats.org/officeDocument/2006/relationships/image" Target="../media/image32.svg"/><Relationship Id="rId30" Type="http://schemas.openxmlformats.org/officeDocument/2006/relationships/image" Target="../media/image31.png"/><Relationship Id="rId31" Type="http://schemas.openxmlformats.org/officeDocument/2006/relationships/image" Target="../media/image32.svg"/><Relationship Id="rId32" Type="http://schemas.openxmlformats.org/officeDocument/2006/relationships/image" Target="../media/image31.png"/><Relationship Id="rId33" Type="http://schemas.openxmlformats.org/officeDocument/2006/relationships/image" Target="../media/image32.svg"/><Relationship Id="rId34" Type="http://schemas.openxmlformats.org/officeDocument/2006/relationships/image" Target="../media/image31.png"/><Relationship Id="rId35" Type="http://schemas.openxmlformats.org/officeDocument/2006/relationships/image" Target="../media/image32.svg"/><Relationship Id="rId36" Type="http://schemas.openxmlformats.org/officeDocument/2006/relationships/image" Target="../media/image31.png"/><Relationship Id="rId37" Type="http://schemas.openxmlformats.org/officeDocument/2006/relationships/image" Target="../media/image32.svg"/><Relationship Id="rId38" Type="http://schemas.openxmlformats.org/officeDocument/2006/relationships/image" Target="../media/image31.png"/><Relationship Id="rId39" Type="http://schemas.openxmlformats.org/officeDocument/2006/relationships/image" Target="../media/image32.svg"/><Relationship Id="rId40" Type="http://schemas.openxmlformats.org/officeDocument/2006/relationships/image" Target="../media/image31.png"/><Relationship Id="rId41" Type="http://schemas.openxmlformats.org/officeDocument/2006/relationships/image" Target="../media/image32.svg"/><Relationship Id="rId42" Type="http://schemas.openxmlformats.org/officeDocument/2006/relationships/image" Target="../media/image31.png"/><Relationship Id="rId43" Type="http://schemas.openxmlformats.org/officeDocument/2006/relationships/image" Target="../media/image32.svg"/><Relationship Id="rId44" Type="http://schemas.openxmlformats.org/officeDocument/2006/relationships/image" Target="../media/image31.png"/><Relationship Id="rId45" Type="http://schemas.openxmlformats.org/officeDocument/2006/relationships/image" Target="../media/image32.svg"/><Relationship Id="rId46" Type="http://schemas.openxmlformats.org/officeDocument/2006/relationships/image" Target="../media/image31.png"/><Relationship Id="rId47" Type="http://schemas.openxmlformats.org/officeDocument/2006/relationships/image" Target="../media/image32.svg"/><Relationship Id="rId48" Type="http://schemas.openxmlformats.org/officeDocument/2006/relationships/image" Target="../media/image31.png"/><Relationship Id="rId49" Type="http://schemas.openxmlformats.org/officeDocument/2006/relationships/image" Target="../media/image32.svg"/><Relationship Id="rId50" Type="http://schemas.openxmlformats.org/officeDocument/2006/relationships/image" Target="../media/image31.png"/><Relationship Id="rId51" Type="http://schemas.openxmlformats.org/officeDocument/2006/relationships/image" Target="../media/image32.svg"/><Relationship Id="rId52" Type="http://schemas.openxmlformats.org/officeDocument/2006/relationships/image" Target="../media/image31.png"/><Relationship Id="rId53" Type="http://schemas.openxmlformats.org/officeDocument/2006/relationships/image" Target="../media/image32.svg"/><Relationship Id="rId54" Type="http://schemas.openxmlformats.org/officeDocument/2006/relationships/image" Target="../media/image33.png"/><Relationship Id="rId55" Type="http://schemas.openxmlformats.org/officeDocument/2006/relationships/image" Target="../media/image34.png"/><Relationship Id="rId56" Type="http://schemas.openxmlformats.org/officeDocument/2006/relationships/image" Target="../media/image34.png"/><Relationship Id="rId57" Type="http://schemas.openxmlformats.org/officeDocument/2006/relationships/image" Target="../media/image34.png"/><Relationship Id="rId58" Type="http://schemas.openxmlformats.org/officeDocument/2006/relationships/image" Target="../media/image34.png"/><Relationship Id="rId59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svg"/><Relationship Id="rId3" Type="http://schemas.openxmlformats.org/officeDocument/2006/relationships/image" Target="../media/image35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6.png"/><Relationship Id="rId7" Type="http://schemas.openxmlformats.org/officeDocument/2006/relationships/image" Target="../media/image12.png"/><Relationship Id="rId8" Type="http://schemas.openxmlformats.org/officeDocument/2006/relationships/image" Target="../media/image13.svg"/><Relationship Id="rId9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svg"/><Relationship Id="rId7" Type="http://schemas.openxmlformats.org/officeDocument/2006/relationships/image" Target="../media/image9.png"/><Relationship Id="rId8" Type="http://schemas.openxmlformats.org/officeDocument/2006/relationships/image" Target="../media/image10.svg"/><Relationship Id="rId9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svg"/><Relationship Id="rId3" Type="http://schemas.openxmlformats.org/officeDocument/2006/relationships/image" Target="../media/image9.png"/><Relationship Id="rId4" Type="http://schemas.openxmlformats.org/officeDocument/2006/relationships/image" Target="../media/image10.svg"/><Relationship Id="rId5" Type="http://schemas.openxmlformats.org/officeDocument/2006/relationships/image" Target="../media/image12.png"/><Relationship Id="rId6" Type="http://schemas.openxmlformats.org/officeDocument/2006/relationships/image" Target="../media/image13.svg"/><Relationship Id="rId7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svg"/><Relationship Id="rId3" Type="http://schemas.openxmlformats.org/officeDocument/2006/relationships/image" Target="../media/image41.png"/><Relationship Id="rId4" Type="http://schemas.openxmlformats.org/officeDocument/2006/relationships/image" Target="../media/image42.svg"/><Relationship Id="rId5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2"/>
          <p:cNvSpPr/>
          <p:nvPr/>
        </p:nvSpPr>
        <p:spPr>
          <a:xfrm>
            <a:off x="1631520" y="1122120"/>
            <a:ext cx="9596520" cy="78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440"/>
              </a:lnSpc>
            </a:pPr>
            <a:r>
              <a:rPr lang="en-US" sz="4600" b="1" u="none" strike="noStrike">
                <a:solidFill>
                  <a:srgbClr val="4A8B40"/>
                </a:solidFill>
                <a:effectLst/>
                <a:uFillTx/>
                <a:latin typeface="Glacial Indifference Bold"/>
                <a:ea typeface="Glacial Indifference Bold"/>
              </a:rPr>
              <a:t>Introduction pour les enseignant·es</a:t>
            </a:r>
            <a:endParaRPr lang="fr-FR" sz="4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Box 3"/>
          <p:cNvSpPr/>
          <p:nvPr/>
        </p:nvSpPr>
        <p:spPr>
          <a:xfrm>
            <a:off x="1895760" y="3080160"/>
            <a:ext cx="15024240" cy="606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04"/>
              </a:lnSpc>
            </a:pPr>
            <a:r>
              <a:rPr lang="en-US" sz="2500" b="1" u="none" strike="noStrike">
                <a:solidFill>
                  <a:srgbClr val="456B3D"/>
                </a:solidFill>
                <a:effectLst/>
                <a:uFillTx/>
                <a:latin typeface="Nunito Sans Condensed Bold"/>
                <a:ea typeface="Nunito Sans Condensed Bold"/>
              </a:rPr>
              <a:t>Voici un certain nombre d’informations : à vous de voir lesquelles pour transmettez à vos élèves</a:t>
            </a:r>
            <a:endParaRPr lang="fr-FR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504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504"/>
              </a:lnSpc>
            </a:pPr>
            <a:r>
              <a:rPr lang="en-US" sz="2500" b="1" u="none" strike="noStrike">
                <a:solidFill>
                  <a:srgbClr val="456B3D"/>
                </a:solidFill>
                <a:effectLst/>
                <a:uFillTx/>
                <a:latin typeface="Nunito Sans Condensed Bold"/>
                <a:ea typeface="Nunito Sans Condensed Bold"/>
              </a:rPr>
              <a:t>Dans ce jeu, les personnages sont fictifs mais les métiers sont réels. </a:t>
            </a:r>
            <a:endParaRPr lang="fr-FR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504"/>
              </a:lnSpc>
            </a:pPr>
            <a:r>
              <a:rPr lang="en-US" sz="2500" b="1" u="none" strike="noStrike">
                <a:solidFill>
                  <a:srgbClr val="456B3D"/>
                </a:solidFill>
                <a:effectLst/>
                <a:uFillTx/>
                <a:latin typeface="Nunito Sans Condensed Bold"/>
                <a:ea typeface="Nunito Sans Condensed Bold"/>
              </a:rPr>
              <a:t>Les données (salaires, missions, formations) sont basées sur des offres d’emploi et fiches ONISEP.</a:t>
            </a:r>
            <a:endParaRPr lang="fr-FR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504"/>
              </a:lnSpc>
            </a:pPr>
            <a:r>
              <a:rPr lang="en-US" sz="2500" b="1" u="none" strike="noStrike">
                <a:solidFill>
                  <a:srgbClr val="456B3D"/>
                </a:solidFill>
                <a:effectLst/>
                <a:uFillTx/>
                <a:latin typeface="Nunito Sans Condensed Bold"/>
                <a:ea typeface="Nunito Sans Condensed Bold"/>
              </a:rPr>
              <a:t>Il manque des métiers dans le circuit : ce n’est pas exhaustif.</a:t>
            </a:r>
            <a:endParaRPr lang="fr-FR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504"/>
              </a:lnSpc>
            </a:pPr>
            <a:r>
              <a:rPr lang="en-US" sz="2500" b="1" u="none" strike="noStrike">
                <a:solidFill>
                  <a:srgbClr val="456B3D"/>
                </a:solidFill>
                <a:effectLst/>
                <a:uFillTx/>
                <a:latin typeface="Nunito Sans Condensed Bold"/>
                <a:ea typeface="Nunito Sans Condensed Bold"/>
              </a:rPr>
              <a:t>Les salaires sont indicatifs (dans la réalité, ils dépendent notamment de l’ancienneté).</a:t>
            </a:r>
            <a:endParaRPr lang="fr-FR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504"/>
              </a:lnSpc>
            </a:pPr>
            <a:r>
              <a:rPr lang="en-US" sz="2500" b="1" u="none" strike="noStrike">
                <a:solidFill>
                  <a:srgbClr val="456B3D"/>
                </a:solidFill>
                <a:effectLst/>
                <a:uFillTx/>
                <a:latin typeface="Nunito Sans Condensed Bold"/>
                <a:ea typeface="Nunito Sans Condensed Bold"/>
              </a:rPr>
              <a:t>Les salaires indiqués sont bruts, c’est à dire que des cotisations sont ensuite prélevées (pour le fonctionnement des hôpitaux, des retraites, du chômage...). </a:t>
            </a:r>
            <a:endParaRPr lang="fr-FR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504"/>
              </a:lnSpc>
            </a:pPr>
            <a:r>
              <a:rPr lang="en-US" sz="2500" b="1" u="none" strike="noStrike">
                <a:solidFill>
                  <a:srgbClr val="456B3D"/>
                </a:solidFill>
                <a:effectLst/>
                <a:uFillTx/>
                <a:latin typeface="Nunito Sans Condensed Bold"/>
                <a:ea typeface="Nunito Sans Condensed Bold"/>
              </a:rPr>
              <a:t>Pour info : le salaire minimum (SMIC) pour un temps plein est de 1801,8€ brut/mois.</a:t>
            </a:r>
            <a:endParaRPr lang="fr-FR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504"/>
              </a:lnSpc>
            </a:pPr>
            <a:r>
              <a:rPr lang="en-US" sz="2500" b="1" u="none" strike="noStrike">
                <a:solidFill>
                  <a:srgbClr val="456B3D"/>
                </a:solidFill>
                <a:effectLst/>
                <a:uFillTx/>
                <a:latin typeface="Nunito Sans Condensed Bold"/>
                <a:ea typeface="Nunito Sans Condensed Bold"/>
              </a:rPr>
              <a:t>Les présentations des métiers ont été relues par des professionnel·les du secteur.</a:t>
            </a:r>
            <a:endParaRPr lang="fr-FR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504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504"/>
              </a:lnSpc>
            </a:pPr>
            <a:r>
              <a:rPr lang="en-US" sz="2500" b="1" u="none" strike="noStrike">
                <a:solidFill>
                  <a:srgbClr val="456B3D"/>
                </a:solidFill>
                <a:effectLst/>
                <a:uFillTx/>
                <a:latin typeface="Nunito Sans Condensed Bold"/>
                <a:ea typeface="Nunito Sans Condensed Bold"/>
              </a:rPr>
              <a:t>Vocabulaire :</a:t>
            </a:r>
            <a:endParaRPr lang="fr-FR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504"/>
              </a:lnSpc>
            </a:pPr>
            <a:r>
              <a:rPr lang="en-US" sz="2500" b="1" u="none" strike="noStrike">
                <a:solidFill>
                  <a:srgbClr val="456B3D"/>
                </a:solidFill>
                <a:effectLst/>
                <a:uFillTx/>
                <a:latin typeface="Nunito Sans Condensed Bold"/>
                <a:ea typeface="Nunito Sans Condensed Bold"/>
              </a:rPr>
              <a:t>Ligne de production : l’ensemble des processus et opérations qui permettent de fabriquer un produit manufacturé</a:t>
            </a:r>
            <a:endParaRPr lang="fr-FR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504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DC3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 2"/>
          <p:cNvSpPr/>
          <p:nvPr/>
        </p:nvSpPr>
        <p:spPr>
          <a:xfrm rot="21486600">
            <a:off x="4284000" y="727200"/>
            <a:ext cx="9719640" cy="7128360"/>
          </a:xfrm>
          <a:custGeom>
            <a:avLst/>
            <a:gdLst>
              <a:gd name="textAreaLeft" fmla="*/ 0 w 9719640"/>
              <a:gd name="textAreaRight" fmla="*/ 9720000 w 9719640"/>
              <a:gd name="textAreaTop" fmla="*/ 0 h 7128360"/>
              <a:gd name="textAreaBottom" fmla="*/ 7128720 h 7128360"/>
            </a:gdLst>
            <a:ahLst/>
            <a:cxnLst/>
            <a:rect l="textAreaLeft" t="textAreaTop" r="textAreaRight" b="textAreaBottom"/>
            <a:pathLst>
              <a:path w="9719908" h="7128584">
                <a:moveTo>
                  <a:pt x="0" y="0"/>
                </a:moveTo>
                <a:lnTo>
                  <a:pt x="9719908" y="0"/>
                </a:lnTo>
                <a:lnTo>
                  <a:pt x="9719908" y="7128584"/>
                </a:lnTo>
                <a:lnTo>
                  <a:pt x="0" y="712858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Freeform 3"/>
          <p:cNvSpPr/>
          <p:nvPr/>
        </p:nvSpPr>
        <p:spPr>
          <a:xfrm>
            <a:off x="15492240" y="-459000"/>
            <a:ext cx="2975400" cy="2975400"/>
          </a:xfrm>
          <a:custGeom>
            <a:avLst/>
            <a:gdLst>
              <a:gd name="textAreaLeft" fmla="*/ 0 w 2975400"/>
              <a:gd name="textAreaRight" fmla="*/ 2975760 w 2975400"/>
              <a:gd name="textAreaTop" fmla="*/ 0 h 2975400"/>
              <a:gd name="textAreaBottom" fmla="*/ 2975760 h 2975400"/>
            </a:gdLst>
            <a:ahLst/>
            <a:cxnLst/>
            <a:rect l="textAreaLeft" t="textAreaTop" r="textAreaRight" b="textAreaBottom"/>
            <a:pathLst>
              <a:path w="2975723" h="2975723">
                <a:moveTo>
                  <a:pt x="0" y="0"/>
                </a:moveTo>
                <a:lnTo>
                  <a:pt x="2975722" y="0"/>
                </a:lnTo>
                <a:lnTo>
                  <a:pt x="2975722" y="2975722"/>
                </a:lnTo>
                <a:lnTo>
                  <a:pt x="0" y="297572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Freeform 4"/>
          <p:cNvSpPr/>
          <p:nvPr/>
        </p:nvSpPr>
        <p:spPr>
          <a:xfrm>
            <a:off x="748440" y="7349040"/>
            <a:ext cx="2396520" cy="2417760"/>
          </a:xfrm>
          <a:custGeom>
            <a:avLst/>
            <a:gdLst>
              <a:gd name="textAreaLeft" fmla="*/ 0 w 2396520"/>
              <a:gd name="textAreaRight" fmla="*/ 2396880 w 2396520"/>
              <a:gd name="textAreaTop" fmla="*/ 0 h 2417760"/>
              <a:gd name="textAreaBottom" fmla="*/ 2418120 h 2417760"/>
            </a:gdLst>
            <a:ahLst/>
            <a:cxnLst/>
            <a:rect l="textAreaLeft" t="textAreaTop" r="textAreaRight" b="textAreaBottom"/>
            <a:pathLst>
              <a:path w="2396806" h="2417963">
                <a:moveTo>
                  <a:pt x="0" y="0"/>
                </a:moveTo>
                <a:lnTo>
                  <a:pt x="2396806" y="0"/>
                </a:lnTo>
                <a:lnTo>
                  <a:pt x="2396806" y="2417963"/>
                </a:lnTo>
                <a:lnTo>
                  <a:pt x="0" y="241796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Freeform 5"/>
          <p:cNvSpPr/>
          <p:nvPr/>
        </p:nvSpPr>
        <p:spPr>
          <a:xfrm>
            <a:off x="14220360" y="6120000"/>
            <a:ext cx="2843640" cy="1908720"/>
          </a:xfrm>
          <a:custGeom>
            <a:avLst/>
            <a:gdLst>
              <a:gd name="textAreaLeft" fmla="*/ 0 w 2843640"/>
              <a:gd name="textAreaRight" fmla="*/ 2844000 w 2843640"/>
              <a:gd name="textAreaTop" fmla="*/ 0 h 1908720"/>
              <a:gd name="textAreaBottom" fmla="*/ 1909080 h 1908720"/>
            </a:gdLst>
            <a:ahLst/>
            <a:cxnLst/>
            <a:rect l="textAreaLeft" t="textAreaTop" r="textAreaRight" b="textAreaBottom"/>
            <a:pathLst>
              <a:path w="2844142" h="1909130">
                <a:moveTo>
                  <a:pt x="0" y="0"/>
                </a:moveTo>
                <a:lnTo>
                  <a:pt x="2844142" y="0"/>
                </a:lnTo>
                <a:lnTo>
                  <a:pt x="2844142" y="1909130"/>
                </a:lnTo>
                <a:lnTo>
                  <a:pt x="0" y="190913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Box 7"/>
          <p:cNvSpPr/>
          <p:nvPr/>
        </p:nvSpPr>
        <p:spPr>
          <a:xfrm>
            <a:off x="4883760" y="1535760"/>
            <a:ext cx="7959960" cy="67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10780"/>
              </a:lnSpc>
            </a:pPr>
            <a:r>
              <a:rPr lang="en-US" sz="7700" b="0" u="none" strike="noStrike">
                <a:solidFill>
                  <a:srgbClr val="000000"/>
                </a:solidFill>
                <a:effectLst/>
                <a:uFillTx/>
                <a:latin typeface="Marykate"/>
                <a:ea typeface="Marykate"/>
              </a:rPr>
              <a:t>QUELS MÉTIERS DERRIÈRE LA SALADE DE CAROTTES RÂPÉES DE LA CANTINE ?</a:t>
            </a:r>
            <a:endParaRPr lang="fr-FR" sz="7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1078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Freeform 8"/>
          <p:cNvSpPr/>
          <p:nvPr/>
        </p:nvSpPr>
        <p:spPr>
          <a:xfrm rot="8632200">
            <a:off x="3156480" y="5094720"/>
            <a:ext cx="4437720" cy="6294240"/>
          </a:xfrm>
          <a:custGeom>
            <a:avLst/>
            <a:gdLst>
              <a:gd name="textAreaLeft" fmla="*/ 0 w 4437720"/>
              <a:gd name="textAreaRight" fmla="*/ 4438080 w 4437720"/>
              <a:gd name="textAreaTop" fmla="*/ 0 h 6294240"/>
              <a:gd name="textAreaBottom" fmla="*/ 6294600 h 6294240"/>
            </a:gdLst>
            <a:ahLst/>
            <a:cxnLst/>
            <a:rect l="textAreaLeft" t="textAreaTop" r="textAreaRight" b="textAreaBottom"/>
            <a:pathLst>
              <a:path w="3898773" h="4114800">
                <a:moveTo>
                  <a:pt x="0" y="0"/>
                </a:moveTo>
                <a:lnTo>
                  <a:pt x="3898773" y="0"/>
                </a:lnTo>
                <a:lnTo>
                  <a:pt x="389877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Freeform 1"/>
          <p:cNvSpPr/>
          <p:nvPr/>
        </p:nvSpPr>
        <p:spPr>
          <a:xfrm rot="8632200">
            <a:off x="8245080" y="4518720"/>
            <a:ext cx="4437720" cy="6294240"/>
          </a:xfrm>
          <a:custGeom>
            <a:avLst/>
            <a:gdLst>
              <a:gd name="textAreaLeft" fmla="*/ 0 w 4437720"/>
              <a:gd name="textAreaRight" fmla="*/ 4438080 w 4437720"/>
              <a:gd name="textAreaTop" fmla="*/ 0 h 6294240"/>
              <a:gd name="textAreaBottom" fmla="*/ 6294600 h 6294240"/>
            </a:gdLst>
            <a:ahLst/>
            <a:cxnLst/>
            <a:rect l="textAreaLeft" t="textAreaTop" r="textAreaRight" b="textAreaBottom"/>
            <a:pathLst>
              <a:path w="3898773" h="4114800">
                <a:moveTo>
                  <a:pt x="0" y="0"/>
                </a:moveTo>
                <a:lnTo>
                  <a:pt x="3898773" y="0"/>
                </a:lnTo>
                <a:lnTo>
                  <a:pt x="389877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2"/>
          <p:cNvSpPr/>
          <p:nvPr/>
        </p:nvSpPr>
        <p:spPr>
          <a:xfrm>
            <a:off x="889200" y="1997280"/>
            <a:ext cx="16369560" cy="379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821"/>
              </a:lnSpc>
            </a:pPr>
            <a:r>
              <a:rPr lang="en-US" sz="2730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Jeu pour explorer les métiers qui interviennent dans la fabrication de carottes râpées dégustées à la cantine.</a:t>
            </a:r>
            <a:endParaRPr lang="fr-FR" sz="27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821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821"/>
              </a:lnSpc>
            </a:pPr>
            <a:r>
              <a:rPr lang="en-US" sz="2730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2 modes de fabrication : </a:t>
            </a:r>
            <a:endParaRPr lang="fr-FR" sz="27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89320" lvl="1" indent="-294480" defTabSz="914400">
              <a:lnSpc>
                <a:spcPts val="3821"/>
              </a:lnSpc>
              <a:buClr>
                <a:srgbClr val="000000"/>
              </a:buClr>
              <a:buFont typeface="Arial"/>
              <a:buChar char="•"/>
            </a:pPr>
            <a:r>
              <a:rPr lang="en-US" sz="2730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Soit salade de carottes râpées préparée à la cantine à partir de carottes</a:t>
            </a:r>
            <a:endParaRPr lang="fr-FR" sz="27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89320" lvl="1" indent="-294480" defTabSz="914400">
              <a:lnSpc>
                <a:spcPts val="3821"/>
              </a:lnSpc>
              <a:buClr>
                <a:srgbClr val="000000"/>
              </a:buClr>
              <a:buFont typeface="Arial"/>
              <a:buChar char="•"/>
            </a:pPr>
            <a:r>
              <a:rPr lang="en-US" sz="2730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Soit fabrication industrielle et achat par la cantine.  Dans le jeu : </a:t>
            </a:r>
            <a:r>
              <a:rPr lang="en-US" sz="27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Carotéo, </a:t>
            </a:r>
            <a:r>
              <a:rPr lang="en-US" sz="2730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une entreprise agroalimentaire fictive qui produit des salades notamment des salades de carottes et les vends aux supermarchés et aux cantines.</a:t>
            </a:r>
            <a:endParaRPr lang="fr-FR" sz="27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821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821"/>
              </a:lnSpc>
            </a:pPr>
            <a:r>
              <a:rPr lang="en-US" sz="2730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Un aperçu d’une d’entreprise agroalimentaire (2min10-2min 36) :</a:t>
            </a:r>
            <a:endParaRPr lang="fr-FR" sz="27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Box 3"/>
          <p:cNvSpPr/>
          <p:nvPr/>
        </p:nvSpPr>
        <p:spPr>
          <a:xfrm>
            <a:off x="1568520" y="541800"/>
            <a:ext cx="16052040" cy="9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7469"/>
              </a:lnSpc>
            </a:pPr>
            <a:r>
              <a:rPr lang="en-US" sz="5330" b="0" u="none" strike="noStrike">
                <a:solidFill>
                  <a:srgbClr val="000000"/>
                </a:solidFill>
                <a:effectLst/>
                <a:uFillTx/>
                <a:latin typeface="Marykate"/>
                <a:ea typeface="Marykate"/>
              </a:rPr>
              <a:t>DÉROULÉ </a:t>
            </a:r>
            <a:endParaRPr lang="fr-FR" sz="5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Freeform 4"/>
          <p:cNvSpPr/>
          <p:nvPr/>
        </p:nvSpPr>
        <p:spPr>
          <a:xfrm>
            <a:off x="596880" y="455040"/>
            <a:ext cx="584280" cy="1190880"/>
          </a:xfrm>
          <a:custGeom>
            <a:avLst/>
            <a:gdLst>
              <a:gd name="textAreaLeft" fmla="*/ 0 w 584280"/>
              <a:gd name="textAreaRight" fmla="*/ 584640 w 584280"/>
              <a:gd name="textAreaTop" fmla="*/ 0 h 1190880"/>
              <a:gd name="textAreaBottom" fmla="*/ 1191240 h 1190880"/>
            </a:gdLst>
            <a:ahLst/>
            <a:cxnLst/>
            <a:rect l="textAreaLeft" t="textAreaTop" r="textAreaRight" b="textAreaBottom"/>
            <a:pathLst>
              <a:path w="584722" h="1191101">
                <a:moveTo>
                  <a:pt x="0" y="0"/>
                </a:moveTo>
                <a:lnTo>
                  <a:pt x="584723" y="0"/>
                </a:lnTo>
                <a:lnTo>
                  <a:pt x="584723" y="1191101"/>
                </a:lnTo>
                <a:lnTo>
                  <a:pt x="0" y="11911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3" name="">
            <a:hlinkClick r:id="rId3"/>
          </p:cNvPr>
          <p:cNvPicPr/>
          <p:nvPr/>
        </p:nvPicPr>
        <p:blipFill>
          <a:blip r:embed="rId4"/>
          <a:stretch/>
        </p:blipFill>
        <p:spPr>
          <a:xfrm>
            <a:off x="5328000" y="6004800"/>
            <a:ext cx="6624000" cy="3787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 2"/>
          <p:cNvSpPr/>
          <p:nvPr/>
        </p:nvSpPr>
        <p:spPr>
          <a:xfrm>
            <a:off x="596880" y="455040"/>
            <a:ext cx="584280" cy="1190880"/>
          </a:xfrm>
          <a:custGeom>
            <a:avLst/>
            <a:gdLst>
              <a:gd name="textAreaLeft" fmla="*/ 0 w 584280"/>
              <a:gd name="textAreaRight" fmla="*/ 584640 w 584280"/>
              <a:gd name="textAreaTop" fmla="*/ 0 h 1190880"/>
              <a:gd name="textAreaBottom" fmla="*/ 1191240 h 1190880"/>
            </a:gdLst>
            <a:ahLst/>
            <a:cxnLst/>
            <a:rect l="textAreaLeft" t="textAreaTop" r="textAreaRight" b="textAreaBottom"/>
            <a:pathLst>
              <a:path w="584722" h="1191101">
                <a:moveTo>
                  <a:pt x="0" y="0"/>
                </a:moveTo>
                <a:lnTo>
                  <a:pt x="584723" y="0"/>
                </a:lnTo>
                <a:lnTo>
                  <a:pt x="584723" y="1191101"/>
                </a:lnTo>
                <a:lnTo>
                  <a:pt x="0" y="11911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5" name="Group 3"/>
          <p:cNvGrpSpPr/>
          <p:nvPr/>
        </p:nvGrpSpPr>
        <p:grpSpPr>
          <a:xfrm>
            <a:off x="4593600" y="5093640"/>
            <a:ext cx="751320" cy="1511640"/>
            <a:chOff x="4593600" y="5093640"/>
            <a:chExt cx="751320" cy="1511640"/>
          </a:xfrm>
        </p:grpSpPr>
        <p:sp>
          <p:nvSpPr>
            <p:cNvPr id="76" name="Freeform 4"/>
            <p:cNvSpPr/>
            <p:nvPr/>
          </p:nvSpPr>
          <p:spPr>
            <a:xfrm>
              <a:off x="459360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7" name="TextBox 5"/>
            <p:cNvSpPr/>
            <p:nvPr/>
          </p:nvSpPr>
          <p:spPr>
            <a:xfrm>
              <a:off x="459360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8" name="Group 6"/>
          <p:cNvGrpSpPr/>
          <p:nvPr/>
        </p:nvGrpSpPr>
        <p:grpSpPr>
          <a:xfrm>
            <a:off x="5588280" y="5093640"/>
            <a:ext cx="751320" cy="1511640"/>
            <a:chOff x="5588280" y="5093640"/>
            <a:chExt cx="751320" cy="1511640"/>
          </a:xfrm>
        </p:grpSpPr>
        <p:sp>
          <p:nvSpPr>
            <p:cNvPr id="79" name="Freeform 7"/>
            <p:cNvSpPr/>
            <p:nvPr/>
          </p:nvSpPr>
          <p:spPr>
            <a:xfrm>
              <a:off x="558828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0" name="TextBox 8"/>
            <p:cNvSpPr/>
            <p:nvPr/>
          </p:nvSpPr>
          <p:spPr>
            <a:xfrm>
              <a:off x="558828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1" name="Group 9"/>
          <p:cNvGrpSpPr/>
          <p:nvPr/>
        </p:nvGrpSpPr>
        <p:grpSpPr>
          <a:xfrm>
            <a:off x="6582600" y="5093640"/>
            <a:ext cx="751320" cy="1511640"/>
            <a:chOff x="6582600" y="5093640"/>
            <a:chExt cx="751320" cy="1511640"/>
          </a:xfrm>
        </p:grpSpPr>
        <p:sp>
          <p:nvSpPr>
            <p:cNvPr id="82" name="Freeform 10"/>
            <p:cNvSpPr/>
            <p:nvPr/>
          </p:nvSpPr>
          <p:spPr>
            <a:xfrm>
              <a:off x="658260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3" name="TextBox 11"/>
            <p:cNvSpPr/>
            <p:nvPr/>
          </p:nvSpPr>
          <p:spPr>
            <a:xfrm>
              <a:off x="658260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4" name="Group 12"/>
          <p:cNvGrpSpPr/>
          <p:nvPr/>
        </p:nvGrpSpPr>
        <p:grpSpPr>
          <a:xfrm>
            <a:off x="7576920" y="5093640"/>
            <a:ext cx="751320" cy="1511640"/>
            <a:chOff x="7576920" y="5093640"/>
            <a:chExt cx="751320" cy="1511640"/>
          </a:xfrm>
        </p:grpSpPr>
        <p:sp>
          <p:nvSpPr>
            <p:cNvPr id="85" name="Freeform 13"/>
            <p:cNvSpPr/>
            <p:nvPr/>
          </p:nvSpPr>
          <p:spPr>
            <a:xfrm>
              <a:off x="757692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6" name="TextBox 14"/>
            <p:cNvSpPr/>
            <p:nvPr/>
          </p:nvSpPr>
          <p:spPr>
            <a:xfrm>
              <a:off x="757692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7" name="Group 15"/>
          <p:cNvGrpSpPr/>
          <p:nvPr/>
        </p:nvGrpSpPr>
        <p:grpSpPr>
          <a:xfrm>
            <a:off x="8571600" y="5093640"/>
            <a:ext cx="751320" cy="1511640"/>
            <a:chOff x="8571600" y="5093640"/>
            <a:chExt cx="751320" cy="1511640"/>
          </a:xfrm>
        </p:grpSpPr>
        <p:sp>
          <p:nvSpPr>
            <p:cNvPr id="88" name="Freeform 16"/>
            <p:cNvSpPr/>
            <p:nvPr/>
          </p:nvSpPr>
          <p:spPr>
            <a:xfrm>
              <a:off x="857160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9" name="TextBox 17"/>
            <p:cNvSpPr/>
            <p:nvPr/>
          </p:nvSpPr>
          <p:spPr>
            <a:xfrm>
              <a:off x="857160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0" name="Group 18"/>
          <p:cNvGrpSpPr/>
          <p:nvPr/>
        </p:nvGrpSpPr>
        <p:grpSpPr>
          <a:xfrm>
            <a:off x="9565920" y="5093640"/>
            <a:ext cx="751320" cy="1511640"/>
            <a:chOff x="9565920" y="5093640"/>
            <a:chExt cx="751320" cy="1511640"/>
          </a:xfrm>
        </p:grpSpPr>
        <p:sp>
          <p:nvSpPr>
            <p:cNvPr id="91" name="Freeform 19"/>
            <p:cNvSpPr/>
            <p:nvPr/>
          </p:nvSpPr>
          <p:spPr>
            <a:xfrm>
              <a:off x="956592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2" name="TextBox 20"/>
            <p:cNvSpPr/>
            <p:nvPr/>
          </p:nvSpPr>
          <p:spPr>
            <a:xfrm>
              <a:off x="956592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3" name="Group 21"/>
          <p:cNvGrpSpPr/>
          <p:nvPr/>
        </p:nvGrpSpPr>
        <p:grpSpPr>
          <a:xfrm>
            <a:off x="10559880" y="5093640"/>
            <a:ext cx="751320" cy="1511640"/>
            <a:chOff x="10559880" y="5093640"/>
            <a:chExt cx="751320" cy="1511640"/>
          </a:xfrm>
        </p:grpSpPr>
        <p:sp>
          <p:nvSpPr>
            <p:cNvPr id="94" name="Freeform 22"/>
            <p:cNvSpPr/>
            <p:nvPr/>
          </p:nvSpPr>
          <p:spPr>
            <a:xfrm>
              <a:off x="1055988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5" name="TextBox 23"/>
            <p:cNvSpPr/>
            <p:nvPr/>
          </p:nvSpPr>
          <p:spPr>
            <a:xfrm>
              <a:off x="1055988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6" name="Group 24"/>
          <p:cNvGrpSpPr/>
          <p:nvPr/>
        </p:nvGrpSpPr>
        <p:grpSpPr>
          <a:xfrm>
            <a:off x="11494080" y="5093640"/>
            <a:ext cx="751320" cy="1511640"/>
            <a:chOff x="11494080" y="5093640"/>
            <a:chExt cx="751320" cy="1511640"/>
          </a:xfrm>
        </p:grpSpPr>
        <p:sp>
          <p:nvSpPr>
            <p:cNvPr id="97" name="Freeform 25"/>
            <p:cNvSpPr/>
            <p:nvPr/>
          </p:nvSpPr>
          <p:spPr>
            <a:xfrm>
              <a:off x="1149408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8" name="TextBox 26"/>
            <p:cNvSpPr/>
            <p:nvPr/>
          </p:nvSpPr>
          <p:spPr>
            <a:xfrm>
              <a:off x="1149408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9" name="Group 27"/>
          <p:cNvGrpSpPr/>
          <p:nvPr/>
        </p:nvGrpSpPr>
        <p:grpSpPr>
          <a:xfrm>
            <a:off x="12488040" y="5093640"/>
            <a:ext cx="751320" cy="1511640"/>
            <a:chOff x="12488040" y="5093640"/>
            <a:chExt cx="751320" cy="1511640"/>
          </a:xfrm>
        </p:grpSpPr>
        <p:sp>
          <p:nvSpPr>
            <p:cNvPr id="100" name="Freeform 28"/>
            <p:cNvSpPr/>
            <p:nvPr/>
          </p:nvSpPr>
          <p:spPr>
            <a:xfrm>
              <a:off x="1248804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1" name="TextBox 29"/>
            <p:cNvSpPr/>
            <p:nvPr/>
          </p:nvSpPr>
          <p:spPr>
            <a:xfrm>
              <a:off x="1248804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2" name="Freeform 30"/>
          <p:cNvSpPr/>
          <p:nvPr/>
        </p:nvSpPr>
        <p:spPr>
          <a:xfrm>
            <a:off x="13481280" y="1028880"/>
            <a:ext cx="1478520" cy="1551960"/>
          </a:xfrm>
          <a:custGeom>
            <a:avLst/>
            <a:gdLst>
              <a:gd name="textAreaLeft" fmla="*/ 0 w 1478520"/>
              <a:gd name="textAreaRight" fmla="*/ 1478880 w 1478520"/>
              <a:gd name="textAreaTop" fmla="*/ 0 h 1551960"/>
              <a:gd name="textAreaBottom" fmla="*/ 1552320 h 1551960"/>
            </a:gdLst>
            <a:ahLst/>
            <a:cxnLst/>
            <a:rect l="textAreaLeft" t="textAreaTop" r="textAreaRight" b="textAreaBottom"/>
            <a:pathLst>
              <a:path w="1478970" h="1552354">
                <a:moveTo>
                  <a:pt x="0" y="0"/>
                </a:moveTo>
                <a:lnTo>
                  <a:pt x="1478970" y="0"/>
                </a:lnTo>
                <a:lnTo>
                  <a:pt x="1478970" y="1552354"/>
                </a:lnTo>
                <a:lnTo>
                  <a:pt x="0" y="155235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Box 31"/>
          <p:cNvSpPr/>
          <p:nvPr/>
        </p:nvSpPr>
        <p:spPr>
          <a:xfrm>
            <a:off x="1371960" y="2954520"/>
            <a:ext cx="13160520" cy="176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4703"/>
              </a:lnSpc>
            </a:pPr>
            <a:r>
              <a:rPr lang="en-US" sz="3359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Formez une pioche</a:t>
            </a:r>
            <a:endParaRPr lang="fr-FR" sz="335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703"/>
              </a:lnSpc>
            </a:pPr>
            <a:r>
              <a:rPr lang="en-US" sz="3359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Chaque élève pioche une carte et chacun·e son tour doit la placer dans l’ordre suivant :</a:t>
            </a:r>
            <a:endParaRPr lang="fr-FR" sz="335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Box 32"/>
          <p:cNvSpPr/>
          <p:nvPr/>
        </p:nvSpPr>
        <p:spPr>
          <a:xfrm>
            <a:off x="1207080" y="541800"/>
            <a:ext cx="16052040" cy="9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1152000" lvl="1" indent="-576000" algn="just" defTabSz="914400">
              <a:lnSpc>
                <a:spcPts val="7469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5330" b="0" u="none" strike="noStrike">
                <a:solidFill>
                  <a:srgbClr val="000000"/>
                </a:solidFill>
                <a:effectLst/>
                <a:uFillTx/>
                <a:latin typeface="Marykate"/>
                <a:ea typeface="Marykate"/>
              </a:rPr>
              <a:t>CLASSER LES MÉTIERS</a:t>
            </a:r>
            <a:endParaRPr lang="fr-FR" sz="5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Box 33"/>
          <p:cNvSpPr/>
          <p:nvPr/>
        </p:nvSpPr>
        <p:spPr>
          <a:xfrm>
            <a:off x="1028880" y="5438160"/>
            <a:ext cx="3108240" cy="14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960"/>
              </a:lnSpc>
            </a:pPr>
            <a:r>
              <a:rPr lang="en-US" sz="28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de la moins longue formation</a:t>
            </a:r>
            <a:endParaRPr lang="fr-FR" sz="28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96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Box 34"/>
          <p:cNvSpPr/>
          <p:nvPr/>
        </p:nvSpPr>
        <p:spPr>
          <a:xfrm>
            <a:off x="13239720" y="5448240"/>
            <a:ext cx="2685600" cy="97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960"/>
              </a:lnSpc>
            </a:pPr>
            <a:r>
              <a:rPr lang="en-US" sz="28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 à la plus longue formation</a:t>
            </a:r>
            <a:endParaRPr lang="fr-FR" sz="28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Box 35"/>
          <p:cNvSpPr/>
          <p:nvPr/>
        </p:nvSpPr>
        <p:spPr>
          <a:xfrm>
            <a:off x="5718600" y="2135160"/>
            <a:ext cx="548532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780"/>
              </a:lnSpc>
            </a:pPr>
            <a:r>
              <a:rPr lang="en-US" sz="4130" b="1" u="none" strike="noStrike">
                <a:solidFill>
                  <a:srgbClr val="000000"/>
                </a:solidFill>
                <a:effectLst/>
                <a:highlight>
                  <a:srgbClr val="00A933"/>
                </a:highlight>
                <a:uFillTx/>
                <a:latin typeface="Nunito Sans Condensed Bold"/>
                <a:ea typeface="Nunito Sans Condensed Bold"/>
              </a:rPr>
              <a:t>1ère manche - formation </a:t>
            </a:r>
            <a:endParaRPr lang="fr-FR" sz="4130" b="0" u="none" strike="noStrike">
              <a:solidFill>
                <a:srgbClr val="000000"/>
              </a:solidFill>
              <a:effectLst/>
              <a:highlight>
                <a:srgbClr val="00A933"/>
              </a:highlight>
              <a:uFillTx/>
              <a:latin typeface="Arial"/>
            </a:endParaRPr>
          </a:p>
        </p:txBody>
      </p:sp>
      <p:sp>
        <p:nvSpPr>
          <p:cNvPr id="108" name="TextBox 36"/>
          <p:cNvSpPr/>
          <p:nvPr/>
        </p:nvSpPr>
        <p:spPr>
          <a:xfrm>
            <a:off x="15285240" y="1473120"/>
            <a:ext cx="858960" cy="57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660"/>
              </a:lnSpc>
            </a:pPr>
            <a:r>
              <a:rPr lang="en-US" sz="33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5min</a:t>
            </a:r>
            <a:endParaRPr lang="fr-FR" sz="3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 2"/>
          <p:cNvGrpSpPr/>
          <p:nvPr/>
        </p:nvGrpSpPr>
        <p:grpSpPr>
          <a:xfrm>
            <a:off x="2297520" y="4545360"/>
            <a:ext cx="1429200" cy="2181240"/>
            <a:chOff x="2297520" y="4545360"/>
            <a:chExt cx="1429200" cy="2181240"/>
          </a:xfrm>
        </p:grpSpPr>
        <p:sp>
          <p:nvSpPr>
            <p:cNvPr id="110" name="Freeform 3"/>
            <p:cNvSpPr/>
            <p:nvPr/>
          </p:nvSpPr>
          <p:spPr>
            <a:xfrm>
              <a:off x="2297520" y="473832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1" name="TextBox 4"/>
            <p:cNvSpPr/>
            <p:nvPr/>
          </p:nvSpPr>
          <p:spPr>
            <a:xfrm>
              <a:off x="2297520" y="454536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Karl, ouvrier agricole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1800AD"/>
                  </a:solidFill>
                  <a:effectLst/>
                  <a:uFillTx/>
                  <a:latin typeface="Nunito Sans Condensed Bold"/>
                  <a:ea typeface="Nunito Sans Condensed Bold"/>
                </a:rPr>
                <a:t>Brevet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12" name="Group 5"/>
          <p:cNvGrpSpPr/>
          <p:nvPr/>
        </p:nvGrpSpPr>
        <p:grpSpPr>
          <a:xfrm>
            <a:off x="4125240" y="3551040"/>
            <a:ext cx="1429200" cy="2181240"/>
            <a:chOff x="4125240" y="3551040"/>
            <a:chExt cx="1429200" cy="2181240"/>
          </a:xfrm>
        </p:grpSpPr>
        <p:sp>
          <p:nvSpPr>
            <p:cNvPr id="113" name="Freeform 6"/>
            <p:cNvSpPr/>
            <p:nvPr/>
          </p:nvSpPr>
          <p:spPr>
            <a:xfrm>
              <a:off x="4125240" y="374400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4" name="TextBox 7"/>
            <p:cNvSpPr/>
            <p:nvPr/>
          </p:nvSpPr>
          <p:spPr>
            <a:xfrm>
              <a:off x="4125240" y="355104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Rosalie, chauffeuse routière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1800AD"/>
                  </a:solidFill>
                  <a:effectLst/>
                  <a:uFillTx/>
                  <a:latin typeface="Nunito Sans Condensed Bold"/>
                  <a:ea typeface="Nunito Sans Condensed Bold"/>
                </a:rPr>
                <a:t>35h de formation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15" name="Group 8"/>
          <p:cNvGrpSpPr/>
          <p:nvPr/>
        </p:nvGrpSpPr>
        <p:grpSpPr>
          <a:xfrm>
            <a:off x="4125240" y="5720400"/>
            <a:ext cx="1429200" cy="2181240"/>
            <a:chOff x="4125240" y="5720400"/>
            <a:chExt cx="1429200" cy="2181240"/>
          </a:xfrm>
        </p:grpSpPr>
        <p:sp>
          <p:nvSpPr>
            <p:cNvPr id="116" name="Freeform 9"/>
            <p:cNvSpPr/>
            <p:nvPr/>
          </p:nvSpPr>
          <p:spPr>
            <a:xfrm>
              <a:off x="4125240" y="591336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7" name="TextBox 10"/>
            <p:cNvSpPr/>
            <p:nvPr/>
          </p:nvSpPr>
          <p:spPr>
            <a:xfrm>
              <a:off x="4125240" y="572040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José, magasinier carriste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1800AD"/>
                  </a:solidFill>
                  <a:effectLst/>
                  <a:uFillTx/>
                  <a:latin typeface="Nunito Sans Condensed Bold"/>
                  <a:ea typeface="Nunito Sans Condensed Bold"/>
                </a:rPr>
                <a:t>35h de formation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18" name="Group 11"/>
          <p:cNvGrpSpPr/>
          <p:nvPr/>
        </p:nvGrpSpPr>
        <p:grpSpPr>
          <a:xfrm>
            <a:off x="12841560" y="5918760"/>
            <a:ext cx="1429200" cy="2104200"/>
            <a:chOff x="12841560" y="5918760"/>
            <a:chExt cx="1429200" cy="2104200"/>
          </a:xfrm>
        </p:grpSpPr>
        <p:sp>
          <p:nvSpPr>
            <p:cNvPr id="119" name="Freeform 12"/>
            <p:cNvSpPr/>
            <p:nvPr/>
          </p:nvSpPr>
          <p:spPr>
            <a:xfrm>
              <a:off x="12841560" y="603468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0" name="TextBox 13"/>
            <p:cNvSpPr/>
            <p:nvPr/>
          </p:nvSpPr>
          <p:spPr>
            <a:xfrm>
              <a:off x="12841560" y="5918760"/>
              <a:ext cx="1429200" cy="2103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282"/>
                </a:lnSpc>
              </a:pPr>
              <a:r>
                <a:rPr lang="en-US" sz="16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Lucia, ingénieure en recherche et développement</a:t>
              </a:r>
              <a:endParaRPr lang="fr-FR" sz="16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 defTabSz="914400">
                <a:lnSpc>
                  <a:spcPts val="2282"/>
                </a:lnSpc>
              </a:pPr>
              <a:r>
                <a:rPr lang="en-US" sz="1629" b="1" u="none" strike="noStrike">
                  <a:solidFill>
                    <a:srgbClr val="1800AD"/>
                  </a:solidFill>
                  <a:effectLst/>
                  <a:uFillTx/>
                  <a:latin typeface="Nunito Sans Condensed Bold"/>
                  <a:ea typeface="Nunito Sans Condensed Bold"/>
                </a:rPr>
                <a:t>Bac +5</a:t>
              </a:r>
              <a:endParaRPr lang="fr-FR" sz="16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21" name="Group 14"/>
          <p:cNvGrpSpPr/>
          <p:nvPr/>
        </p:nvGrpSpPr>
        <p:grpSpPr>
          <a:xfrm>
            <a:off x="9468000" y="4545360"/>
            <a:ext cx="1429200" cy="2181240"/>
            <a:chOff x="9468000" y="4545360"/>
            <a:chExt cx="1429200" cy="2181240"/>
          </a:xfrm>
        </p:grpSpPr>
        <p:sp>
          <p:nvSpPr>
            <p:cNvPr id="122" name="Freeform 15"/>
            <p:cNvSpPr/>
            <p:nvPr/>
          </p:nvSpPr>
          <p:spPr>
            <a:xfrm>
              <a:off x="9468000" y="473832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3" name="TextBox 16"/>
            <p:cNvSpPr/>
            <p:nvPr/>
          </p:nvSpPr>
          <p:spPr>
            <a:xfrm>
              <a:off x="9468000" y="454536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Medhi, technicien de maintenance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1800AD"/>
                  </a:solidFill>
                  <a:effectLst/>
                  <a:uFillTx/>
                  <a:latin typeface="Nunito Sans Condensed Bold"/>
                  <a:ea typeface="Nunito Sans Condensed Bold"/>
                </a:rPr>
                <a:t>Bac +2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24" name="Group 17"/>
          <p:cNvGrpSpPr/>
          <p:nvPr/>
        </p:nvGrpSpPr>
        <p:grpSpPr>
          <a:xfrm>
            <a:off x="7784640" y="4545360"/>
            <a:ext cx="1429200" cy="2181240"/>
            <a:chOff x="7784640" y="4545360"/>
            <a:chExt cx="1429200" cy="2181240"/>
          </a:xfrm>
        </p:grpSpPr>
        <p:sp>
          <p:nvSpPr>
            <p:cNvPr id="125" name="Freeform 18"/>
            <p:cNvSpPr/>
            <p:nvPr/>
          </p:nvSpPr>
          <p:spPr>
            <a:xfrm>
              <a:off x="7784640" y="473832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6" name="TextBox 19"/>
            <p:cNvSpPr/>
            <p:nvPr/>
          </p:nvSpPr>
          <p:spPr>
            <a:xfrm>
              <a:off x="7784640" y="454536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Claudio, chef cuisinier de collège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1800AD"/>
                  </a:solidFill>
                  <a:effectLst/>
                  <a:uFillTx/>
                  <a:latin typeface="Nunito Sans Condensed Bold"/>
                  <a:ea typeface="Nunito Sans Condensed Bold"/>
                </a:rPr>
                <a:t>Bac pro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27" name="Group 20"/>
          <p:cNvGrpSpPr/>
          <p:nvPr/>
        </p:nvGrpSpPr>
        <p:grpSpPr>
          <a:xfrm>
            <a:off x="12841560" y="3628440"/>
            <a:ext cx="1429200" cy="2103840"/>
            <a:chOff x="12841560" y="3628440"/>
            <a:chExt cx="1429200" cy="2103840"/>
          </a:xfrm>
        </p:grpSpPr>
        <p:sp>
          <p:nvSpPr>
            <p:cNvPr id="128" name="Freeform 21"/>
            <p:cNvSpPr/>
            <p:nvPr/>
          </p:nvSpPr>
          <p:spPr>
            <a:xfrm>
              <a:off x="12841560" y="374400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9" name="TextBox 22"/>
            <p:cNvSpPr/>
            <p:nvPr/>
          </p:nvSpPr>
          <p:spPr>
            <a:xfrm>
              <a:off x="12841560" y="3628440"/>
              <a:ext cx="1429200" cy="2103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560"/>
                </a:lnSpc>
              </a:pPr>
              <a:r>
                <a:rPr lang="en-US" sz="18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Raphaela, Patronne de l’entreprise</a:t>
              </a:r>
              <a:endParaRPr lang="fr-FR" sz="18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 defTabSz="914400">
                <a:lnSpc>
                  <a:spcPts val="2560"/>
                </a:lnSpc>
              </a:pPr>
              <a:r>
                <a:rPr lang="en-US" sz="1829" b="1" u="none" strike="noStrike">
                  <a:solidFill>
                    <a:srgbClr val="1800AD"/>
                  </a:solidFill>
                  <a:effectLst/>
                  <a:uFillTx/>
                  <a:latin typeface="Nunito Sans Condensed Bold"/>
                  <a:ea typeface="Nunito Sans Condensed Bold"/>
                </a:rPr>
                <a:t>Bac +5</a:t>
              </a:r>
              <a:endParaRPr lang="fr-FR" sz="18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30" name="Group 23"/>
          <p:cNvGrpSpPr/>
          <p:nvPr/>
        </p:nvGrpSpPr>
        <p:grpSpPr>
          <a:xfrm>
            <a:off x="11154960" y="5841720"/>
            <a:ext cx="1429200" cy="2181240"/>
            <a:chOff x="11154960" y="5841720"/>
            <a:chExt cx="1429200" cy="2181240"/>
          </a:xfrm>
        </p:grpSpPr>
        <p:sp>
          <p:nvSpPr>
            <p:cNvPr id="131" name="Freeform 24"/>
            <p:cNvSpPr/>
            <p:nvPr/>
          </p:nvSpPr>
          <p:spPr>
            <a:xfrm>
              <a:off x="11154960" y="603468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2" name="TextBox 25"/>
            <p:cNvSpPr/>
            <p:nvPr/>
          </p:nvSpPr>
          <p:spPr>
            <a:xfrm>
              <a:off x="11154960" y="584172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Agathe, Commerciale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1800AD"/>
                  </a:solidFill>
                  <a:effectLst/>
                  <a:uFillTx/>
                  <a:latin typeface="Nunito Sans Condensed Bold"/>
                  <a:ea typeface="Nunito Sans Condensed Bold"/>
                </a:rPr>
                <a:t>Bac +3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33" name="Freeform 26"/>
          <p:cNvSpPr/>
          <p:nvPr/>
        </p:nvSpPr>
        <p:spPr>
          <a:xfrm>
            <a:off x="596880" y="455040"/>
            <a:ext cx="584280" cy="1190880"/>
          </a:xfrm>
          <a:custGeom>
            <a:avLst/>
            <a:gdLst>
              <a:gd name="textAreaLeft" fmla="*/ 0 w 584280"/>
              <a:gd name="textAreaRight" fmla="*/ 584640 w 584280"/>
              <a:gd name="textAreaTop" fmla="*/ 0 h 1190880"/>
              <a:gd name="textAreaBottom" fmla="*/ 1191240 h 1190880"/>
            </a:gdLst>
            <a:ahLst/>
            <a:cxnLst/>
            <a:rect l="textAreaLeft" t="textAreaTop" r="textAreaRight" b="textAreaBottom"/>
            <a:pathLst>
              <a:path w="584722" h="1191101">
                <a:moveTo>
                  <a:pt x="0" y="0"/>
                </a:moveTo>
                <a:lnTo>
                  <a:pt x="584723" y="0"/>
                </a:lnTo>
                <a:lnTo>
                  <a:pt x="584723" y="1191101"/>
                </a:lnTo>
                <a:lnTo>
                  <a:pt x="0" y="11911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4" name="Group 27"/>
          <p:cNvGrpSpPr/>
          <p:nvPr/>
        </p:nvGrpSpPr>
        <p:grpSpPr>
          <a:xfrm>
            <a:off x="9468000" y="6686280"/>
            <a:ext cx="1429200" cy="2181240"/>
            <a:chOff x="9468000" y="6686280"/>
            <a:chExt cx="1429200" cy="2181240"/>
          </a:xfrm>
        </p:grpSpPr>
        <p:sp>
          <p:nvSpPr>
            <p:cNvPr id="135" name="Freeform 28"/>
            <p:cNvSpPr/>
            <p:nvPr/>
          </p:nvSpPr>
          <p:spPr>
            <a:xfrm>
              <a:off x="9468000" y="687924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7DAE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6" name="TextBox 29"/>
            <p:cNvSpPr/>
            <p:nvPr/>
          </p:nvSpPr>
          <p:spPr>
            <a:xfrm>
              <a:off x="9468000" y="668628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Omar, Maraîcher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1800AD"/>
                  </a:solidFill>
                  <a:effectLst/>
                  <a:uFillTx/>
                  <a:latin typeface="Nunito Sans Condensed Bold"/>
                  <a:ea typeface="Nunito Sans Condensed Bold"/>
                </a:rPr>
                <a:t>Bac +2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37" name="Group 30"/>
          <p:cNvGrpSpPr/>
          <p:nvPr/>
        </p:nvGrpSpPr>
        <p:grpSpPr>
          <a:xfrm>
            <a:off x="5955120" y="4545360"/>
            <a:ext cx="1429200" cy="2181240"/>
            <a:chOff x="5955120" y="4545360"/>
            <a:chExt cx="1429200" cy="2181240"/>
          </a:xfrm>
        </p:grpSpPr>
        <p:sp>
          <p:nvSpPr>
            <p:cNvPr id="138" name="Freeform 31"/>
            <p:cNvSpPr/>
            <p:nvPr/>
          </p:nvSpPr>
          <p:spPr>
            <a:xfrm>
              <a:off x="5955120" y="473832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7DAE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9" name="TextBox 32"/>
            <p:cNvSpPr/>
            <p:nvPr/>
          </p:nvSpPr>
          <p:spPr>
            <a:xfrm>
              <a:off x="5955120" y="454536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Anne Sophie, Agent de restauration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1800AD"/>
                  </a:solidFill>
                  <a:effectLst/>
                  <a:uFillTx/>
                  <a:latin typeface="Nunito Sans Condensed Bold"/>
                  <a:ea typeface="Nunito Sans Condensed Bold"/>
                </a:rPr>
                <a:t>6 mois de formation 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40" name="Group 33"/>
          <p:cNvGrpSpPr/>
          <p:nvPr/>
        </p:nvGrpSpPr>
        <p:grpSpPr>
          <a:xfrm>
            <a:off x="9458640" y="2406240"/>
            <a:ext cx="1429200" cy="2181240"/>
            <a:chOff x="9458640" y="2406240"/>
            <a:chExt cx="1429200" cy="2181240"/>
          </a:xfrm>
        </p:grpSpPr>
        <p:sp>
          <p:nvSpPr>
            <p:cNvPr id="141" name="Freeform 34"/>
            <p:cNvSpPr/>
            <p:nvPr/>
          </p:nvSpPr>
          <p:spPr>
            <a:xfrm>
              <a:off x="9458640" y="259920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2" name="TextBox 35"/>
            <p:cNvSpPr/>
            <p:nvPr/>
          </p:nvSpPr>
          <p:spPr>
            <a:xfrm>
              <a:off x="9458640" y="240624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Minh, technicien qualité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1800AD"/>
                  </a:solidFill>
                  <a:effectLst/>
                  <a:uFillTx/>
                  <a:latin typeface="Nunito Sans Condensed Bold"/>
                  <a:ea typeface="Nunito Sans Condensed Bold"/>
                </a:rPr>
                <a:t>Bac +2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43" name="Group 36"/>
          <p:cNvGrpSpPr/>
          <p:nvPr/>
        </p:nvGrpSpPr>
        <p:grpSpPr>
          <a:xfrm>
            <a:off x="11145240" y="3551040"/>
            <a:ext cx="1429200" cy="2181240"/>
            <a:chOff x="11145240" y="3551040"/>
            <a:chExt cx="1429200" cy="2181240"/>
          </a:xfrm>
        </p:grpSpPr>
        <p:sp>
          <p:nvSpPr>
            <p:cNvPr id="144" name="Freeform 37"/>
            <p:cNvSpPr/>
            <p:nvPr/>
          </p:nvSpPr>
          <p:spPr>
            <a:xfrm>
              <a:off x="11145240" y="374400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5" name="TextBox 38"/>
            <p:cNvSpPr/>
            <p:nvPr/>
          </p:nvSpPr>
          <p:spPr>
            <a:xfrm>
              <a:off x="11145240" y="355104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Houria,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acheteuse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1800AD"/>
                  </a:solidFill>
                  <a:effectLst/>
                  <a:uFillTx/>
                  <a:latin typeface="Nunito Sans Condensed Bold"/>
                  <a:ea typeface="Nunito Sans Condensed Bold"/>
                </a:rPr>
                <a:t>Bac +3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46" name="Group 39"/>
          <p:cNvGrpSpPr/>
          <p:nvPr/>
        </p:nvGrpSpPr>
        <p:grpSpPr>
          <a:xfrm>
            <a:off x="12205080" y="6099840"/>
            <a:ext cx="369360" cy="388800"/>
            <a:chOff x="12205080" y="6099840"/>
            <a:chExt cx="369360" cy="388800"/>
          </a:xfrm>
        </p:grpSpPr>
        <p:sp>
          <p:nvSpPr>
            <p:cNvPr id="147" name="Freeform 40"/>
            <p:cNvSpPr/>
            <p:nvPr/>
          </p:nvSpPr>
          <p:spPr>
            <a:xfrm>
              <a:off x="12205080" y="6099840"/>
              <a:ext cx="369360" cy="388800"/>
            </a:xfrm>
            <a:custGeom>
              <a:avLst/>
              <a:gdLst>
                <a:gd name="textAreaLeft" fmla="*/ 0 w 369360"/>
                <a:gd name="textAreaRight" fmla="*/ 369720 w 369360"/>
                <a:gd name="textAreaTop" fmla="*/ 0 h 388800"/>
                <a:gd name="textAreaBottom" fmla="*/ 389160 h 388800"/>
              </a:gdLst>
              <a:ahLst/>
              <a:cxnLst/>
              <a:rect l="textAreaLeft" t="textAreaTop" r="textAreaRight" b="textAreaBottom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8" name="TextBox 41"/>
            <p:cNvSpPr/>
            <p:nvPr/>
          </p:nvSpPr>
          <p:spPr>
            <a:xfrm>
              <a:off x="12340080" y="6227640"/>
              <a:ext cx="92160" cy="106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49" name="TextBox 42"/>
          <p:cNvSpPr/>
          <p:nvPr/>
        </p:nvSpPr>
        <p:spPr>
          <a:xfrm>
            <a:off x="1207080" y="541800"/>
            <a:ext cx="16052040" cy="9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1152000" lvl="1" indent="-576000" algn="just" defTabSz="914400">
              <a:lnSpc>
                <a:spcPts val="7469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5330" b="0" u="none" strike="noStrike">
                <a:solidFill>
                  <a:srgbClr val="000000"/>
                </a:solidFill>
                <a:effectLst/>
                <a:uFillTx/>
                <a:latin typeface="Marykate"/>
                <a:ea typeface="Marykate"/>
              </a:rPr>
              <a:t>CLASSER LES MÉTIERS</a:t>
            </a:r>
            <a:endParaRPr lang="fr-FR" sz="5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Box 43"/>
          <p:cNvSpPr/>
          <p:nvPr/>
        </p:nvSpPr>
        <p:spPr>
          <a:xfrm>
            <a:off x="11576160" y="659880"/>
            <a:ext cx="616176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780"/>
              </a:lnSpc>
            </a:pPr>
            <a:r>
              <a:rPr lang="en-US" sz="4130" b="1" u="none" strike="noStrike">
                <a:solidFill>
                  <a:srgbClr val="000000"/>
                </a:solidFill>
                <a:effectLst/>
                <a:highlight>
                  <a:srgbClr val="00A933"/>
                </a:highlight>
                <a:uFillTx/>
                <a:latin typeface="Nunito Sans Condensed Bold"/>
                <a:ea typeface="Nunito Sans Condensed Bold"/>
              </a:rPr>
              <a:t>1ère manche - CORRECTION</a:t>
            </a:r>
            <a:endParaRPr lang="fr-FR" sz="4130" b="0" u="none" strike="noStrike">
              <a:solidFill>
                <a:srgbClr val="000000"/>
              </a:solidFill>
              <a:effectLst/>
              <a:highlight>
                <a:srgbClr val="00A933"/>
              </a:highlight>
              <a:uFillTx/>
              <a:latin typeface="Arial"/>
            </a:endParaRPr>
          </a:p>
        </p:txBody>
      </p:sp>
      <p:sp>
        <p:nvSpPr>
          <p:cNvPr id="151" name="TextBox 44"/>
          <p:cNvSpPr/>
          <p:nvPr/>
        </p:nvSpPr>
        <p:spPr>
          <a:xfrm>
            <a:off x="232920" y="4968360"/>
            <a:ext cx="1897200" cy="14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960"/>
              </a:lnSpc>
            </a:pPr>
            <a:r>
              <a:rPr lang="en-US" sz="28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de la moins longue formation</a:t>
            </a:r>
            <a:endParaRPr lang="fr-FR" sz="28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Box 45"/>
          <p:cNvSpPr/>
          <p:nvPr/>
        </p:nvSpPr>
        <p:spPr>
          <a:xfrm>
            <a:off x="14442840" y="4824000"/>
            <a:ext cx="1897200" cy="14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960"/>
              </a:lnSpc>
            </a:pPr>
            <a:r>
              <a:rPr lang="en-US" sz="28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à la plus longue formation</a:t>
            </a:r>
            <a:endParaRPr lang="fr-FR" sz="28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3" name="Group 46"/>
          <p:cNvGrpSpPr/>
          <p:nvPr/>
        </p:nvGrpSpPr>
        <p:grpSpPr>
          <a:xfrm>
            <a:off x="12214440" y="3923640"/>
            <a:ext cx="369360" cy="388800"/>
            <a:chOff x="12214440" y="3923640"/>
            <a:chExt cx="369360" cy="388800"/>
          </a:xfrm>
        </p:grpSpPr>
        <p:sp>
          <p:nvSpPr>
            <p:cNvPr id="154" name="Freeform 47"/>
            <p:cNvSpPr/>
            <p:nvPr/>
          </p:nvSpPr>
          <p:spPr>
            <a:xfrm>
              <a:off x="12214440" y="3923640"/>
              <a:ext cx="369360" cy="388800"/>
            </a:xfrm>
            <a:custGeom>
              <a:avLst/>
              <a:gdLst>
                <a:gd name="textAreaLeft" fmla="*/ 0 w 369360"/>
                <a:gd name="textAreaRight" fmla="*/ 369720 w 369360"/>
                <a:gd name="textAreaTop" fmla="*/ 0 h 388800"/>
                <a:gd name="textAreaBottom" fmla="*/ 389160 h 388800"/>
              </a:gdLst>
              <a:ahLst/>
              <a:cxnLst/>
              <a:rect l="textAreaLeft" t="textAreaTop" r="textAreaRight" b="textAreaBottom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55" name="TextBox 48"/>
            <p:cNvSpPr/>
            <p:nvPr/>
          </p:nvSpPr>
          <p:spPr>
            <a:xfrm>
              <a:off x="12349800" y="4051800"/>
              <a:ext cx="92160" cy="106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56" name="Group 49"/>
          <p:cNvGrpSpPr/>
          <p:nvPr/>
        </p:nvGrpSpPr>
        <p:grpSpPr>
          <a:xfrm>
            <a:off x="5185080" y="6034680"/>
            <a:ext cx="369360" cy="388800"/>
            <a:chOff x="5185080" y="6034680"/>
            <a:chExt cx="369360" cy="388800"/>
          </a:xfrm>
        </p:grpSpPr>
        <p:sp>
          <p:nvSpPr>
            <p:cNvPr id="157" name="Freeform 50"/>
            <p:cNvSpPr/>
            <p:nvPr/>
          </p:nvSpPr>
          <p:spPr>
            <a:xfrm>
              <a:off x="5185080" y="6034680"/>
              <a:ext cx="369360" cy="388800"/>
            </a:xfrm>
            <a:custGeom>
              <a:avLst/>
              <a:gdLst>
                <a:gd name="textAreaLeft" fmla="*/ 0 w 369360"/>
                <a:gd name="textAreaRight" fmla="*/ 369720 w 369360"/>
                <a:gd name="textAreaTop" fmla="*/ 0 h 388800"/>
                <a:gd name="textAreaBottom" fmla="*/ 389160 h 388800"/>
              </a:gdLst>
              <a:ahLst/>
              <a:cxnLst/>
              <a:rect l="textAreaLeft" t="textAreaTop" r="textAreaRight" b="textAreaBottom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58" name="TextBox 51"/>
            <p:cNvSpPr/>
            <p:nvPr/>
          </p:nvSpPr>
          <p:spPr>
            <a:xfrm>
              <a:off x="5320080" y="6162480"/>
              <a:ext cx="92160" cy="106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59" name="Group 52"/>
          <p:cNvGrpSpPr/>
          <p:nvPr/>
        </p:nvGrpSpPr>
        <p:grpSpPr>
          <a:xfrm>
            <a:off x="13889520" y="6099840"/>
            <a:ext cx="369360" cy="388800"/>
            <a:chOff x="13889520" y="6099840"/>
            <a:chExt cx="369360" cy="388800"/>
          </a:xfrm>
        </p:grpSpPr>
        <p:sp>
          <p:nvSpPr>
            <p:cNvPr id="160" name="Freeform 53"/>
            <p:cNvSpPr/>
            <p:nvPr/>
          </p:nvSpPr>
          <p:spPr>
            <a:xfrm>
              <a:off x="13889520" y="6099840"/>
              <a:ext cx="369360" cy="388800"/>
            </a:xfrm>
            <a:custGeom>
              <a:avLst/>
              <a:gdLst>
                <a:gd name="textAreaLeft" fmla="*/ 0 w 369360"/>
                <a:gd name="textAreaRight" fmla="*/ 369720 w 369360"/>
                <a:gd name="textAreaTop" fmla="*/ 0 h 388800"/>
                <a:gd name="textAreaBottom" fmla="*/ 389160 h 388800"/>
              </a:gdLst>
              <a:ahLst/>
              <a:cxnLst/>
              <a:rect l="textAreaLeft" t="textAreaTop" r="textAreaRight" b="textAreaBottom"/>
              <a:pathLst>
                <a:path w="660400" h="694690">
                  <a:moveTo>
                    <a:pt x="330200" y="0"/>
                  </a:moveTo>
                  <a:lnTo>
                    <a:pt x="355600" y="267970"/>
                  </a:lnTo>
                  <a:lnTo>
                    <a:pt x="534670" y="66040"/>
                  </a:lnTo>
                  <a:lnTo>
                    <a:pt x="397510" y="298450"/>
                  </a:lnTo>
                  <a:lnTo>
                    <a:pt x="660400" y="240030"/>
                  </a:lnTo>
                  <a:lnTo>
                    <a:pt x="412750" y="346710"/>
                  </a:lnTo>
                  <a:lnTo>
                    <a:pt x="660400" y="454660"/>
                  </a:lnTo>
                  <a:lnTo>
                    <a:pt x="397510" y="396240"/>
                  </a:lnTo>
                  <a:lnTo>
                    <a:pt x="534670" y="628650"/>
                  </a:lnTo>
                  <a:lnTo>
                    <a:pt x="355600" y="425450"/>
                  </a:lnTo>
                  <a:lnTo>
                    <a:pt x="330200" y="694690"/>
                  </a:lnTo>
                  <a:lnTo>
                    <a:pt x="304800" y="425450"/>
                  </a:lnTo>
                  <a:lnTo>
                    <a:pt x="125730" y="628650"/>
                  </a:lnTo>
                  <a:lnTo>
                    <a:pt x="262890" y="396240"/>
                  </a:lnTo>
                  <a:lnTo>
                    <a:pt x="0" y="454660"/>
                  </a:lnTo>
                  <a:lnTo>
                    <a:pt x="247650" y="346710"/>
                  </a:lnTo>
                  <a:lnTo>
                    <a:pt x="0" y="240030"/>
                  </a:lnTo>
                  <a:lnTo>
                    <a:pt x="262890" y="298450"/>
                  </a:lnTo>
                  <a:lnTo>
                    <a:pt x="125730" y="66040"/>
                  </a:lnTo>
                  <a:lnTo>
                    <a:pt x="304800" y="26797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1" name="TextBox 54"/>
            <p:cNvSpPr/>
            <p:nvPr/>
          </p:nvSpPr>
          <p:spPr>
            <a:xfrm>
              <a:off x="14024520" y="6227640"/>
              <a:ext cx="92160" cy="106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Box 2"/>
          <p:cNvSpPr/>
          <p:nvPr/>
        </p:nvSpPr>
        <p:spPr>
          <a:xfrm>
            <a:off x="1371960" y="2973600"/>
            <a:ext cx="13160520" cy="166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4003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703"/>
              </a:lnSpc>
            </a:pPr>
            <a:r>
              <a:rPr lang="en-US" sz="3359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Chaque élève pioche une carte et chacun·e son tour doit la placer dans l’ordre suivant :</a:t>
            </a:r>
            <a:endParaRPr lang="fr-FR" sz="335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Freeform 3"/>
          <p:cNvSpPr/>
          <p:nvPr/>
        </p:nvSpPr>
        <p:spPr>
          <a:xfrm>
            <a:off x="596880" y="455040"/>
            <a:ext cx="584280" cy="1190880"/>
          </a:xfrm>
          <a:custGeom>
            <a:avLst/>
            <a:gdLst>
              <a:gd name="textAreaLeft" fmla="*/ 0 w 584280"/>
              <a:gd name="textAreaRight" fmla="*/ 584640 w 584280"/>
              <a:gd name="textAreaTop" fmla="*/ 0 h 1190880"/>
              <a:gd name="textAreaBottom" fmla="*/ 1191240 h 1190880"/>
            </a:gdLst>
            <a:ahLst/>
            <a:cxnLst/>
            <a:rect l="textAreaLeft" t="textAreaTop" r="textAreaRight" b="textAreaBottom"/>
            <a:pathLst>
              <a:path w="584722" h="1191101">
                <a:moveTo>
                  <a:pt x="0" y="0"/>
                </a:moveTo>
                <a:lnTo>
                  <a:pt x="584723" y="0"/>
                </a:lnTo>
                <a:lnTo>
                  <a:pt x="584723" y="1191101"/>
                </a:lnTo>
                <a:lnTo>
                  <a:pt x="0" y="11911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4" name="Group 4"/>
          <p:cNvGrpSpPr/>
          <p:nvPr/>
        </p:nvGrpSpPr>
        <p:grpSpPr>
          <a:xfrm>
            <a:off x="4593600" y="5093640"/>
            <a:ext cx="751320" cy="1511640"/>
            <a:chOff x="4593600" y="5093640"/>
            <a:chExt cx="751320" cy="1511640"/>
          </a:xfrm>
        </p:grpSpPr>
        <p:sp>
          <p:nvSpPr>
            <p:cNvPr id="165" name="Freeform 5"/>
            <p:cNvSpPr/>
            <p:nvPr/>
          </p:nvSpPr>
          <p:spPr>
            <a:xfrm>
              <a:off x="459360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6" name="TextBox 6"/>
            <p:cNvSpPr/>
            <p:nvPr/>
          </p:nvSpPr>
          <p:spPr>
            <a:xfrm>
              <a:off x="459360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67" name="TextBox 7"/>
          <p:cNvSpPr/>
          <p:nvPr/>
        </p:nvSpPr>
        <p:spPr>
          <a:xfrm>
            <a:off x="1207080" y="541800"/>
            <a:ext cx="16052040" cy="9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1152000" lvl="1" indent="-576000" algn="just" defTabSz="914400">
              <a:lnSpc>
                <a:spcPts val="7469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5330" b="0" u="none" strike="noStrike">
                <a:solidFill>
                  <a:srgbClr val="000000"/>
                </a:solidFill>
                <a:effectLst/>
                <a:uFillTx/>
                <a:latin typeface="Marykate"/>
                <a:ea typeface="Marykate"/>
              </a:rPr>
              <a:t>CLASSER LES MÉTIERS</a:t>
            </a:r>
            <a:endParaRPr lang="fr-FR" sz="5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Box 8"/>
          <p:cNvSpPr/>
          <p:nvPr/>
        </p:nvSpPr>
        <p:spPr>
          <a:xfrm>
            <a:off x="1028880" y="5438160"/>
            <a:ext cx="3108240" cy="97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960"/>
              </a:lnSpc>
            </a:pPr>
            <a:r>
              <a:rPr lang="en-US" sz="28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Des conditions de travail difficiles</a:t>
            </a:r>
            <a:endParaRPr lang="fr-FR" sz="28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9" name="Group 9"/>
          <p:cNvGrpSpPr/>
          <p:nvPr/>
        </p:nvGrpSpPr>
        <p:grpSpPr>
          <a:xfrm>
            <a:off x="5588280" y="5093640"/>
            <a:ext cx="751320" cy="1511640"/>
            <a:chOff x="5588280" y="5093640"/>
            <a:chExt cx="751320" cy="1511640"/>
          </a:xfrm>
        </p:grpSpPr>
        <p:sp>
          <p:nvSpPr>
            <p:cNvPr id="170" name="Freeform 10"/>
            <p:cNvSpPr/>
            <p:nvPr/>
          </p:nvSpPr>
          <p:spPr>
            <a:xfrm>
              <a:off x="558828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71" name="TextBox 11"/>
            <p:cNvSpPr/>
            <p:nvPr/>
          </p:nvSpPr>
          <p:spPr>
            <a:xfrm>
              <a:off x="558828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72" name="Group 12"/>
          <p:cNvGrpSpPr/>
          <p:nvPr/>
        </p:nvGrpSpPr>
        <p:grpSpPr>
          <a:xfrm>
            <a:off x="6582600" y="5093640"/>
            <a:ext cx="751320" cy="1511640"/>
            <a:chOff x="6582600" y="5093640"/>
            <a:chExt cx="751320" cy="1511640"/>
          </a:xfrm>
        </p:grpSpPr>
        <p:sp>
          <p:nvSpPr>
            <p:cNvPr id="173" name="Freeform 13"/>
            <p:cNvSpPr/>
            <p:nvPr/>
          </p:nvSpPr>
          <p:spPr>
            <a:xfrm>
              <a:off x="658260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74" name="TextBox 14"/>
            <p:cNvSpPr/>
            <p:nvPr/>
          </p:nvSpPr>
          <p:spPr>
            <a:xfrm>
              <a:off x="658260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75" name="Group 15"/>
          <p:cNvGrpSpPr/>
          <p:nvPr/>
        </p:nvGrpSpPr>
        <p:grpSpPr>
          <a:xfrm>
            <a:off x="7576920" y="5093640"/>
            <a:ext cx="751320" cy="1511640"/>
            <a:chOff x="7576920" y="5093640"/>
            <a:chExt cx="751320" cy="1511640"/>
          </a:xfrm>
        </p:grpSpPr>
        <p:sp>
          <p:nvSpPr>
            <p:cNvPr id="176" name="Freeform 16"/>
            <p:cNvSpPr/>
            <p:nvPr/>
          </p:nvSpPr>
          <p:spPr>
            <a:xfrm>
              <a:off x="757692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77" name="TextBox 17"/>
            <p:cNvSpPr/>
            <p:nvPr/>
          </p:nvSpPr>
          <p:spPr>
            <a:xfrm>
              <a:off x="757692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78" name="Group 18"/>
          <p:cNvGrpSpPr/>
          <p:nvPr/>
        </p:nvGrpSpPr>
        <p:grpSpPr>
          <a:xfrm>
            <a:off x="8571600" y="5093640"/>
            <a:ext cx="751320" cy="1511640"/>
            <a:chOff x="8571600" y="5093640"/>
            <a:chExt cx="751320" cy="1511640"/>
          </a:xfrm>
        </p:grpSpPr>
        <p:sp>
          <p:nvSpPr>
            <p:cNvPr id="179" name="Freeform 19"/>
            <p:cNvSpPr/>
            <p:nvPr/>
          </p:nvSpPr>
          <p:spPr>
            <a:xfrm>
              <a:off x="857160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0" name="TextBox 20"/>
            <p:cNvSpPr/>
            <p:nvPr/>
          </p:nvSpPr>
          <p:spPr>
            <a:xfrm>
              <a:off x="857160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1" name="Group 21"/>
          <p:cNvGrpSpPr/>
          <p:nvPr/>
        </p:nvGrpSpPr>
        <p:grpSpPr>
          <a:xfrm>
            <a:off x="9565920" y="5093640"/>
            <a:ext cx="751320" cy="1511640"/>
            <a:chOff x="9565920" y="5093640"/>
            <a:chExt cx="751320" cy="1511640"/>
          </a:xfrm>
        </p:grpSpPr>
        <p:sp>
          <p:nvSpPr>
            <p:cNvPr id="182" name="Freeform 22"/>
            <p:cNvSpPr/>
            <p:nvPr/>
          </p:nvSpPr>
          <p:spPr>
            <a:xfrm>
              <a:off x="956592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3" name="TextBox 23"/>
            <p:cNvSpPr/>
            <p:nvPr/>
          </p:nvSpPr>
          <p:spPr>
            <a:xfrm>
              <a:off x="956592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4" name="Group 24"/>
          <p:cNvGrpSpPr/>
          <p:nvPr/>
        </p:nvGrpSpPr>
        <p:grpSpPr>
          <a:xfrm>
            <a:off x="10559880" y="5093640"/>
            <a:ext cx="751320" cy="1511640"/>
            <a:chOff x="10559880" y="5093640"/>
            <a:chExt cx="751320" cy="1511640"/>
          </a:xfrm>
        </p:grpSpPr>
        <p:sp>
          <p:nvSpPr>
            <p:cNvPr id="185" name="Freeform 25"/>
            <p:cNvSpPr/>
            <p:nvPr/>
          </p:nvSpPr>
          <p:spPr>
            <a:xfrm>
              <a:off x="1055988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6" name="TextBox 26"/>
            <p:cNvSpPr/>
            <p:nvPr/>
          </p:nvSpPr>
          <p:spPr>
            <a:xfrm>
              <a:off x="1055988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87" name="TextBox 27"/>
          <p:cNvSpPr/>
          <p:nvPr/>
        </p:nvSpPr>
        <p:spPr>
          <a:xfrm>
            <a:off x="13696920" y="5266800"/>
            <a:ext cx="2685600" cy="147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960"/>
              </a:lnSpc>
            </a:pPr>
            <a:r>
              <a:rPr lang="en-US" sz="28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Aux meilleures conditions de travail</a:t>
            </a:r>
            <a:endParaRPr lang="fr-FR" sz="28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88" name="Group 28"/>
          <p:cNvGrpSpPr/>
          <p:nvPr/>
        </p:nvGrpSpPr>
        <p:grpSpPr>
          <a:xfrm>
            <a:off x="11494080" y="5093640"/>
            <a:ext cx="751320" cy="1511640"/>
            <a:chOff x="11494080" y="5093640"/>
            <a:chExt cx="751320" cy="1511640"/>
          </a:xfrm>
        </p:grpSpPr>
        <p:sp>
          <p:nvSpPr>
            <p:cNvPr id="189" name="Freeform 29"/>
            <p:cNvSpPr/>
            <p:nvPr/>
          </p:nvSpPr>
          <p:spPr>
            <a:xfrm>
              <a:off x="1149408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0" name="TextBox 30"/>
            <p:cNvSpPr/>
            <p:nvPr/>
          </p:nvSpPr>
          <p:spPr>
            <a:xfrm>
              <a:off x="1149408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91" name="Group 31"/>
          <p:cNvGrpSpPr/>
          <p:nvPr/>
        </p:nvGrpSpPr>
        <p:grpSpPr>
          <a:xfrm>
            <a:off x="12488040" y="5093640"/>
            <a:ext cx="751320" cy="1511640"/>
            <a:chOff x="12488040" y="5093640"/>
            <a:chExt cx="751320" cy="1511640"/>
          </a:xfrm>
        </p:grpSpPr>
        <p:sp>
          <p:nvSpPr>
            <p:cNvPr id="192" name="Freeform 32"/>
            <p:cNvSpPr/>
            <p:nvPr/>
          </p:nvSpPr>
          <p:spPr>
            <a:xfrm>
              <a:off x="12488040" y="5324040"/>
              <a:ext cx="751320" cy="1281240"/>
            </a:xfrm>
            <a:custGeom>
              <a:avLst/>
              <a:gdLst>
                <a:gd name="textAreaLeft" fmla="*/ 0 w 751320"/>
                <a:gd name="textAreaRight" fmla="*/ 751680 w 751320"/>
                <a:gd name="textAreaTop" fmla="*/ 0 h 1281240"/>
                <a:gd name="textAreaBottom" fmla="*/ 1281600 h 1281240"/>
              </a:gdLst>
              <a:ahLst/>
              <a:cxnLst/>
              <a:rect l="textAreaLeft" t="textAreaTop" r="textAreaRight" b="textAreaBottom"/>
              <a:pathLst>
                <a:path w="124304" h="211955">
                  <a:moveTo>
                    <a:pt x="0" y="0"/>
                  </a:moveTo>
                  <a:lnTo>
                    <a:pt x="124304" y="0"/>
                  </a:lnTo>
                  <a:lnTo>
                    <a:pt x="124304" y="211955"/>
                  </a:lnTo>
                  <a:lnTo>
                    <a:pt x="0" y="211955"/>
                  </a:ln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3" name="TextBox 33"/>
            <p:cNvSpPr/>
            <p:nvPr/>
          </p:nvSpPr>
          <p:spPr>
            <a:xfrm>
              <a:off x="12488040" y="5093640"/>
              <a:ext cx="751320" cy="1511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94" name="TextBox 34"/>
          <p:cNvSpPr/>
          <p:nvPr/>
        </p:nvSpPr>
        <p:spPr>
          <a:xfrm>
            <a:off x="4864680" y="2135160"/>
            <a:ext cx="719352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780"/>
              </a:lnSpc>
            </a:pPr>
            <a:r>
              <a:rPr lang="en-US" sz="4130" b="1" u="none" strike="noStrike">
                <a:solidFill>
                  <a:srgbClr val="000000"/>
                </a:solidFill>
                <a:effectLst/>
                <a:highlight>
                  <a:srgbClr val="00A933"/>
                </a:highlight>
                <a:uFillTx/>
                <a:latin typeface="Nunito Sans Condensed Bold"/>
                <a:ea typeface="Nunito Sans Condensed Bold"/>
              </a:rPr>
              <a:t>2è manche - conditions de travail</a:t>
            </a:r>
            <a:endParaRPr lang="fr-FR" sz="4130" b="0" u="none" strike="noStrike">
              <a:solidFill>
                <a:srgbClr val="000000"/>
              </a:solidFill>
              <a:effectLst/>
              <a:highlight>
                <a:srgbClr val="00A933"/>
              </a:highlight>
              <a:uFillTx/>
              <a:latin typeface="Arial"/>
            </a:endParaRPr>
          </a:p>
        </p:txBody>
      </p:sp>
      <p:sp>
        <p:nvSpPr>
          <p:cNvPr id="195" name="Freeform 35"/>
          <p:cNvSpPr/>
          <p:nvPr/>
        </p:nvSpPr>
        <p:spPr>
          <a:xfrm>
            <a:off x="13500360" y="1028880"/>
            <a:ext cx="1478520" cy="1551960"/>
          </a:xfrm>
          <a:custGeom>
            <a:avLst/>
            <a:gdLst>
              <a:gd name="textAreaLeft" fmla="*/ 0 w 1478520"/>
              <a:gd name="textAreaRight" fmla="*/ 1478880 w 1478520"/>
              <a:gd name="textAreaTop" fmla="*/ 0 h 1551960"/>
              <a:gd name="textAreaBottom" fmla="*/ 1552320 h 1551960"/>
            </a:gdLst>
            <a:ahLst/>
            <a:cxnLst/>
            <a:rect l="textAreaLeft" t="textAreaTop" r="textAreaRight" b="textAreaBottom"/>
            <a:pathLst>
              <a:path w="1478970" h="1552354">
                <a:moveTo>
                  <a:pt x="0" y="0"/>
                </a:moveTo>
                <a:lnTo>
                  <a:pt x="1478970" y="0"/>
                </a:lnTo>
                <a:lnTo>
                  <a:pt x="1478970" y="1552354"/>
                </a:lnTo>
                <a:lnTo>
                  <a:pt x="0" y="155235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Box 36"/>
          <p:cNvSpPr/>
          <p:nvPr/>
        </p:nvSpPr>
        <p:spPr>
          <a:xfrm>
            <a:off x="15304320" y="1473120"/>
            <a:ext cx="858960" cy="57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660"/>
              </a:lnSpc>
            </a:pPr>
            <a:r>
              <a:rPr lang="en-US" sz="33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5min</a:t>
            </a:r>
            <a:endParaRPr lang="fr-FR" sz="3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Freeform 2"/>
          <p:cNvSpPr/>
          <p:nvPr/>
        </p:nvSpPr>
        <p:spPr>
          <a:xfrm>
            <a:off x="596880" y="455040"/>
            <a:ext cx="584280" cy="1190880"/>
          </a:xfrm>
          <a:custGeom>
            <a:avLst/>
            <a:gdLst>
              <a:gd name="textAreaLeft" fmla="*/ 0 w 584280"/>
              <a:gd name="textAreaRight" fmla="*/ 584640 w 584280"/>
              <a:gd name="textAreaTop" fmla="*/ 0 h 1190880"/>
              <a:gd name="textAreaBottom" fmla="*/ 1191240 h 1190880"/>
            </a:gdLst>
            <a:ahLst/>
            <a:cxnLst/>
            <a:rect l="textAreaLeft" t="textAreaTop" r="textAreaRight" b="textAreaBottom"/>
            <a:pathLst>
              <a:path w="584722" h="1191101">
                <a:moveTo>
                  <a:pt x="0" y="0"/>
                </a:moveTo>
                <a:lnTo>
                  <a:pt x="584723" y="0"/>
                </a:lnTo>
                <a:lnTo>
                  <a:pt x="584723" y="1191101"/>
                </a:lnTo>
                <a:lnTo>
                  <a:pt x="0" y="11911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Box 3"/>
          <p:cNvSpPr/>
          <p:nvPr/>
        </p:nvSpPr>
        <p:spPr>
          <a:xfrm>
            <a:off x="1207080" y="541800"/>
            <a:ext cx="16052040" cy="9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1152000" lvl="1" indent="-576000" algn="just" defTabSz="914400">
              <a:lnSpc>
                <a:spcPts val="7469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5330" b="0" u="none" strike="noStrike">
                <a:solidFill>
                  <a:srgbClr val="000000"/>
                </a:solidFill>
                <a:effectLst/>
                <a:uFillTx/>
                <a:latin typeface="Marykate"/>
                <a:ea typeface="Marykate"/>
              </a:rPr>
              <a:t>CLASSER LES MÉTIERS </a:t>
            </a:r>
            <a:endParaRPr lang="fr-FR" sz="5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Box 4"/>
          <p:cNvSpPr/>
          <p:nvPr/>
        </p:nvSpPr>
        <p:spPr>
          <a:xfrm>
            <a:off x="11021760" y="638280"/>
            <a:ext cx="572148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780"/>
              </a:lnSpc>
            </a:pPr>
            <a:r>
              <a:rPr lang="en-US" sz="4130" b="1" u="none" strike="noStrike">
                <a:solidFill>
                  <a:srgbClr val="000000"/>
                </a:solidFill>
                <a:effectLst/>
                <a:highlight>
                  <a:srgbClr val="00A933"/>
                </a:highlight>
                <a:uFillTx/>
                <a:latin typeface="Nunito Sans Condensed Bold"/>
                <a:ea typeface="Nunito Sans Condensed Bold"/>
              </a:rPr>
              <a:t>2è manche - CORRECTION</a:t>
            </a:r>
            <a:endParaRPr lang="fr-FR" sz="4130" b="0" u="none" strike="noStrike">
              <a:solidFill>
                <a:srgbClr val="000000"/>
              </a:solidFill>
              <a:effectLst/>
              <a:highlight>
                <a:srgbClr val="00A933"/>
              </a:highlight>
              <a:uFillTx/>
              <a:latin typeface="Arial"/>
            </a:endParaRPr>
          </a:p>
        </p:txBody>
      </p:sp>
      <p:sp>
        <p:nvSpPr>
          <p:cNvPr id="200" name="TextBox 5"/>
          <p:cNvSpPr/>
          <p:nvPr/>
        </p:nvSpPr>
        <p:spPr>
          <a:xfrm>
            <a:off x="1819800" y="2487600"/>
            <a:ext cx="8935920" cy="68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502"/>
              </a:lnSpc>
            </a:pPr>
            <a:r>
              <a:rPr lang="en-US" sz="39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... En fait il n’y a pas vraiment de correction</a:t>
            </a:r>
            <a:endParaRPr lang="fr-FR" sz="39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Box 6"/>
          <p:cNvSpPr/>
          <p:nvPr/>
        </p:nvSpPr>
        <p:spPr>
          <a:xfrm>
            <a:off x="1730160" y="3737520"/>
            <a:ext cx="9025200" cy="451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660"/>
              </a:lnSpc>
            </a:pPr>
            <a:r>
              <a:rPr lang="en-US" sz="33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Sur quoi vous êtes vous basés pour faire vos choix ?</a:t>
            </a:r>
            <a:endParaRPr lang="fr-FR" sz="3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466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466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466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4241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4241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4241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4521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AutoShape 2"/>
          <p:cNvSpPr/>
          <p:nvPr/>
        </p:nvSpPr>
        <p:spPr>
          <a:xfrm>
            <a:off x="1923120" y="4739040"/>
            <a:ext cx="4352760" cy="360"/>
          </a:xfrm>
          <a:prstGeom prst="line">
            <a:avLst/>
          </a:prstGeom>
          <a:ln w="57150">
            <a:solidFill>
              <a:srgbClr val="B7B7B7"/>
            </a:solidFill>
            <a:round/>
            <a:tailEnd len="med" type="triangle" w="lg"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Freeform 3"/>
          <p:cNvSpPr/>
          <p:nvPr/>
        </p:nvSpPr>
        <p:spPr>
          <a:xfrm>
            <a:off x="1339920" y="3480480"/>
            <a:ext cx="1165680" cy="1258200"/>
          </a:xfrm>
          <a:custGeom>
            <a:avLst/>
            <a:gdLst>
              <a:gd name="textAreaLeft" fmla="*/ 0 w 1165680"/>
              <a:gd name="textAreaRight" fmla="*/ 1166040 w 1165680"/>
              <a:gd name="textAreaTop" fmla="*/ 0 h 1258200"/>
              <a:gd name="textAreaBottom" fmla="*/ 1258560 h 1258200"/>
            </a:gdLst>
            <a:ahLst/>
            <a:cxnLst/>
            <a:rect l="textAreaLeft" t="textAreaTop" r="textAreaRight" b="textAreaBottom"/>
            <a:pathLst>
              <a:path w="1166139" h="1258646">
                <a:moveTo>
                  <a:pt x="0" y="0"/>
                </a:moveTo>
                <a:lnTo>
                  <a:pt x="1166139" y="0"/>
                </a:lnTo>
                <a:lnTo>
                  <a:pt x="1166139" y="1258645"/>
                </a:lnTo>
                <a:lnTo>
                  <a:pt x="0" y="125864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AutoShape 4"/>
          <p:cNvSpPr/>
          <p:nvPr/>
        </p:nvSpPr>
        <p:spPr>
          <a:xfrm>
            <a:off x="1461240" y="8381880"/>
            <a:ext cx="9540360" cy="18720"/>
          </a:xfrm>
          <a:prstGeom prst="line">
            <a:avLst/>
          </a:prstGeom>
          <a:ln w="57150">
            <a:solidFill>
              <a:srgbClr val="B7B7B7"/>
            </a:solidFill>
            <a:round/>
            <a:tailEnd len="med" type="triangle" w="lg"/>
          </a:ln>
        </p:spPr>
        <p:style>
          <a:lnRef idx="0"/>
          <a:fillRef idx="0"/>
          <a:effectRef idx="0"/>
          <a:fontRef idx="minor"/>
        </p:style>
        <p:txBody>
          <a:bodyPr lIns="90000" tIns="-26280" rIns="90000" bIns="-26280" anchor="t" anchorCtr="1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Freeform 5"/>
          <p:cNvSpPr/>
          <p:nvPr/>
        </p:nvSpPr>
        <p:spPr>
          <a:xfrm>
            <a:off x="1339920" y="7287480"/>
            <a:ext cx="1194480" cy="1289160"/>
          </a:xfrm>
          <a:custGeom>
            <a:avLst/>
            <a:gdLst>
              <a:gd name="textAreaLeft" fmla="*/ 0 w 1194480"/>
              <a:gd name="textAreaRight" fmla="*/ 1194840 w 1194480"/>
              <a:gd name="textAreaTop" fmla="*/ 0 h 1289160"/>
              <a:gd name="textAreaBottom" fmla="*/ 1289520 h 1289160"/>
            </a:gdLst>
            <a:ahLst/>
            <a:cxnLst/>
            <a:rect l="textAreaLeft" t="textAreaTop" r="textAreaRight" b="textAreaBottom"/>
            <a:pathLst>
              <a:path w="1194784" h="1289563">
                <a:moveTo>
                  <a:pt x="0" y="0"/>
                </a:moveTo>
                <a:lnTo>
                  <a:pt x="1194784" y="0"/>
                </a:lnTo>
                <a:lnTo>
                  <a:pt x="1194784" y="1289563"/>
                </a:lnTo>
                <a:lnTo>
                  <a:pt x="0" y="128956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06" name="Group 6"/>
          <p:cNvGrpSpPr/>
          <p:nvPr/>
        </p:nvGrpSpPr>
        <p:grpSpPr>
          <a:xfrm>
            <a:off x="6069960" y="7691040"/>
            <a:ext cx="847080" cy="773640"/>
            <a:chOff x="6069960" y="7691040"/>
            <a:chExt cx="847080" cy="773640"/>
          </a:xfrm>
        </p:grpSpPr>
        <p:sp>
          <p:nvSpPr>
            <p:cNvPr id="207" name="Freeform 7"/>
            <p:cNvSpPr/>
            <p:nvPr/>
          </p:nvSpPr>
          <p:spPr>
            <a:xfrm>
              <a:off x="6069960" y="7691040"/>
              <a:ext cx="843480" cy="773640"/>
            </a:xfrm>
            <a:custGeom>
              <a:avLst/>
              <a:gdLst>
                <a:gd name="textAreaLeft" fmla="*/ 0 w 843480"/>
                <a:gd name="textAreaRight" fmla="*/ 843840 w 843480"/>
                <a:gd name="textAreaTop" fmla="*/ 0 h 773640"/>
                <a:gd name="textAreaBottom" fmla="*/ 774000 h 773640"/>
              </a:gdLst>
              <a:ahLst/>
              <a:cxnLst/>
              <a:rect l="textAreaLeft" t="textAreaTop" r="textAreaRight" b="textAreaBottom"/>
              <a:pathLst>
                <a:path w="1124934" h="1032158">
                  <a:moveTo>
                    <a:pt x="0" y="0"/>
                  </a:moveTo>
                  <a:lnTo>
                    <a:pt x="1124934" y="0"/>
                  </a:lnTo>
                  <a:lnTo>
                    <a:pt x="1124934" y="1032158"/>
                  </a:lnTo>
                  <a:lnTo>
                    <a:pt x="0" y="1032158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08" name="Freeform 8"/>
            <p:cNvSpPr/>
            <p:nvPr/>
          </p:nvSpPr>
          <p:spPr>
            <a:xfrm>
              <a:off x="6747480" y="7948800"/>
              <a:ext cx="169560" cy="477720"/>
            </a:xfrm>
            <a:custGeom>
              <a:avLst/>
              <a:gdLst>
                <a:gd name="textAreaLeft" fmla="*/ 0 w 169560"/>
                <a:gd name="textAreaRight" fmla="*/ 169920 w 169560"/>
                <a:gd name="textAreaTop" fmla="*/ 0 h 477720"/>
                <a:gd name="textAreaBottom" fmla="*/ 478080 h 477720"/>
              </a:gdLst>
              <a:ahLst/>
              <a:cxnLst/>
              <a:rect l="textAreaLeft" t="textAreaTop" r="textAreaRight" b="textAreaBottom"/>
              <a:pathLst>
                <a:path w="226364" h="637644">
                  <a:moveTo>
                    <a:pt x="0" y="0"/>
                  </a:moveTo>
                  <a:lnTo>
                    <a:pt x="226364" y="0"/>
                  </a:lnTo>
                  <a:lnTo>
                    <a:pt x="226364" y="637643"/>
                  </a:lnTo>
                  <a:lnTo>
                    <a:pt x="0" y="637643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09" name="Freeform 9"/>
          <p:cNvSpPr/>
          <p:nvPr/>
        </p:nvSpPr>
        <p:spPr>
          <a:xfrm>
            <a:off x="7968240" y="7615080"/>
            <a:ext cx="945720" cy="1036080"/>
          </a:xfrm>
          <a:custGeom>
            <a:avLst/>
            <a:gdLst>
              <a:gd name="textAreaLeft" fmla="*/ 0 w 945720"/>
              <a:gd name="textAreaRight" fmla="*/ 946080 w 945720"/>
              <a:gd name="textAreaTop" fmla="*/ 0 h 1036080"/>
              <a:gd name="textAreaBottom" fmla="*/ 1036440 h 1036080"/>
            </a:gdLst>
            <a:ahLst/>
            <a:cxnLst/>
            <a:rect l="textAreaLeft" t="textAreaTop" r="textAreaRight" b="textAreaBottom"/>
            <a:pathLst>
              <a:path w="946030" h="1036487">
                <a:moveTo>
                  <a:pt x="0" y="0"/>
                </a:moveTo>
                <a:lnTo>
                  <a:pt x="946030" y="0"/>
                </a:lnTo>
                <a:lnTo>
                  <a:pt x="946030" y="1036486"/>
                </a:lnTo>
                <a:lnTo>
                  <a:pt x="0" y="103648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Freeform 10"/>
          <p:cNvSpPr/>
          <p:nvPr/>
        </p:nvSpPr>
        <p:spPr>
          <a:xfrm>
            <a:off x="4249440" y="3576240"/>
            <a:ext cx="697680" cy="1106640"/>
          </a:xfrm>
          <a:custGeom>
            <a:avLst/>
            <a:gdLst>
              <a:gd name="textAreaLeft" fmla="*/ 0 w 697680"/>
              <a:gd name="textAreaRight" fmla="*/ 698040 w 697680"/>
              <a:gd name="textAreaTop" fmla="*/ 0 h 1106640"/>
              <a:gd name="textAreaBottom" fmla="*/ 1107000 h 1106640"/>
            </a:gdLst>
            <a:ahLst/>
            <a:cxnLst/>
            <a:rect l="textAreaLeft" t="textAreaTop" r="textAreaRight" b="textAreaBottom"/>
            <a:pathLst>
              <a:path w="697897" h="1107143">
                <a:moveTo>
                  <a:pt x="0" y="0"/>
                </a:moveTo>
                <a:lnTo>
                  <a:pt x="697898" y="0"/>
                </a:lnTo>
                <a:lnTo>
                  <a:pt x="697898" y="1107143"/>
                </a:lnTo>
                <a:lnTo>
                  <a:pt x="0" y="110714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Freeform 11"/>
          <p:cNvSpPr/>
          <p:nvPr/>
        </p:nvSpPr>
        <p:spPr>
          <a:xfrm>
            <a:off x="6354720" y="4063320"/>
            <a:ext cx="1623240" cy="957600"/>
          </a:xfrm>
          <a:custGeom>
            <a:avLst/>
            <a:gdLst>
              <a:gd name="textAreaLeft" fmla="*/ 0 w 1623240"/>
              <a:gd name="textAreaRight" fmla="*/ 1623600 w 1623240"/>
              <a:gd name="textAreaTop" fmla="*/ 0 h 957600"/>
              <a:gd name="textAreaBottom" fmla="*/ 957960 h 957600"/>
            </a:gdLst>
            <a:ahLst/>
            <a:cxnLst/>
            <a:rect l="textAreaLeft" t="textAreaTop" r="textAreaRight" b="textAreaBottom"/>
            <a:pathLst>
              <a:path w="1623674" h="957967">
                <a:moveTo>
                  <a:pt x="0" y="0"/>
                </a:moveTo>
                <a:lnTo>
                  <a:pt x="1623673" y="0"/>
                </a:lnTo>
                <a:lnTo>
                  <a:pt x="1623673" y="957967"/>
                </a:lnTo>
                <a:lnTo>
                  <a:pt x="0" y="95796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Freeform 12"/>
          <p:cNvSpPr/>
          <p:nvPr/>
        </p:nvSpPr>
        <p:spPr>
          <a:xfrm>
            <a:off x="11228760" y="7875360"/>
            <a:ext cx="1779480" cy="1049760"/>
          </a:xfrm>
          <a:custGeom>
            <a:avLst/>
            <a:gdLst>
              <a:gd name="textAreaLeft" fmla="*/ 0 w 1779480"/>
              <a:gd name="textAreaRight" fmla="*/ 1779840 w 1779480"/>
              <a:gd name="textAreaTop" fmla="*/ 0 h 1049760"/>
              <a:gd name="textAreaBottom" fmla="*/ 1050120 h 1049760"/>
            </a:gdLst>
            <a:ahLst/>
            <a:cxnLst/>
            <a:rect l="textAreaLeft" t="textAreaTop" r="textAreaRight" b="textAreaBottom"/>
            <a:pathLst>
              <a:path w="1780012" h="1050207">
                <a:moveTo>
                  <a:pt x="0" y="0"/>
                </a:moveTo>
                <a:lnTo>
                  <a:pt x="1780012" y="0"/>
                </a:lnTo>
                <a:lnTo>
                  <a:pt x="1780012" y="1050207"/>
                </a:lnTo>
                <a:lnTo>
                  <a:pt x="0" y="10502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Freeform 13"/>
          <p:cNvSpPr/>
          <p:nvPr/>
        </p:nvSpPr>
        <p:spPr>
          <a:xfrm>
            <a:off x="9845640" y="7487640"/>
            <a:ext cx="764640" cy="1213560"/>
          </a:xfrm>
          <a:custGeom>
            <a:avLst/>
            <a:gdLst>
              <a:gd name="textAreaLeft" fmla="*/ 0 w 764640"/>
              <a:gd name="textAreaRight" fmla="*/ 765000 w 764640"/>
              <a:gd name="textAreaTop" fmla="*/ 0 h 1213560"/>
              <a:gd name="textAreaBottom" fmla="*/ 1213920 h 1213560"/>
            </a:gdLst>
            <a:ahLst/>
            <a:cxnLst/>
            <a:rect l="textAreaLeft" t="textAreaTop" r="textAreaRight" b="textAreaBottom"/>
            <a:pathLst>
              <a:path w="765095" h="1213747">
                <a:moveTo>
                  <a:pt x="0" y="0"/>
                </a:moveTo>
                <a:lnTo>
                  <a:pt x="765095" y="0"/>
                </a:lnTo>
                <a:lnTo>
                  <a:pt x="765095" y="1213747"/>
                </a:lnTo>
                <a:lnTo>
                  <a:pt x="0" y="121374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Freeform 14"/>
          <p:cNvSpPr/>
          <p:nvPr/>
        </p:nvSpPr>
        <p:spPr>
          <a:xfrm>
            <a:off x="3639600" y="7875360"/>
            <a:ext cx="1393920" cy="463320"/>
          </a:xfrm>
          <a:custGeom>
            <a:avLst/>
            <a:gdLst>
              <a:gd name="textAreaLeft" fmla="*/ 0 w 1393920"/>
              <a:gd name="textAreaRight" fmla="*/ 1394280 w 1393920"/>
              <a:gd name="textAreaTop" fmla="*/ 0 h 463320"/>
              <a:gd name="textAreaBottom" fmla="*/ 463680 h 463320"/>
            </a:gdLst>
            <a:ahLst/>
            <a:cxnLst/>
            <a:rect l="textAreaLeft" t="textAreaTop" r="textAreaRight" b="textAreaBottom"/>
            <a:pathLst>
              <a:path w="1394204" h="463573">
                <a:moveTo>
                  <a:pt x="0" y="0"/>
                </a:moveTo>
                <a:lnTo>
                  <a:pt x="1394203" y="0"/>
                </a:lnTo>
                <a:lnTo>
                  <a:pt x="1394203" y="463573"/>
                </a:lnTo>
                <a:lnTo>
                  <a:pt x="0" y="46357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Freeform 15"/>
          <p:cNvSpPr/>
          <p:nvPr/>
        </p:nvSpPr>
        <p:spPr>
          <a:xfrm flipH="1" flipV="1" rot="10800000">
            <a:off x="8656560" y="3138120"/>
            <a:ext cx="257760" cy="2043360"/>
          </a:xfrm>
          <a:custGeom>
            <a:avLst/>
            <a:gdLst>
              <a:gd name="textAreaLeft" fmla="*/ 360 w 257760"/>
              <a:gd name="textAreaRight" fmla="*/ 258480 w 257760"/>
              <a:gd name="textAreaTop" fmla="*/ 360 h 2043360"/>
              <a:gd name="textAreaBottom" fmla="*/ 2044080 h 2043360"/>
            </a:gdLst>
            <a:ahLst/>
            <a:cxnLst/>
            <a:rect l="textAreaLeft" t="textAreaTop" r="textAreaRight" b="textAreaBottom"/>
            <a:pathLst>
              <a:path w="258040" h="2043884">
                <a:moveTo>
                  <a:pt x="258040" y="2043884"/>
                </a:moveTo>
                <a:lnTo>
                  <a:pt x="0" y="2043884"/>
                </a:lnTo>
                <a:lnTo>
                  <a:pt x="0" y="0"/>
                </a:lnTo>
                <a:lnTo>
                  <a:pt x="258040" y="0"/>
                </a:lnTo>
                <a:lnTo>
                  <a:pt x="258040" y="2043884"/>
                </a:lnTo>
                <a:close/>
              </a:path>
            </a:pathLst>
          </a:custGeom>
          <a:blipFill rotWithShape="0"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Freeform 16"/>
          <p:cNvSpPr/>
          <p:nvPr/>
        </p:nvSpPr>
        <p:spPr>
          <a:xfrm flipH="1" flipV="1" rot="10800000">
            <a:off x="13142160" y="7443720"/>
            <a:ext cx="257760" cy="2043360"/>
          </a:xfrm>
          <a:custGeom>
            <a:avLst/>
            <a:gdLst>
              <a:gd name="textAreaLeft" fmla="*/ 360 w 257760"/>
              <a:gd name="textAreaRight" fmla="*/ 258480 w 257760"/>
              <a:gd name="textAreaTop" fmla="*/ 360 h 2043360"/>
              <a:gd name="textAreaBottom" fmla="*/ 2044080 h 2043360"/>
            </a:gdLst>
            <a:ahLst/>
            <a:cxnLst/>
            <a:rect l="textAreaLeft" t="textAreaTop" r="textAreaRight" b="textAreaBottom"/>
            <a:pathLst>
              <a:path w="258040" h="2043884">
                <a:moveTo>
                  <a:pt x="258040" y="2043884"/>
                </a:moveTo>
                <a:lnTo>
                  <a:pt x="0" y="2043884"/>
                </a:lnTo>
                <a:lnTo>
                  <a:pt x="0" y="0"/>
                </a:lnTo>
                <a:lnTo>
                  <a:pt x="258040" y="0"/>
                </a:lnTo>
                <a:lnTo>
                  <a:pt x="258040" y="2043884"/>
                </a:lnTo>
                <a:close/>
              </a:path>
            </a:pathLst>
          </a:custGeom>
          <a:blipFill rotWithShape="0"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Freeform 17"/>
          <p:cNvSpPr/>
          <p:nvPr/>
        </p:nvSpPr>
        <p:spPr>
          <a:xfrm>
            <a:off x="12118680" y="848520"/>
            <a:ext cx="6168960" cy="4842720"/>
          </a:xfrm>
          <a:custGeom>
            <a:avLst/>
            <a:gdLst>
              <a:gd name="textAreaLeft" fmla="*/ 0 w 6168960"/>
              <a:gd name="textAreaRight" fmla="*/ 6169320 w 6168960"/>
              <a:gd name="textAreaTop" fmla="*/ 0 h 4842720"/>
              <a:gd name="textAreaBottom" fmla="*/ 4843080 h 4842720"/>
            </a:gdLst>
            <a:ahLst/>
            <a:cxnLst/>
            <a:rect l="textAreaLeft" t="textAreaTop" r="textAreaRight" b="textAreaBottom"/>
            <a:pathLst>
              <a:path w="6169333" h="4842926">
                <a:moveTo>
                  <a:pt x="0" y="0"/>
                </a:moveTo>
                <a:lnTo>
                  <a:pt x="6169333" y="0"/>
                </a:lnTo>
                <a:lnTo>
                  <a:pt x="6169333" y="4842926"/>
                </a:lnTo>
                <a:lnTo>
                  <a:pt x="0" y="484292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Freeform 18"/>
          <p:cNvSpPr/>
          <p:nvPr/>
        </p:nvSpPr>
        <p:spPr>
          <a:xfrm>
            <a:off x="596880" y="455040"/>
            <a:ext cx="584280" cy="1190880"/>
          </a:xfrm>
          <a:custGeom>
            <a:avLst/>
            <a:gdLst>
              <a:gd name="textAreaLeft" fmla="*/ 0 w 584280"/>
              <a:gd name="textAreaRight" fmla="*/ 584640 w 584280"/>
              <a:gd name="textAreaTop" fmla="*/ 0 h 1190880"/>
              <a:gd name="textAreaBottom" fmla="*/ 1191240 h 1190880"/>
            </a:gdLst>
            <a:ahLst/>
            <a:cxnLst/>
            <a:rect l="textAreaLeft" t="textAreaTop" r="textAreaRight" b="textAreaBottom"/>
            <a:pathLst>
              <a:path w="584722" h="1191101">
                <a:moveTo>
                  <a:pt x="0" y="0"/>
                </a:moveTo>
                <a:lnTo>
                  <a:pt x="584723" y="0"/>
                </a:lnTo>
                <a:lnTo>
                  <a:pt x="584723" y="1191101"/>
                </a:lnTo>
                <a:lnTo>
                  <a:pt x="0" y="11911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Box 19"/>
          <p:cNvSpPr/>
          <p:nvPr/>
        </p:nvSpPr>
        <p:spPr>
          <a:xfrm>
            <a:off x="1374120" y="8720640"/>
            <a:ext cx="1270800" cy="20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729"/>
              </a:lnSpc>
            </a:pPr>
            <a:r>
              <a:rPr lang="en-US" sz="1240" b="1" u="none" strike="noStrike">
                <a:solidFill>
                  <a:srgbClr val="000000"/>
                </a:solidFill>
                <a:effectLst/>
                <a:uFillTx/>
                <a:latin typeface="Open Sans Bold"/>
                <a:ea typeface="Open Sans Bold"/>
              </a:rPr>
              <a:t>PRODUCTEUR</a:t>
            </a:r>
            <a:endParaRPr lang="fr-FR" sz="12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Box 20"/>
          <p:cNvSpPr/>
          <p:nvPr/>
        </p:nvSpPr>
        <p:spPr>
          <a:xfrm>
            <a:off x="5033880" y="1899000"/>
            <a:ext cx="5576400" cy="78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6398"/>
              </a:lnSpc>
              <a:tabLst>
                <a:tab pos="0" algn="l"/>
              </a:tabLst>
            </a:pPr>
            <a:r>
              <a:rPr lang="en-US" sz="4570" b="1" u="none" strike="noStrike">
                <a:solidFill>
                  <a:srgbClr val="000000"/>
                </a:solidFill>
                <a:effectLst/>
                <a:uFillTx/>
                <a:latin typeface="Aristotelica Pro Condensed Bold"/>
                <a:ea typeface="Aristotelica Pro Condensed Bold"/>
              </a:rPr>
              <a:t>Circuit court</a:t>
            </a:r>
            <a:endParaRPr lang="fr-FR" sz="45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Box 21"/>
          <p:cNvSpPr/>
          <p:nvPr/>
        </p:nvSpPr>
        <p:spPr>
          <a:xfrm>
            <a:off x="4128480" y="4856040"/>
            <a:ext cx="1092960" cy="22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862"/>
              </a:lnSpc>
            </a:pPr>
            <a:r>
              <a:rPr lang="en-US" sz="1330" b="1" u="none" strike="noStrike">
                <a:solidFill>
                  <a:srgbClr val="000000"/>
                </a:solidFill>
                <a:effectLst/>
                <a:uFillTx/>
                <a:latin typeface="Open Sans Bold"/>
                <a:ea typeface="Open Sans Bold"/>
              </a:rPr>
              <a:t>CANTINE</a:t>
            </a:r>
            <a:endParaRPr lang="fr-FR" sz="1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Box 22"/>
          <p:cNvSpPr/>
          <p:nvPr/>
        </p:nvSpPr>
        <p:spPr>
          <a:xfrm>
            <a:off x="1461600" y="4821120"/>
            <a:ext cx="135972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998"/>
              </a:lnSpc>
            </a:pPr>
            <a:r>
              <a:rPr lang="en-US" sz="14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PRODUCTEUR</a:t>
            </a:r>
            <a:endParaRPr lang="fr-FR" sz="1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Box 23"/>
          <p:cNvSpPr/>
          <p:nvPr/>
        </p:nvSpPr>
        <p:spPr>
          <a:xfrm>
            <a:off x="4878720" y="6219720"/>
            <a:ext cx="2672640" cy="79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6426"/>
              </a:lnSpc>
              <a:tabLst>
                <a:tab pos="0" algn="l"/>
              </a:tabLst>
            </a:pPr>
            <a:r>
              <a:rPr lang="en-US" sz="4590" b="1" u="none" strike="noStrike">
                <a:solidFill>
                  <a:srgbClr val="000000"/>
                </a:solidFill>
                <a:effectLst/>
                <a:uFillTx/>
                <a:latin typeface="Aristotelica Pro Condensed Bold"/>
                <a:ea typeface="Aristotelica Pro Condensed Bold"/>
              </a:rPr>
              <a:t>Circuit long</a:t>
            </a:r>
            <a:endParaRPr lang="fr-FR" sz="459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Box 24"/>
          <p:cNvSpPr/>
          <p:nvPr/>
        </p:nvSpPr>
        <p:spPr>
          <a:xfrm>
            <a:off x="5812560" y="8684280"/>
            <a:ext cx="1587960" cy="32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1222"/>
              </a:lnSpc>
              <a:tabLst>
                <a:tab pos="0" algn="l"/>
              </a:tabLst>
            </a:pPr>
            <a:r>
              <a:rPr lang="en-US" sz="1280" b="1" u="none" strike="noStrike">
                <a:solidFill>
                  <a:srgbClr val="000000"/>
                </a:solidFill>
                <a:effectLst/>
                <a:uFillTx/>
                <a:latin typeface="Open Sans Bold"/>
                <a:ea typeface="Open Sans Bold"/>
              </a:rPr>
              <a:t>ENTREPRISE AGROALIMENTAIRE</a:t>
            </a:r>
            <a:endParaRPr lang="fr-FR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Box 25"/>
          <p:cNvSpPr/>
          <p:nvPr/>
        </p:nvSpPr>
        <p:spPr>
          <a:xfrm>
            <a:off x="7748640" y="8821080"/>
            <a:ext cx="1744200" cy="17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1222"/>
              </a:lnSpc>
            </a:pPr>
            <a:r>
              <a:rPr lang="en-US" sz="1280" b="1" u="none" strike="noStrike">
                <a:solidFill>
                  <a:srgbClr val="000000"/>
                </a:solidFill>
                <a:effectLst/>
                <a:uFillTx/>
                <a:latin typeface="Open Sans Bold"/>
                <a:ea typeface="Open Sans Bold"/>
              </a:rPr>
              <a:t>GROSSISTE</a:t>
            </a:r>
            <a:endParaRPr lang="fr-FR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Box 26"/>
          <p:cNvSpPr/>
          <p:nvPr/>
        </p:nvSpPr>
        <p:spPr>
          <a:xfrm>
            <a:off x="13580280" y="7370280"/>
            <a:ext cx="2419920" cy="25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39"/>
              </a:lnSpc>
            </a:pPr>
            <a:r>
              <a:rPr lang="en-US" sz="2380" b="0" u="none" strike="noStrike">
                <a:solidFill>
                  <a:srgbClr val="000000"/>
                </a:solidFill>
                <a:effectLst/>
                <a:uFillTx/>
                <a:latin typeface="Glacial Indifference"/>
                <a:ea typeface="Glacial Indifference"/>
              </a:rPr>
              <a:t>Beaucoup d’étapes et donc de métiers entre la carotte et la salade de carotte dégustée</a:t>
            </a:r>
            <a:endParaRPr lang="fr-FR" sz="23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Box 27"/>
          <p:cNvSpPr/>
          <p:nvPr/>
        </p:nvSpPr>
        <p:spPr>
          <a:xfrm>
            <a:off x="9288720" y="3088800"/>
            <a:ext cx="2412000" cy="167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08"/>
              </a:lnSpc>
            </a:pPr>
            <a:r>
              <a:rPr lang="en-US" sz="2360" b="0" u="none" strike="noStrike">
                <a:solidFill>
                  <a:srgbClr val="000000"/>
                </a:solidFill>
                <a:effectLst/>
                <a:uFillTx/>
                <a:latin typeface="Glacial Indifference"/>
                <a:ea typeface="Glacial Indifference"/>
              </a:rPr>
              <a:t>Peu d’étapes entre la carotte et la salade de carotte dégustée </a:t>
            </a:r>
            <a:endParaRPr lang="fr-FR" sz="23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Box 28"/>
          <p:cNvSpPr/>
          <p:nvPr/>
        </p:nvSpPr>
        <p:spPr>
          <a:xfrm>
            <a:off x="13271040" y="1801800"/>
            <a:ext cx="4044240" cy="247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241"/>
              </a:lnSpc>
            </a:pPr>
            <a:r>
              <a:rPr lang="en-US" sz="30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A votre avis :</a:t>
            </a:r>
            <a:endParaRPr lang="fr-FR" sz="30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81320" lvl="1" indent="-240480" algn="ctr" defTabSz="914400">
              <a:lnSpc>
                <a:spcPts val="3121"/>
              </a:lnSpc>
              <a:buClr>
                <a:srgbClr val="000000"/>
              </a:buClr>
              <a:buFont typeface="Arial"/>
              <a:buChar char="•"/>
            </a:pPr>
            <a:r>
              <a:rPr lang="en-US" sz="2230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Quel producteur gagne le mieux sa vie ?</a:t>
            </a:r>
            <a:endParaRPr lang="fr-FR" sz="22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81320" lvl="1" indent="-240480" algn="ctr" defTabSz="914400">
              <a:lnSpc>
                <a:spcPts val="3121"/>
              </a:lnSpc>
              <a:buClr>
                <a:srgbClr val="000000"/>
              </a:buClr>
              <a:buFont typeface="Arial"/>
              <a:buChar char="•"/>
            </a:pPr>
            <a:r>
              <a:rPr lang="en-US" sz="2230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Dans quel cas il y a plus de km parcourus par les carottes ?</a:t>
            </a:r>
            <a:endParaRPr lang="fr-FR" sz="22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121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Box 29"/>
          <p:cNvSpPr/>
          <p:nvPr/>
        </p:nvSpPr>
        <p:spPr>
          <a:xfrm>
            <a:off x="9895680" y="8803800"/>
            <a:ext cx="11980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786"/>
              </a:lnSpc>
            </a:pPr>
            <a:r>
              <a:rPr lang="en-US" sz="1280" b="1" u="none" strike="noStrike">
                <a:solidFill>
                  <a:srgbClr val="000000"/>
                </a:solidFill>
                <a:effectLst/>
                <a:uFillTx/>
                <a:latin typeface="Open Sans Bold"/>
                <a:ea typeface="Open Sans Bold"/>
              </a:rPr>
              <a:t>CANTINE</a:t>
            </a:r>
            <a:endParaRPr lang="fr-FR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Box 30"/>
          <p:cNvSpPr/>
          <p:nvPr/>
        </p:nvSpPr>
        <p:spPr>
          <a:xfrm>
            <a:off x="3639600" y="8699040"/>
            <a:ext cx="1587960" cy="32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1222"/>
              </a:lnSpc>
              <a:tabLst>
                <a:tab pos="0" algn="l"/>
              </a:tabLst>
            </a:pPr>
            <a:r>
              <a:rPr lang="en-US" sz="1280" b="1" u="none" strike="noStrike">
                <a:solidFill>
                  <a:srgbClr val="000000"/>
                </a:solidFill>
                <a:effectLst/>
                <a:uFillTx/>
                <a:latin typeface="Open Sans Bold"/>
                <a:ea typeface="Open Sans Bold"/>
              </a:rPr>
              <a:t>PLATEFORME LOGISTIQUE</a:t>
            </a:r>
            <a:endParaRPr lang="fr-FR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Box 31"/>
          <p:cNvSpPr/>
          <p:nvPr/>
        </p:nvSpPr>
        <p:spPr>
          <a:xfrm>
            <a:off x="7968240" y="6437880"/>
            <a:ext cx="1563480" cy="37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982"/>
              </a:lnSpc>
            </a:pPr>
            <a:r>
              <a:rPr lang="en-US" sz="2130" b="1" u="none" strike="noStrike">
                <a:solidFill>
                  <a:srgbClr val="000000"/>
                </a:solidFill>
                <a:effectLst/>
                <a:highlight>
                  <a:srgbClr val="FFAA95"/>
                </a:highlight>
                <a:uFillTx/>
                <a:latin typeface="Nunito Sans Condensed Bold"/>
                <a:ea typeface="Nunito Sans Condensed Bold"/>
              </a:rPr>
              <a:t>Cartes rouges</a:t>
            </a:r>
            <a:endParaRPr lang="fr-FR" sz="2130" b="0" u="none" strike="noStrike">
              <a:solidFill>
                <a:srgbClr val="000000"/>
              </a:solidFill>
              <a:effectLst/>
              <a:highlight>
                <a:srgbClr val="FFAA95"/>
              </a:highlight>
              <a:uFillTx/>
              <a:latin typeface="Arial"/>
            </a:endParaRPr>
          </a:p>
        </p:txBody>
      </p:sp>
      <p:sp>
        <p:nvSpPr>
          <p:cNvPr id="232" name="TextBox 32"/>
          <p:cNvSpPr/>
          <p:nvPr/>
        </p:nvSpPr>
        <p:spPr>
          <a:xfrm>
            <a:off x="8520480" y="2140920"/>
            <a:ext cx="1536480" cy="37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982"/>
              </a:lnSpc>
            </a:pPr>
            <a:r>
              <a:rPr lang="en-US" sz="2130" b="1" u="none" strike="noStrike">
                <a:solidFill>
                  <a:srgbClr val="000000"/>
                </a:solidFill>
                <a:effectLst/>
                <a:highlight>
                  <a:srgbClr val="B4C7DC"/>
                </a:highlight>
                <a:uFillTx/>
                <a:latin typeface="Nunito Sans Condensed Bold"/>
                <a:ea typeface="Nunito Sans Condensed Bold"/>
              </a:rPr>
              <a:t>Cartes bleues</a:t>
            </a:r>
            <a:endParaRPr lang="fr-FR" sz="2130" b="0" u="none" strike="noStrike">
              <a:solidFill>
                <a:srgbClr val="000000"/>
              </a:solidFill>
              <a:effectLst/>
              <a:highlight>
                <a:srgbClr val="B4C7DC"/>
              </a:highlight>
              <a:uFillTx/>
              <a:latin typeface="Arial"/>
            </a:endParaRPr>
          </a:p>
        </p:txBody>
      </p:sp>
      <p:sp>
        <p:nvSpPr>
          <p:cNvPr id="233" name="TextBox 33"/>
          <p:cNvSpPr/>
          <p:nvPr/>
        </p:nvSpPr>
        <p:spPr>
          <a:xfrm>
            <a:off x="1568520" y="541800"/>
            <a:ext cx="16052040" cy="9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7469"/>
              </a:lnSpc>
            </a:pPr>
            <a:r>
              <a:rPr lang="en-US" sz="5330" b="0" u="none" strike="noStrike">
                <a:solidFill>
                  <a:srgbClr val="000000"/>
                </a:solidFill>
                <a:effectLst/>
                <a:uFillTx/>
                <a:latin typeface="Marykate"/>
                <a:ea typeface="Marykate"/>
              </a:rPr>
              <a:t>FOCUS : LES 2 CIRCUITS DE COMMERCIALISATION</a:t>
            </a:r>
            <a:endParaRPr lang="fr-FR" sz="5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AutoShape 2"/>
          <p:cNvSpPr/>
          <p:nvPr/>
        </p:nvSpPr>
        <p:spPr>
          <a:xfrm>
            <a:off x="1923120" y="4739040"/>
            <a:ext cx="4352760" cy="360"/>
          </a:xfrm>
          <a:prstGeom prst="line">
            <a:avLst/>
          </a:prstGeom>
          <a:ln w="57150">
            <a:solidFill>
              <a:srgbClr val="B7B7B7"/>
            </a:solidFill>
            <a:round/>
            <a:tailEnd len="med" type="triangle" w="lg"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Freeform 3"/>
          <p:cNvSpPr/>
          <p:nvPr/>
        </p:nvSpPr>
        <p:spPr>
          <a:xfrm>
            <a:off x="1339920" y="3480480"/>
            <a:ext cx="1165680" cy="1258200"/>
          </a:xfrm>
          <a:custGeom>
            <a:avLst/>
            <a:gdLst>
              <a:gd name="textAreaLeft" fmla="*/ 0 w 1165680"/>
              <a:gd name="textAreaRight" fmla="*/ 1166040 w 1165680"/>
              <a:gd name="textAreaTop" fmla="*/ 0 h 1258200"/>
              <a:gd name="textAreaBottom" fmla="*/ 1258560 h 1258200"/>
            </a:gdLst>
            <a:ahLst/>
            <a:cxnLst/>
            <a:rect l="textAreaLeft" t="textAreaTop" r="textAreaRight" b="textAreaBottom"/>
            <a:pathLst>
              <a:path w="1166139" h="1258646">
                <a:moveTo>
                  <a:pt x="0" y="0"/>
                </a:moveTo>
                <a:lnTo>
                  <a:pt x="1166139" y="0"/>
                </a:lnTo>
                <a:lnTo>
                  <a:pt x="1166139" y="1258645"/>
                </a:lnTo>
                <a:lnTo>
                  <a:pt x="0" y="125864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AutoShape 4"/>
          <p:cNvSpPr/>
          <p:nvPr/>
        </p:nvSpPr>
        <p:spPr>
          <a:xfrm>
            <a:off x="1461240" y="8381880"/>
            <a:ext cx="9540360" cy="18720"/>
          </a:xfrm>
          <a:prstGeom prst="line">
            <a:avLst/>
          </a:prstGeom>
          <a:ln w="57150">
            <a:solidFill>
              <a:srgbClr val="B7B7B7"/>
            </a:solidFill>
            <a:round/>
            <a:tailEnd len="med" type="triangle" w="lg"/>
          </a:ln>
        </p:spPr>
        <p:style>
          <a:lnRef idx="0"/>
          <a:fillRef idx="0"/>
          <a:effectRef idx="0"/>
          <a:fontRef idx="minor"/>
        </p:style>
        <p:txBody>
          <a:bodyPr lIns="90000" tIns="-26280" rIns="90000" bIns="-26280" anchor="t" anchorCtr="1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Freeform 5"/>
          <p:cNvSpPr/>
          <p:nvPr/>
        </p:nvSpPr>
        <p:spPr>
          <a:xfrm>
            <a:off x="1339920" y="7287480"/>
            <a:ext cx="1194480" cy="1289160"/>
          </a:xfrm>
          <a:custGeom>
            <a:avLst/>
            <a:gdLst>
              <a:gd name="textAreaLeft" fmla="*/ 0 w 1194480"/>
              <a:gd name="textAreaRight" fmla="*/ 1194840 w 1194480"/>
              <a:gd name="textAreaTop" fmla="*/ 0 h 1289160"/>
              <a:gd name="textAreaBottom" fmla="*/ 1289520 h 1289160"/>
            </a:gdLst>
            <a:ahLst/>
            <a:cxnLst/>
            <a:rect l="textAreaLeft" t="textAreaTop" r="textAreaRight" b="textAreaBottom"/>
            <a:pathLst>
              <a:path w="1194784" h="1289563">
                <a:moveTo>
                  <a:pt x="0" y="0"/>
                </a:moveTo>
                <a:lnTo>
                  <a:pt x="1194784" y="0"/>
                </a:lnTo>
                <a:lnTo>
                  <a:pt x="1194784" y="1289563"/>
                </a:lnTo>
                <a:lnTo>
                  <a:pt x="0" y="128956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38" name="Group 6"/>
          <p:cNvGrpSpPr/>
          <p:nvPr/>
        </p:nvGrpSpPr>
        <p:grpSpPr>
          <a:xfrm>
            <a:off x="6069960" y="7691040"/>
            <a:ext cx="847080" cy="773640"/>
            <a:chOff x="6069960" y="7691040"/>
            <a:chExt cx="847080" cy="773640"/>
          </a:xfrm>
        </p:grpSpPr>
        <p:sp>
          <p:nvSpPr>
            <p:cNvPr id="239" name="Freeform 7"/>
            <p:cNvSpPr/>
            <p:nvPr/>
          </p:nvSpPr>
          <p:spPr>
            <a:xfrm>
              <a:off x="6069960" y="7691040"/>
              <a:ext cx="843480" cy="773640"/>
            </a:xfrm>
            <a:custGeom>
              <a:avLst/>
              <a:gdLst>
                <a:gd name="textAreaLeft" fmla="*/ 0 w 843480"/>
                <a:gd name="textAreaRight" fmla="*/ 843840 w 843480"/>
                <a:gd name="textAreaTop" fmla="*/ 0 h 773640"/>
                <a:gd name="textAreaBottom" fmla="*/ 774000 h 773640"/>
              </a:gdLst>
              <a:ahLst/>
              <a:cxnLst/>
              <a:rect l="textAreaLeft" t="textAreaTop" r="textAreaRight" b="textAreaBottom"/>
              <a:pathLst>
                <a:path w="1124934" h="1032158">
                  <a:moveTo>
                    <a:pt x="0" y="0"/>
                  </a:moveTo>
                  <a:lnTo>
                    <a:pt x="1124934" y="0"/>
                  </a:lnTo>
                  <a:lnTo>
                    <a:pt x="1124934" y="1032158"/>
                  </a:lnTo>
                  <a:lnTo>
                    <a:pt x="0" y="1032158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40" name="Freeform 8"/>
            <p:cNvSpPr/>
            <p:nvPr/>
          </p:nvSpPr>
          <p:spPr>
            <a:xfrm>
              <a:off x="6747480" y="7948800"/>
              <a:ext cx="169560" cy="477720"/>
            </a:xfrm>
            <a:custGeom>
              <a:avLst/>
              <a:gdLst>
                <a:gd name="textAreaLeft" fmla="*/ 0 w 169560"/>
                <a:gd name="textAreaRight" fmla="*/ 169920 w 169560"/>
                <a:gd name="textAreaTop" fmla="*/ 0 h 477720"/>
                <a:gd name="textAreaBottom" fmla="*/ 478080 h 477720"/>
              </a:gdLst>
              <a:ahLst/>
              <a:cxnLst/>
              <a:rect l="textAreaLeft" t="textAreaTop" r="textAreaRight" b="textAreaBottom"/>
              <a:pathLst>
                <a:path w="226364" h="637644">
                  <a:moveTo>
                    <a:pt x="0" y="0"/>
                  </a:moveTo>
                  <a:lnTo>
                    <a:pt x="226364" y="0"/>
                  </a:lnTo>
                  <a:lnTo>
                    <a:pt x="226364" y="637643"/>
                  </a:lnTo>
                  <a:lnTo>
                    <a:pt x="0" y="637643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41" name="Freeform 9"/>
          <p:cNvSpPr/>
          <p:nvPr/>
        </p:nvSpPr>
        <p:spPr>
          <a:xfrm>
            <a:off x="7968240" y="7615080"/>
            <a:ext cx="945720" cy="1036080"/>
          </a:xfrm>
          <a:custGeom>
            <a:avLst/>
            <a:gdLst>
              <a:gd name="textAreaLeft" fmla="*/ 0 w 945720"/>
              <a:gd name="textAreaRight" fmla="*/ 946080 w 945720"/>
              <a:gd name="textAreaTop" fmla="*/ 0 h 1036080"/>
              <a:gd name="textAreaBottom" fmla="*/ 1036440 h 1036080"/>
            </a:gdLst>
            <a:ahLst/>
            <a:cxnLst/>
            <a:rect l="textAreaLeft" t="textAreaTop" r="textAreaRight" b="textAreaBottom"/>
            <a:pathLst>
              <a:path w="946030" h="1036487">
                <a:moveTo>
                  <a:pt x="0" y="0"/>
                </a:moveTo>
                <a:lnTo>
                  <a:pt x="946030" y="0"/>
                </a:lnTo>
                <a:lnTo>
                  <a:pt x="946030" y="1036486"/>
                </a:lnTo>
                <a:lnTo>
                  <a:pt x="0" y="103648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Freeform 10"/>
          <p:cNvSpPr/>
          <p:nvPr/>
        </p:nvSpPr>
        <p:spPr>
          <a:xfrm>
            <a:off x="4249440" y="3576240"/>
            <a:ext cx="697680" cy="1106640"/>
          </a:xfrm>
          <a:custGeom>
            <a:avLst/>
            <a:gdLst>
              <a:gd name="textAreaLeft" fmla="*/ 0 w 697680"/>
              <a:gd name="textAreaRight" fmla="*/ 698040 w 697680"/>
              <a:gd name="textAreaTop" fmla="*/ 0 h 1106640"/>
              <a:gd name="textAreaBottom" fmla="*/ 1107000 h 1106640"/>
            </a:gdLst>
            <a:ahLst/>
            <a:cxnLst/>
            <a:rect l="textAreaLeft" t="textAreaTop" r="textAreaRight" b="textAreaBottom"/>
            <a:pathLst>
              <a:path w="697897" h="1107143">
                <a:moveTo>
                  <a:pt x="0" y="0"/>
                </a:moveTo>
                <a:lnTo>
                  <a:pt x="697898" y="0"/>
                </a:lnTo>
                <a:lnTo>
                  <a:pt x="697898" y="1107143"/>
                </a:lnTo>
                <a:lnTo>
                  <a:pt x="0" y="110714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Freeform 11"/>
          <p:cNvSpPr/>
          <p:nvPr/>
        </p:nvSpPr>
        <p:spPr>
          <a:xfrm>
            <a:off x="6354720" y="4063320"/>
            <a:ext cx="1623240" cy="957600"/>
          </a:xfrm>
          <a:custGeom>
            <a:avLst/>
            <a:gdLst>
              <a:gd name="textAreaLeft" fmla="*/ 0 w 1623240"/>
              <a:gd name="textAreaRight" fmla="*/ 1623600 w 1623240"/>
              <a:gd name="textAreaTop" fmla="*/ 0 h 957600"/>
              <a:gd name="textAreaBottom" fmla="*/ 957960 h 957600"/>
            </a:gdLst>
            <a:ahLst/>
            <a:cxnLst/>
            <a:rect l="textAreaLeft" t="textAreaTop" r="textAreaRight" b="textAreaBottom"/>
            <a:pathLst>
              <a:path w="1623674" h="957967">
                <a:moveTo>
                  <a:pt x="0" y="0"/>
                </a:moveTo>
                <a:lnTo>
                  <a:pt x="1623673" y="0"/>
                </a:lnTo>
                <a:lnTo>
                  <a:pt x="1623673" y="957967"/>
                </a:lnTo>
                <a:lnTo>
                  <a:pt x="0" y="95796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0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Freeform 12"/>
          <p:cNvSpPr/>
          <p:nvPr/>
        </p:nvSpPr>
        <p:spPr>
          <a:xfrm>
            <a:off x="11228760" y="7875360"/>
            <a:ext cx="1779480" cy="1049760"/>
          </a:xfrm>
          <a:custGeom>
            <a:avLst/>
            <a:gdLst>
              <a:gd name="textAreaLeft" fmla="*/ 0 w 1779480"/>
              <a:gd name="textAreaRight" fmla="*/ 1779840 w 1779480"/>
              <a:gd name="textAreaTop" fmla="*/ 0 h 1049760"/>
              <a:gd name="textAreaBottom" fmla="*/ 1050120 h 1049760"/>
            </a:gdLst>
            <a:ahLst/>
            <a:cxnLst/>
            <a:rect l="textAreaLeft" t="textAreaTop" r="textAreaRight" b="textAreaBottom"/>
            <a:pathLst>
              <a:path w="1780012" h="1050207">
                <a:moveTo>
                  <a:pt x="0" y="0"/>
                </a:moveTo>
                <a:lnTo>
                  <a:pt x="1780012" y="0"/>
                </a:lnTo>
                <a:lnTo>
                  <a:pt x="1780012" y="1050207"/>
                </a:lnTo>
                <a:lnTo>
                  <a:pt x="0" y="10502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Freeform 13"/>
          <p:cNvSpPr/>
          <p:nvPr/>
        </p:nvSpPr>
        <p:spPr>
          <a:xfrm>
            <a:off x="9845640" y="7487640"/>
            <a:ext cx="764640" cy="1213560"/>
          </a:xfrm>
          <a:custGeom>
            <a:avLst/>
            <a:gdLst>
              <a:gd name="textAreaLeft" fmla="*/ 0 w 764640"/>
              <a:gd name="textAreaRight" fmla="*/ 765000 w 764640"/>
              <a:gd name="textAreaTop" fmla="*/ 0 h 1213560"/>
              <a:gd name="textAreaBottom" fmla="*/ 1213920 h 1213560"/>
            </a:gdLst>
            <a:ahLst/>
            <a:cxnLst/>
            <a:rect l="textAreaLeft" t="textAreaTop" r="textAreaRight" b="textAreaBottom"/>
            <a:pathLst>
              <a:path w="765095" h="1213747">
                <a:moveTo>
                  <a:pt x="0" y="0"/>
                </a:moveTo>
                <a:lnTo>
                  <a:pt x="765095" y="0"/>
                </a:lnTo>
                <a:lnTo>
                  <a:pt x="765095" y="1213747"/>
                </a:lnTo>
                <a:lnTo>
                  <a:pt x="0" y="121374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Freeform 14"/>
          <p:cNvSpPr/>
          <p:nvPr/>
        </p:nvSpPr>
        <p:spPr>
          <a:xfrm>
            <a:off x="3639600" y="7875360"/>
            <a:ext cx="1393920" cy="463320"/>
          </a:xfrm>
          <a:custGeom>
            <a:avLst/>
            <a:gdLst>
              <a:gd name="textAreaLeft" fmla="*/ 0 w 1393920"/>
              <a:gd name="textAreaRight" fmla="*/ 1394280 w 1393920"/>
              <a:gd name="textAreaTop" fmla="*/ 0 h 463320"/>
              <a:gd name="textAreaBottom" fmla="*/ 463680 h 463320"/>
            </a:gdLst>
            <a:ahLst/>
            <a:cxnLst/>
            <a:rect l="textAreaLeft" t="textAreaTop" r="textAreaRight" b="textAreaBottom"/>
            <a:pathLst>
              <a:path w="1394204" h="463573">
                <a:moveTo>
                  <a:pt x="0" y="0"/>
                </a:moveTo>
                <a:lnTo>
                  <a:pt x="1394203" y="0"/>
                </a:lnTo>
                <a:lnTo>
                  <a:pt x="1394203" y="463573"/>
                </a:lnTo>
                <a:lnTo>
                  <a:pt x="0" y="46357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Freeform 15"/>
          <p:cNvSpPr/>
          <p:nvPr/>
        </p:nvSpPr>
        <p:spPr>
          <a:xfrm>
            <a:off x="596880" y="455040"/>
            <a:ext cx="584280" cy="1190880"/>
          </a:xfrm>
          <a:custGeom>
            <a:avLst/>
            <a:gdLst>
              <a:gd name="textAreaLeft" fmla="*/ 0 w 584280"/>
              <a:gd name="textAreaRight" fmla="*/ 584640 w 584280"/>
              <a:gd name="textAreaTop" fmla="*/ 0 h 1190880"/>
              <a:gd name="textAreaBottom" fmla="*/ 1191240 h 1190880"/>
            </a:gdLst>
            <a:ahLst/>
            <a:cxnLst/>
            <a:rect l="textAreaLeft" t="textAreaTop" r="textAreaRight" b="textAreaBottom"/>
            <a:pathLst>
              <a:path w="584722" h="1191101">
                <a:moveTo>
                  <a:pt x="0" y="0"/>
                </a:moveTo>
                <a:lnTo>
                  <a:pt x="584723" y="0"/>
                </a:lnTo>
                <a:lnTo>
                  <a:pt x="584723" y="1191101"/>
                </a:lnTo>
                <a:lnTo>
                  <a:pt x="0" y="11911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Freeform 17"/>
          <p:cNvSpPr/>
          <p:nvPr/>
        </p:nvSpPr>
        <p:spPr>
          <a:xfrm>
            <a:off x="9346320" y="940968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2" y="0"/>
                </a:lnTo>
                <a:lnTo>
                  <a:pt x="424582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Box 18"/>
          <p:cNvSpPr/>
          <p:nvPr/>
        </p:nvSpPr>
        <p:spPr>
          <a:xfrm>
            <a:off x="1374120" y="8720640"/>
            <a:ext cx="1270800" cy="20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729"/>
              </a:lnSpc>
            </a:pPr>
            <a:r>
              <a:rPr lang="en-US" sz="1240" b="1" u="none" strike="noStrike">
                <a:solidFill>
                  <a:srgbClr val="000000"/>
                </a:solidFill>
                <a:effectLst/>
                <a:uFillTx/>
                <a:latin typeface="Open Sans Bold"/>
                <a:ea typeface="Open Sans Bold"/>
              </a:rPr>
              <a:t>PRODUCTEUR</a:t>
            </a:r>
            <a:endParaRPr lang="fr-FR" sz="12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Box 19"/>
          <p:cNvSpPr/>
          <p:nvPr/>
        </p:nvSpPr>
        <p:spPr>
          <a:xfrm>
            <a:off x="5033880" y="1899000"/>
            <a:ext cx="5576400" cy="78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6398"/>
              </a:lnSpc>
              <a:tabLst>
                <a:tab pos="0" algn="l"/>
              </a:tabLst>
            </a:pPr>
            <a:r>
              <a:rPr lang="en-US" sz="4570" b="1" u="none" strike="noStrike">
                <a:solidFill>
                  <a:srgbClr val="000000"/>
                </a:solidFill>
                <a:effectLst/>
                <a:uFillTx/>
                <a:latin typeface="Aristotelica Pro Condensed Bold"/>
                <a:ea typeface="Aristotelica Pro Condensed Bold"/>
              </a:rPr>
              <a:t>Circuit court</a:t>
            </a:r>
            <a:endParaRPr lang="fr-FR" sz="45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Box 20"/>
          <p:cNvSpPr/>
          <p:nvPr/>
        </p:nvSpPr>
        <p:spPr>
          <a:xfrm>
            <a:off x="4128480" y="4856040"/>
            <a:ext cx="1092960" cy="22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862"/>
              </a:lnSpc>
            </a:pPr>
            <a:r>
              <a:rPr lang="en-US" sz="1330" b="1" u="none" strike="noStrike">
                <a:solidFill>
                  <a:srgbClr val="000000"/>
                </a:solidFill>
                <a:effectLst/>
                <a:uFillTx/>
                <a:latin typeface="Open Sans Bold"/>
                <a:ea typeface="Open Sans Bold"/>
              </a:rPr>
              <a:t>CANTINE</a:t>
            </a:r>
            <a:endParaRPr lang="fr-FR" sz="1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Box 21"/>
          <p:cNvSpPr/>
          <p:nvPr/>
        </p:nvSpPr>
        <p:spPr>
          <a:xfrm>
            <a:off x="1461600" y="4821120"/>
            <a:ext cx="135972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998"/>
              </a:lnSpc>
            </a:pPr>
            <a:r>
              <a:rPr lang="en-US" sz="14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PRODUCTEUR</a:t>
            </a:r>
            <a:endParaRPr lang="fr-FR" sz="1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Box 22"/>
          <p:cNvSpPr/>
          <p:nvPr/>
        </p:nvSpPr>
        <p:spPr>
          <a:xfrm>
            <a:off x="4878720" y="6219720"/>
            <a:ext cx="2672640" cy="79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6426"/>
              </a:lnSpc>
              <a:tabLst>
                <a:tab pos="0" algn="l"/>
              </a:tabLst>
            </a:pPr>
            <a:r>
              <a:rPr lang="en-US" sz="4590" b="1" u="none" strike="noStrike">
                <a:solidFill>
                  <a:srgbClr val="000000"/>
                </a:solidFill>
                <a:effectLst/>
                <a:uFillTx/>
                <a:latin typeface="Aristotelica Pro Condensed Bold"/>
                <a:ea typeface="Aristotelica Pro Condensed Bold"/>
              </a:rPr>
              <a:t>Circuit long</a:t>
            </a:r>
            <a:endParaRPr lang="fr-FR" sz="459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Box 23"/>
          <p:cNvSpPr/>
          <p:nvPr/>
        </p:nvSpPr>
        <p:spPr>
          <a:xfrm>
            <a:off x="5812560" y="8684280"/>
            <a:ext cx="1587960" cy="32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1222"/>
              </a:lnSpc>
              <a:tabLst>
                <a:tab pos="0" algn="l"/>
              </a:tabLst>
            </a:pPr>
            <a:r>
              <a:rPr lang="en-US" sz="1280" b="1" u="none" strike="noStrike">
                <a:solidFill>
                  <a:srgbClr val="000000"/>
                </a:solidFill>
                <a:effectLst/>
                <a:uFillTx/>
                <a:latin typeface="Open Sans Bold"/>
                <a:ea typeface="Open Sans Bold"/>
              </a:rPr>
              <a:t>ENTREPRISE AGROALIMENTAIRE</a:t>
            </a:r>
            <a:endParaRPr lang="fr-FR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Box 24"/>
          <p:cNvSpPr/>
          <p:nvPr/>
        </p:nvSpPr>
        <p:spPr>
          <a:xfrm>
            <a:off x="7748640" y="8821080"/>
            <a:ext cx="1744200" cy="17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1222"/>
              </a:lnSpc>
            </a:pPr>
            <a:r>
              <a:rPr lang="en-US" sz="1280" b="1" u="none" strike="noStrike">
                <a:solidFill>
                  <a:srgbClr val="000000"/>
                </a:solidFill>
                <a:effectLst/>
                <a:uFillTx/>
                <a:latin typeface="Open Sans Bold"/>
                <a:ea typeface="Open Sans Bold"/>
              </a:rPr>
              <a:t>GROSSISTE</a:t>
            </a:r>
            <a:endParaRPr lang="fr-FR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Box 25"/>
          <p:cNvSpPr/>
          <p:nvPr/>
        </p:nvSpPr>
        <p:spPr>
          <a:xfrm>
            <a:off x="9895680" y="8803800"/>
            <a:ext cx="119808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786"/>
              </a:lnSpc>
            </a:pPr>
            <a:r>
              <a:rPr lang="en-US" sz="1280" b="1" u="none" strike="noStrike">
                <a:solidFill>
                  <a:srgbClr val="000000"/>
                </a:solidFill>
                <a:effectLst/>
                <a:uFillTx/>
                <a:latin typeface="Open Sans Bold"/>
                <a:ea typeface="Open Sans Bold"/>
              </a:rPr>
              <a:t>CANTINE</a:t>
            </a:r>
            <a:endParaRPr lang="fr-FR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TextBox 26"/>
          <p:cNvSpPr/>
          <p:nvPr/>
        </p:nvSpPr>
        <p:spPr>
          <a:xfrm>
            <a:off x="3639600" y="8699040"/>
            <a:ext cx="1587960" cy="32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1222"/>
              </a:lnSpc>
              <a:tabLst>
                <a:tab pos="0" algn="l"/>
              </a:tabLst>
            </a:pPr>
            <a:r>
              <a:rPr lang="en-US" sz="1280" b="1" u="none" strike="noStrike">
                <a:solidFill>
                  <a:srgbClr val="000000"/>
                </a:solidFill>
                <a:effectLst/>
                <a:uFillTx/>
                <a:latin typeface="Open Sans Bold"/>
                <a:ea typeface="Open Sans Bold"/>
              </a:rPr>
              <a:t>PLATEFORME LOGISTIQUE</a:t>
            </a:r>
            <a:endParaRPr lang="fr-FR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Box 27"/>
          <p:cNvSpPr/>
          <p:nvPr/>
        </p:nvSpPr>
        <p:spPr>
          <a:xfrm>
            <a:off x="7968240" y="6437880"/>
            <a:ext cx="1563480" cy="37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982"/>
              </a:lnSpc>
            </a:pPr>
            <a:r>
              <a:rPr lang="en-US" sz="2130" b="1" u="none" strike="noStrike">
                <a:solidFill>
                  <a:srgbClr val="000000"/>
                </a:solidFill>
                <a:effectLst/>
                <a:highlight>
                  <a:srgbClr val="FFA6A6"/>
                </a:highlight>
                <a:uFillTx/>
                <a:latin typeface="Nunito Sans Condensed Bold"/>
                <a:ea typeface="Nunito Sans Condensed Bold"/>
              </a:rPr>
              <a:t>Cartes rouges</a:t>
            </a:r>
            <a:endParaRPr lang="fr-FR" sz="2130" b="0" u="none" strike="noStrike">
              <a:solidFill>
                <a:srgbClr val="000000"/>
              </a:solidFill>
              <a:effectLst/>
              <a:highlight>
                <a:srgbClr val="FFA6A6"/>
              </a:highlight>
              <a:uFillTx/>
              <a:latin typeface="Arial"/>
            </a:endParaRPr>
          </a:p>
        </p:txBody>
      </p:sp>
      <p:sp>
        <p:nvSpPr>
          <p:cNvPr id="259" name="TextBox 28"/>
          <p:cNvSpPr/>
          <p:nvPr/>
        </p:nvSpPr>
        <p:spPr>
          <a:xfrm>
            <a:off x="8520480" y="2140920"/>
            <a:ext cx="1536480" cy="37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982"/>
              </a:lnSpc>
            </a:pPr>
            <a:r>
              <a:rPr lang="en-US" sz="2130" b="1" u="none" strike="noStrike">
                <a:solidFill>
                  <a:srgbClr val="000000"/>
                </a:solidFill>
                <a:effectLst/>
                <a:highlight>
                  <a:srgbClr val="B4C7DC"/>
                </a:highlight>
                <a:uFillTx/>
                <a:latin typeface="Nunito Sans Condensed Bold"/>
                <a:ea typeface="Nunito Sans Condensed Bold"/>
              </a:rPr>
              <a:t>Cartes bleues</a:t>
            </a:r>
            <a:endParaRPr lang="fr-FR" sz="2130" b="0" u="none" strike="noStrike">
              <a:solidFill>
                <a:srgbClr val="000000"/>
              </a:solidFill>
              <a:effectLst/>
              <a:highlight>
                <a:srgbClr val="B4C7DC"/>
              </a:highlight>
              <a:uFillTx/>
              <a:latin typeface="Arial"/>
            </a:endParaRPr>
          </a:p>
        </p:txBody>
      </p:sp>
      <p:sp>
        <p:nvSpPr>
          <p:cNvPr id="260" name="TextBox 29"/>
          <p:cNvSpPr/>
          <p:nvPr/>
        </p:nvSpPr>
        <p:spPr>
          <a:xfrm>
            <a:off x="1568520" y="541800"/>
            <a:ext cx="16052040" cy="9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7469"/>
              </a:lnSpc>
            </a:pPr>
            <a:r>
              <a:rPr lang="en-US" sz="5330" b="0" u="none" strike="noStrike">
                <a:solidFill>
                  <a:srgbClr val="000000"/>
                </a:solidFill>
                <a:effectLst/>
                <a:uFillTx/>
                <a:latin typeface="Marykate"/>
                <a:ea typeface="Marykate"/>
              </a:rPr>
              <a:t>FOCUS : LES 2 CIRCUITS DE COMMERCIALISATION</a:t>
            </a:r>
            <a:endParaRPr lang="fr-FR" sz="5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Freeform 32"/>
          <p:cNvSpPr/>
          <p:nvPr/>
        </p:nvSpPr>
        <p:spPr>
          <a:xfrm>
            <a:off x="2922480" y="943452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2" y="0"/>
                </a:lnTo>
                <a:lnTo>
                  <a:pt x="424582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Freeform 34"/>
          <p:cNvSpPr/>
          <p:nvPr/>
        </p:nvSpPr>
        <p:spPr>
          <a:xfrm>
            <a:off x="9498600" y="956196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2" y="0"/>
                </a:lnTo>
                <a:lnTo>
                  <a:pt x="424582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Freeform 35"/>
          <p:cNvSpPr/>
          <p:nvPr/>
        </p:nvSpPr>
        <p:spPr>
          <a:xfrm>
            <a:off x="9651240" y="971424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2" y="0"/>
                </a:lnTo>
                <a:lnTo>
                  <a:pt x="424582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Freeform 36"/>
          <p:cNvSpPr/>
          <p:nvPr/>
        </p:nvSpPr>
        <p:spPr>
          <a:xfrm>
            <a:off x="9803520" y="986688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2" y="0"/>
                </a:lnTo>
                <a:lnTo>
                  <a:pt x="424582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Freeform 37"/>
          <p:cNvSpPr/>
          <p:nvPr/>
        </p:nvSpPr>
        <p:spPr>
          <a:xfrm>
            <a:off x="7537320" y="942228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2" y="0"/>
                </a:lnTo>
                <a:lnTo>
                  <a:pt x="424582" y="407598"/>
                </a:lnTo>
                <a:lnTo>
                  <a:pt x="0" y="40759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Freeform 38"/>
          <p:cNvSpPr/>
          <p:nvPr/>
        </p:nvSpPr>
        <p:spPr>
          <a:xfrm>
            <a:off x="7689960" y="957456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2" y="0"/>
                </a:lnTo>
                <a:lnTo>
                  <a:pt x="424582" y="407598"/>
                </a:lnTo>
                <a:lnTo>
                  <a:pt x="0" y="40759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Freeform 39"/>
          <p:cNvSpPr/>
          <p:nvPr/>
        </p:nvSpPr>
        <p:spPr>
          <a:xfrm>
            <a:off x="7842240" y="972684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2" y="0"/>
                </a:lnTo>
                <a:lnTo>
                  <a:pt x="424582" y="407598"/>
                </a:lnTo>
                <a:lnTo>
                  <a:pt x="0" y="40759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Freeform 40"/>
          <p:cNvSpPr/>
          <p:nvPr/>
        </p:nvSpPr>
        <p:spPr>
          <a:xfrm>
            <a:off x="5221440" y="943452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2" y="0"/>
                </a:lnTo>
                <a:lnTo>
                  <a:pt x="424582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Freeform 41"/>
          <p:cNvSpPr/>
          <p:nvPr/>
        </p:nvSpPr>
        <p:spPr>
          <a:xfrm>
            <a:off x="5374080" y="958680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2" y="0"/>
                </a:lnTo>
                <a:lnTo>
                  <a:pt x="424582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Freeform 42"/>
          <p:cNvSpPr/>
          <p:nvPr/>
        </p:nvSpPr>
        <p:spPr>
          <a:xfrm>
            <a:off x="4336920" y="527940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1" y="0"/>
                </a:lnTo>
                <a:lnTo>
                  <a:pt x="424581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Freeform 43"/>
          <p:cNvSpPr/>
          <p:nvPr/>
        </p:nvSpPr>
        <p:spPr>
          <a:xfrm>
            <a:off x="4489200" y="543204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1" y="0"/>
                </a:lnTo>
                <a:lnTo>
                  <a:pt x="424581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Freeform 44"/>
          <p:cNvSpPr/>
          <p:nvPr/>
        </p:nvSpPr>
        <p:spPr>
          <a:xfrm>
            <a:off x="4641480" y="558432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1" y="0"/>
                </a:lnTo>
                <a:lnTo>
                  <a:pt x="424581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Freeform 45"/>
          <p:cNvSpPr/>
          <p:nvPr/>
        </p:nvSpPr>
        <p:spPr>
          <a:xfrm>
            <a:off x="4794120" y="573660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1" y="0"/>
                </a:lnTo>
                <a:lnTo>
                  <a:pt x="424581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Freeform 47"/>
          <p:cNvSpPr/>
          <p:nvPr/>
        </p:nvSpPr>
        <p:spPr>
          <a:xfrm>
            <a:off x="1700640" y="527940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2" y="0"/>
                </a:lnTo>
                <a:lnTo>
                  <a:pt x="424582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Freeform 48"/>
          <p:cNvSpPr/>
          <p:nvPr/>
        </p:nvSpPr>
        <p:spPr>
          <a:xfrm>
            <a:off x="1853280" y="543204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2" y="0"/>
                </a:lnTo>
                <a:lnTo>
                  <a:pt x="424582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Freeform 49"/>
          <p:cNvSpPr/>
          <p:nvPr/>
        </p:nvSpPr>
        <p:spPr>
          <a:xfrm>
            <a:off x="2005560" y="558432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2" y="0"/>
                </a:lnTo>
                <a:lnTo>
                  <a:pt x="424582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Freeform 50"/>
          <p:cNvSpPr/>
          <p:nvPr/>
        </p:nvSpPr>
        <p:spPr>
          <a:xfrm>
            <a:off x="2157840" y="5736600"/>
            <a:ext cx="424080" cy="407160"/>
          </a:xfrm>
          <a:custGeom>
            <a:avLst/>
            <a:gdLst>
              <a:gd name="textAreaLeft" fmla="*/ 0 w 424080"/>
              <a:gd name="textAreaRight" fmla="*/ 424440 w 42408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424582" h="407598">
                <a:moveTo>
                  <a:pt x="0" y="0"/>
                </a:moveTo>
                <a:lnTo>
                  <a:pt x="424582" y="0"/>
                </a:lnTo>
                <a:lnTo>
                  <a:pt x="424582" y="407599"/>
                </a:lnTo>
                <a:lnTo>
                  <a:pt x="0" y="40759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8" name=""/>
          <p:cNvPicPr/>
          <p:nvPr/>
        </p:nvPicPr>
        <p:blipFill>
          <a:blip r:embed="rId54"/>
          <a:stretch/>
        </p:blipFill>
        <p:spPr>
          <a:xfrm flipH="1" rot="13321800">
            <a:off x="2916360" y="5100120"/>
            <a:ext cx="1221480" cy="1009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9" name=""/>
          <p:cNvPicPr/>
          <p:nvPr/>
        </p:nvPicPr>
        <p:blipFill>
          <a:blip r:embed="rId55"/>
          <a:stretch/>
        </p:blipFill>
        <p:spPr>
          <a:xfrm flipH="1" rot="13247400">
            <a:off x="9140760" y="8780400"/>
            <a:ext cx="686160" cy="686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0" name=""/>
          <p:cNvPicPr/>
          <p:nvPr/>
        </p:nvPicPr>
        <p:blipFill>
          <a:blip r:embed="rId56"/>
          <a:stretch/>
        </p:blipFill>
        <p:spPr>
          <a:xfrm flipH="1" rot="13247400">
            <a:off x="7268760" y="8708400"/>
            <a:ext cx="686160" cy="686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1" name=""/>
          <p:cNvPicPr/>
          <p:nvPr/>
        </p:nvPicPr>
        <p:blipFill>
          <a:blip r:embed="rId57"/>
          <a:stretch/>
        </p:blipFill>
        <p:spPr>
          <a:xfrm flipH="1" rot="13247400">
            <a:off x="5004360" y="8748720"/>
            <a:ext cx="686160" cy="686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2" name=""/>
          <p:cNvPicPr/>
          <p:nvPr/>
        </p:nvPicPr>
        <p:blipFill>
          <a:blip r:embed="rId58"/>
          <a:stretch/>
        </p:blipFill>
        <p:spPr>
          <a:xfrm flipH="1" rot="13247400">
            <a:off x="2844360" y="8748720"/>
            <a:ext cx="686160" cy="686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Freeform 2"/>
          <p:cNvSpPr/>
          <p:nvPr/>
        </p:nvSpPr>
        <p:spPr>
          <a:xfrm>
            <a:off x="596880" y="455040"/>
            <a:ext cx="584280" cy="1190880"/>
          </a:xfrm>
          <a:custGeom>
            <a:avLst/>
            <a:gdLst>
              <a:gd name="textAreaLeft" fmla="*/ 0 w 584280"/>
              <a:gd name="textAreaRight" fmla="*/ 584640 w 584280"/>
              <a:gd name="textAreaTop" fmla="*/ 0 h 1190880"/>
              <a:gd name="textAreaBottom" fmla="*/ 1191240 h 1190880"/>
            </a:gdLst>
            <a:ahLst/>
            <a:cxnLst/>
            <a:rect l="textAreaLeft" t="textAreaTop" r="textAreaRight" b="textAreaBottom"/>
            <a:pathLst>
              <a:path w="584722" h="1191101">
                <a:moveTo>
                  <a:pt x="0" y="0"/>
                </a:moveTo>
                <a:lnTo>
                  <a:pt x="584723" y="0"/>
                </a:lnTo>
                <a:lnTo>
                  <a:pt x="584723" y="1191101"/>
                </a:lnTo>
                <a:lnTo>
                  <a:pt x="0" y="11911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Freeform 3"/>
          <p:cNvSpPr/>
          <p:nvPr/>
        </p:nvSpPr>
        <p:spPr>
          <a:xfrm>
            <a:off x="723600" y="4654800"/>
            <a:ext cx="1582200" cy="1418040"/>
          </a:xfrm>
          <a:custGeom>
            <a:avLst/>
            <a:gdLst>
              <a:gd name="textAreaLeft" fmla="*/ 0 w 1582200"/>
              <a:gd name="textAreaRight" fmla="*/ 1582560 w 1582200"/>
              <a:gd name="textAreaTop" fmla="*/ 0 h 1418040"/>
              <a:gd name="textAreaBottom" fmla="*/ 1418400 h 1418040"/>
            </a:gdLst>
            <a:ahLst/>
            <a:cxnLst/>
            <a:rect l="textAreaLeft" t="textAreaTop" r="textAreaRight" b="textAreaBottom"/>
            <a:pathLst>
              <a:path w="1582562" h="1418455">
                <a:moveTo>
                  <a:pt x="0" y="0"/>
                </a:moveTo>
                <a:lnTo>
                  <a:pt x="1582562" y="0"/>
                </a:lnTo>
                <a:lnTo>
                  <a:pt x="1582562" y="1418455"/>
                </a:lnTo>
                <a:lnTo>
                  <a:pt x="0" y="141845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cap="sq" w="476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Freeform 4"/>
          <p:cNvSpPr/>
          <p:nvPr/>
        </p:nvSpPr>
        <p:spPr>
          <a:xfrm>
            <a:off x="596880" y="8036640"/>
            <a:ext cx="1582200" cy="1418040"/>
          </a:xfrm>
          <a:custGeom>
            <a:avLst/>
            <a:gdLst>
              <a:gd name="textAreaLeft" fmla="*/ 0 w 1582200"/>
              <a:gd name="textAreaRight" fmla="*/ 1582560 w 1582200"/>
              <a:gd name="textAreaTop" fmla="*/ 0 h 1418040"/>
              <a:gd name="textAreaBottom" fmla="*/ 1418400 h 1418040"/>
            </a:gdLst>
            <a:ahLst/>
            <a:cxnLst/>
            <a:rect l="textAreaLeft" t="textAreaTop" r="textAreaRight" b="textAreaBottom"/>
            <a:pathLst>
              <a:path w="1582562" h="1418455">
                <a:moveTo>
                  <a:pt x="0" y="0"/>
                </a:moveTo>
                <a:lnTo>
                  <a:pt x="1582562" y="0"/>
                </a:lnTo>
                <a:lnTo>
                  <a:pt x="1582562" y="1418455"/>
                </a:lnTo>
                <a:lnTo>
                  <a:pt x="0" y="141845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cap="sq" w="476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Freeform 5"/>
          <p:cNvSpPr/>
          <p:nvPr/>
        </p:nvSpPr>
        <p:spPr>
          <a:xfrm>
            <a:off x="15676560" y="8035560"/>
            <a:ext cx="1582200" cy="1419480"/>
          </a:xfrm>
          <a:custGeom>
            <a:avLst/>
            <a:gdLst>
              <a:gd name="textAreaLeft" fmla="*/ 0 w 1582200"/>
              <a:gd name="textAreaRight" fmla="*/ 1582560 w 1582200"/>
              <a:gd name="textAreaTop" fmla="*/ 0 h 1419480"/>
              <a:gd name="textAreaBottom" fmla="*/ 1419840 h 1419480"/>
            </a:gdLst>
            <a:ahLst/>
            <a:cxnLst/>
            <a:rect l="textAreaLeft" t="textAreaTop" r="textAreaRight" b="textAreaBottom"/>
            <a:pathLst>
              <a:path w="1582562" h="1419712">
                <a:moveTo>
                  <a:pt x="0" y="0"/>
                </a:moveTo>
                <a:lnTo>
                  <a:pt x="1582562" y="0"/>
                </a:lnTo>
                <a:lnTo>
                  <a:pt x="1582562" y="1419713"/>
                </a:lnTo>
                <a:lnTo>
                  <a:pt x="0" y="141971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cap="sq" w="476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Freeform 6"/>
          <p:cNvSpPr/>
          <p:nvPr/>
        </p:nvSpPr>
        <p:spPr>
          <a:xfrm>
            <a:off x="7329960" y="4653720"/>
            <a:ext cx="1582200" cy="1419480"/>
          </a:xfrm>
          <a:custGeom>
            <a:avLst/>
            <a:gdLst>
              <a:gd name="textAreaLeft" fmla="*/ 0 w 1582200"/>
              <a:gd name="textAreaRight" fmla="*/ 1582560 w 1582200"/>
              <a:gd name="textAreaTop" fmla="*/ 0 h 1419480"/>
              <a:gd name="textAreaBottom" fmla="*/ 1419840 h 1419480"/>
            </a:gdLst>
            <a:ahLst/>
            <a:cxnLst/>
            <a:rect l="textAreaLeft" t="textAreaTop" r="textAreaRight" b="textAreaBottom"/>
            <a:pathLst>
              <a:path w="1582562" h="1419712">
                <a:moveTo>
                  <a:pt x="0" y="0"/>
                </a:moveTo>
                <a:lnTo>
                  <a:pt x="1582561" y="0"/>
                </a:lnTo>
                <a:lnTo>
                  <a:pt x="1582561" y="1419712"/>
                </a:lnTo>
                <a:lnTo>
                  <a:pt x="0" y="141971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cap="sq" w="476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88" name="Group 7"/>
          <p:cNvGrpSpPr/>
          <p:nvPr/>
        </p:nvGrpSpPr>
        <p:grpSpPr>
          <a:xfrm>
            <a:off x="2820240" y="4314960"/>
            <a:ext cx="1339560" cy="2008440"/>
            <a:chOff x="2820240" y="4314960"/>
            <a:chExt cx="1339560" cy="2008440"/>
          </a:xfrm>
        </p:grpSpPr>
        <p:sp>
          <p:nvSpPr>
            <p:cNvPr id="289" name="Freeform 8"/>
            <p:cNvSpPr/>
            <p:nvPr/>
          </p:nvSpPr>
          <p:spPr>
            <a:xfrm>
              <a:off x="2820240" y="4459320"/>
              <a:ext cx="1339560" cy="1863720"/>
            </a:xfrm>
            <a:custGeom>
              <a:avLst/>
              <a:gdLst>
                <a:gd name="textAreaLeft" fmla="*/ 0 w 1339560"/>
                <a:gd name="textAreaRight" fmla="*/ 1339920 w 1339560"/>
                <a:gd name="textAreaTop" fmla="*/ 0 h 1863720"/>
                <a:gd name="textAreaBottom" fmla="*/ 1864080 h 186372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7DAE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90" name="TextBox 9"/>
            <p:cNvSpPr/>
            <p:nvPr/>
          </p:nvSpPr>
          <p:spPr>
            <a:xfrm>
              <a:off x="2820240" y="4314960"/>
              <a:ext cx="1339560" cy="200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91" name="TextBox 10"/>
          <p:cNvSpPr/>
          <p:nvPr/>
        </p:nvSpPr>
        <p:spPr>
          <a:xfrm>
            <a:off x="1753920" y="1513800"/>
            <a:ext cx="15198120" cy="149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4000"/>
              </a:lnSpc>
            </a:pPr>
            <a:r>
              <a:rPr lang="en-US" sz="2860" b="1" u="none" strike="noStrike">
                <a:solidFill>
                  <a:srgbClr val="000000"/>
                </a:solidFill>
                <a:effectLst/>
                <a:uFillTx/>
                <a:latin typeface="Glacial Indifference Bold"/>
                <a:ea typeface="Glacial Indifference Bold"/>
              </a:rPr>
              <a:t>Consigne </a:t>
            </a:r>
            <a:r>
              <a:rPr lang="en-US" sz="2860" b="0" u="none" strike="noStrike">
                <a:solidFill>
                  <a:srgbClr val="000000"/>
                </a:solidFill>
                <a:effectLst/>
                <a:uFillTx/>
                <a:latin typeface="Glacial Indifference"/>
                <a:ea typeface="Glacial Indifference"/>
              </a:rPr>
              <a:t>: </a:t>
            </a:r>
            <a:endParaRPr lang="fr-FR" sz="28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000"/>
              </a:lnSpc>
            </a:pPr>
            <a:r>
              <a:rPr lang="en-US" sz="2860" b="0" u="none" strike="noStrike">
                <a:solidFill>
                  <a:srgbClr val="000000"/>
                </a:solidFill>
                <a:effectLst/>
                <a:uFillTx/>
                <a:latin typeface="Glacial Indifference"/>
                <a:ea typeface="Glacial Indifference"/>
              </a:rPr>
              <a:t>Remettre dans l’ordre les métiers dans les étapes de fabrication de la salade de carottes rapées</a:t>
            </a:r>
            <a:endParaRPr lang="fr-FR" sz="28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000"/>
              </a:lnSpc>
            </a:pPr>
            <a:r>
              <a:rPr lang="en-US" sz="2860" b="0" u="none" strike="noStrike">
                <a:solidFill>
                  <a:srgbClr val="000000"/>
                </a:solidFill>
                <a:effectLst/>
                <a:uFillTx/>
                <a:latin typeface="Glacial Indifference"/>
                <a:ea typeface="Glacial Indifference"/>
              </a:rPr>
              <a:t>De la graine à la salade de carotte</a:t>
            </a:r>
            <a:endParaRPr lang="fr-FR" sz="28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Box 11"/>
          <p:cNvSpPr/>
          <p:nvPr/>
        </p:nvSpPr>
        <p:spPr>
          <a:xfrm>
            <a:off x="1753920" y="541800"/>
            <a:ext cx="15505200" cy="9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just" defTabSz="914400">
              <a:lnSpc>
                <a:spcPts val="7469"/>
              </a:lnSpc>
            </a:pPr>
            <a:r>
              <a:rPr lang="en-US" sz="5330" b="0" u="none" strike="noStrike">
                <a:solidFill>
                  <a:srgbClr val="000000"/>
                </a:solidFill>
                <a:effectLst/>
                <a:uFillTx/>
                <a:latin typeface="Marykate"/>
                <a:ea typeface="Marykate"/>
              </a:rPr>
              <a:t>2. TIMELINE</a:t>
            </a:r>
            <a:endParaRPr lang="fr-FR" sz="5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Box 12"/>
          <p:cNvSpPr/>
          <p:nvPr/>
        </p:nvSpPr>
        <p:spPr>
          <a:xfrm>
            <a:off x="2132280" y="3444480"/>
            <a:ext cx="5576400" cy="78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6398"/>
              </a:lnSpc>
              <a:tabLst>
                <a:tab pos="0" algn="l"/>
              </a:tabLst>
            </a:pPr>
            <a:r>
              <a:rPr lang="en-US" sz="4570" b="1" u="none" strike="noStrike">
                <a:solidFill>
                  <a:srgbClr val="000000"/>
                </a:solidFill>
                <a:effectLst/>
                <a:uFillTx/>
                <a:latin typeface="Aristotelica Pro Condensed Bold"/>
                <a:ea typeface="Aristotelica Pro Condensed Bold"/>
              </a:rPr>
              <a:t>Circuit court</a:t>
            </a:r>
            <a:endParaRPr lang="fr-FR" sz="45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Box 13"/>
          <p:cNvSpPr/>
          <p:nvPr/>
        </p:nvSpPr>
        <p:spPr>
          <a:xfrm>
            <a:off x="5618880" y="3686040"/>
            <a:ext cx="1536480" cy="37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982"/>
              </a:lnSpc>
            </a:pPr>
            <a:r>
              <a:rPr lang="en-US" sz="2130" b="1" u="none" strike="noStrike">
                <a:solidFill>
                  <a:srgbClr val="000000"/>
                </a:solidFill>
                <a:effectLst/>
                <a:highlight>
                  <a:srgbClr val="B3CAC7"/>
                </a:highlight>
                <a:uFillTx/>
                <a:latin typeface="Nunito Sans Condensed Bold"/>
                <a:ea typeface="Nunito Sans Condensed Bold"/>
              </a:rPr>
              <a:t>Cartes bleues</a:t>
            </a:r>
            <a:endParaRPr lang="fr-FR" sz="2130" b="0" u="none" strike="noStrike">
              <a:solidFill>
                <a:srgbClr val="000000"/>
              </a:solidFill>
              <a:effectLst/>
              <a:highlight>
                <a:srgbClr val="B3CAC7"/>
              </a:highlight>
              <a:uFillTx/>
              <a:latin typeface="Arial"/>
            </a:endParaRPr>
          </a:p>
        </p:txBody>
      </p:sp>
      <p:sp>
        <p:nvSpPr>
          <p:cNvPr id="295" name="TextBox 14"/>
          <p:cNvSpPr/>
          <p:nvPr/>
        </p:nvSpPr>
        <p:spPr>
          <a:xfrm>
            <a:off x="1985760" y="6836400"/>
            <a:ext cx="2614680" cy="77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6284"/>
              </a:lnSpc>
              <a:tabLst>
                <a:tab pos="0" algn="l"/>
              </a:tabLst>
            </a:pPr>
            <a:r>
              <a:rPr lang="en-US" sz="4490" b="1" u="none" strike="noStrike">
                <a:solidFill>
                  <a:srgbClr val="000000"/>
                </a:solidFill>
                <a:effectLst/>
                <a:uFillTx/>
                <a:latin typeface="Aristotelica Pro Condensed Bold"/>
                <a:ea typeface="Aristotelica Pro Condensed Bold"/>
              </a:rPr>
              <a:t>Circuit long</a:t>
            </a:r>
            <a:endParaRPr lang="fr-FR" sz="449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Box 15"/>
          <p:cNvSpPr/>
          <p:nvPr/>
        </p:nvSpPr>
        <p:spPr>
          <a:xfrm>
            <a:off x="5075280" y="7044840"/>
            <a:ext cx="1563480" cy="37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982"/>
              </a:lnSpc>
            </a:pPr>
            <a:r>
              <a:rPr lang="en-US" sz="2130" b="1" u="none" strike="noStrike">
                <a:solidFill>
                  <a:srgbClr val="000000"/>
                </a:solidFill>
                <a:effectLst/>
                <a:highlight>
                  <a:srgbClr val="FFA6A6"/>
                </a:highlight>
                <a:uFillTx/>
                <a:latin typeface="Nunito Sans Condensed Bold"/>
                <a:ea typeface="Nunito Sans Condensed Bold"/>
              </a:rPr>
              <a:t>Cartes rouges</a:t>
            </a:r>
            <a:endParaRPr lang="fr-FR" sz="2130" b="0" u="none" strike="noStrike">
              <a:solidFill>
                <a:srgbClr val="000000"/>
              </a:solidFill>
              <a:effectLst/>
              <a:highlight>
                <a:srgbClr val="FFA6A6"/>
              </a:highlight>
              <a:uFillTx/>
              <a:latin typeface="Arial"/>
            </a:endParaRPr>
          </a:p>
        </p:txBody>
      </p:sp>
      <p:grpSp>
        <p:nvGrpSpPr>
          <p:cNvPr id="297" name="Group 16"/>
          <p:cNvGrpSpPr/>
          <p:nvPr/>
        </p:nvGrpSpPr>
        <p:grpSpPr>
          <a:xfrm>
            <a:off x="5075280" y="4314960"/>
            <a:ext cx="1339560" cy="2008440"/>
            <a:chOff x="5075280" y="4314960"/>
            <a:chExt cx="1339560" cy="2008440"/>
          </a:xfrm>
        </p:grpSpPr>
        <p:sp>
          <p:nvSpPr>
            <p:cNvPr id="298" name="Freeform 17"/>
            <p:cNvSpPr/>
            <p:nvPr/>
          </p:nvSpPr>
          <p:spPr>
            <a:xfrm>
              <a:off x="5075280" y="4459320"/>
              <a:ext cx="1339560" cy="1863720"/>
            </a:xfrm>
            <a:custGeom>
              <a:avLst/>
              <a:gdLst>
                <a:gd name="textAreaLeft" fmla="*/ 0 w 1339560"/>
                <a:gd name="textAreaRight" fmla="*/ 1339920 w 1339560"/>
                <a:gd name="textAreaTop" fmla="*/ 0 h 1863720"/>
                <a:gd name="textAreaBottom" fmla="*/ 1864080 h 186372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7DAE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99" name="TextBox 18"/>
            <p:cNvSpPr/>
            <p:nvPr/>
          </p:nvSpPr>
          <p:spPr>
            <a:xfrm>
              <a:off x="5075280" y="4314960"/>
              <a:ext cx="1339560" cy="200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00" name="Group 19"/>
          <p:cNvGrpSpPr/>
          <p:nvPr/>
        </p:nvGrpSpPr>
        <p:grpSpPr>
          <a:xfrm>
            <a:off x="2623320" y="7669440"/>
            <a:ext cx="1339560" cy="2008440"/>
            <a:chOff x="2623320" y="7669440"/>
            <a:chExt cx="1339560" cy="2008440"/>
          </a:xfrm>
        </p:grpSpPr>
        <p:sp>
          <p:nvSpPr>
            <p:cNvPr id="301" name="Freeform 20"/>
            <p:cNvSpPr/>
            <p:nvPr/>
          </p:nvSpPr>
          <p:spPr>
            <a:xfrm>
              <a:off x="2623320" y="7814160"/>
              <a:ext cx="1339560" cy="1863720"/>
            </a:xfrm>
            <a:custGeom>
              <a:avLst/>
              <a:gdLst>
                <a:gd name="textAreaLeft" fmla="*/ 0 w 1339560"/>
                <a:gd name="textAreaRight" fmla="*/ 1339920 w 1339560"/>
                <a:gd name="textAreaTop" fmla="*/ 0 h 1863720"/>
                <a:gd name="textAreaBottom" fmla="*/ 1864080 h 186372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02" name="TextBox 21"/>
            <p:cNvSpPr/>
            <p:nvPr/>
          </p:nvSpPr>
          <p:spPr>
            <a:xfrm>
              <a:off x="2623320" y="7669440"/>
              <a:ext cx="1339560" cy="200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03" name="Group 22"/>
          <p:cNvGrpSpPr/>
          <p:nvPr/>
        </p:nvGrpSpPr>
        <p:grpSpPr>
          <a:xfrm>
            <a:off x="4250880" y="7669440"/>
            <a:ext cx="1339560" cy="2008440"/>
            <a:chOff x="4250880" y="7669440"/>
            <a:chExt cx="1339560" cy="2008440"/>
          </a:xfrm>
        </p:grpSpPr>
        <p:sp>
          <p:nvSpPr>
            <p:cNvPr id="304" name="Freeform 23"/>
            <p:cNvSpPr/>
            <p:nvPr/>
          </p:nvSpPr>
          <p:spPr>
            <a:xfrm>
              <a:off x="4250880" y="7814160"/>
              <a:ext cx="1339560" cy="1863720"/>
            </a:xfrm>
            <a:custGeom>
              <a:avLst/>
              <a:gdLst>
                <a:gd name="textAreaLeft" fmla="*/ 0 w 1339560"/>
                <a:gd name="textAreaRight" fmla="*/ 1339920 w 1339560"/>
                <a:gd name="textAreaTop" fmla="*/ 0 h 1863720"/>
                <a:gd name="textAreaBottom" fmla="*/ 1864080 h 186372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05" name="TextBox 24"/>
            <p:cNvSpPr/>
            <p:nvPr/>
          </p:nvSpPr>
          <p:spPr>
            <a:xfrm>
              <a:off x="4250880" y="7669440"/>
              <a:ext cx="1339560" cy="200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06" name="Group 25"/>
          <p:cNvGrpSpPr/>
          <p:nvPr/>
        </p:nvGrpSpPr>
        <p:grpSpPr>
          <a:xfrm>
            <a:off x="5944680" y="7674840"/>
            <a:ext cx="1339560" cy="2008440"/>
            <a:chOff x="5944680" y="7674840"/>
            <a:chExt cx="1339560" cy="2008440"/>
          </a:xfrm>
        </p:grpSpPr>
        <p:sp>
          <p:nvSpPr>
            <p:cNvPr id="307" name="Freeform 26"/>
            <p:cNvSpPr/>
            <p:nvPr/>
          </p:nvSpPr>
          <p:spPr>
            <a:xfrm>
              <a:off x="5944680" y="7819560"/>
              <a:ext cx="1339560" cy="1863720"/>
            </a:xfrm>
            <a:custGeom>
              <a:avLst/>
              <a:gdLst>
                <a:gd name="textAreaLeft" fmla="*/ 0 w 1339560"/>
                <a:gd name="textAreaRight" fmla="*/ 1339920 w 1339560"/>
                <a:gd name="textAreaTop" fmla="*/ 0 h 1863720"/>
                <a:gd name="textAreaBottom" fmla="*/ 1864080 h 186372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08" name="TextBox 27"/>
            <p:cNvSpPr/>
            <p:nvPr/>
          </p:nvSpPr>
          <p:spPr>
            <a:xfrm>
              <a:off x="5944680" y="7674840"/>
              <a:ext cx="1339560" cy="200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09" name="Group 28"/>
          <p:cNvGrpSpPr/>
          <p:nvPr/>
        </p:nvGrpSpPr>
        <p:grpSpPr>
          <a:xfrm>
            <a:off x="7572240" y="7674840"/>
            <a:ext cx="1339560" cy="2008440"/>
            <a:chOff x="7572240" y="7674840"/>
            <a:chExt cx="1339560" cy="2008440"/>
          </a:xfrm>
        </p:grpSpPr>
        <p:sp>
          <p:nvSpPr>
            <p:cNvPr id="310" name="Freeform 29"/>
            <p:cNvSpPr/>
            <p:nvPr/>
          </p:nvSpPr>
          <p:spPr>
            <a:xfrm>
              <a:off x="7572240" y="7819560"/>
              <a:ext cx="1339560" cy="1863720"/>
            </a:xfrm>
            <a:custGeom>
              <a:avLst/>
              <a:gdLst>
                <a:gd name="textAreaLeft" fmla="*/ 0 w 1339560"/>
                <a:gd name="textAreaRight" fmla="*/ 1339920 w 1339560"/>
                <a:gd name="textAreaTop" fmla="*/ 0 h 1863720"/>
                <a:gd name="textAreaBottom" fmla="*/ 1864080 h 186372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1" name="TextBox 30"/>
            <p:cNvSpPr/>
            <p:nvPr/>
          </p:nvSpPr>
          <p:spPr>
            <a:xfrm>
              <a:off x="7572240" y="7674840"/>
              <a:ext cx="1339560" cy="200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12" name="Group 31"/>
          <p:cNvGrpSpPr/>
          <p:nvPr/>
        </p:nvGrpSpPr>
        <p:grpSpPr>
          <a:xfrm>
            <a:off x="9198000" y="7674840"/>
            <a:ext cx="1339560" cy="2008440"/>
            <a:chOff x="9198000" y="7674840"/>
            <a:chExt cx="1339560" cy="2008440"/>
          </a:xfrm>
        </p:grpSpPr>
        <p:sp>
          <p:nvSpPr>
            <p:cNvPr id="313" name="Freeform 32"/>
            <p:cNvSpPr/>
            <p:nvPr/>
          </p:nvSpPr>
          <p:spPr>
            <a:xfrm>
              <a:off x="9198000" y="7819560"/>
              <a:ext cx="1339560" cy="1863720"/>
            </a:xfrm>
            <a:custGeom>
              <a:avLst/>
              <a:gdLst>
                <a:gd name="textAreaLeft" fmla="*/ 0 w 1339560"/>
                <a:gd name="textAreaRight" fmla="*/ 1339920 w 1339560"/>
                <a:gd name="textAreaTop" fmla="*/ 0 h 1863720"/>
                <a:gd name="textAreaBottom" fmla="*/ 1864080 h 186372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4" name="TextBox 33"/>
            <p:cNvSpPr/>
            <p:nvPr/>
          </p:nvSpPr>
          <p:spPr>
            <a:xfrm>
              <a:off x="9198000" y="7674840"/>
              <a:ext cx="1339560" cy="200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15" name="Group 34"/>
          <p:cNvGrpSpPr/>
          <p:nvPr/>
        </p:nvGrpSpPr>
        <p:grpSpPr>
          <a:xfrm>
            <a:off x="10825560" y="7674840"/>
            <a:ext cx="1339560" cy="2008440"/>
            <a:chOff x="10825560" y="7674840"/>
            <a:chExt cx="1339560" cy="2008440"/>
          </a:xfrm>
        </p:grpSpPr>
        <p:sp>
          <p:nvSpPr>
            <p:cNvPr id="316" name="Freeform 35"/>
            <p:cNvSpPr/>
            <p:nvPr/>
          </p:nvSpPr>
          <p:spPr>
            <a:xfrm>
              <a:off x="10825560" y="7819560"/>
              <a:ext cx="1339560" cy="1863720"/>
            </a:xfrm>
            <a:custGeom>
              <a:avLst/>
              <a:gdLst>
                <a:gd name="textAreaLeft" fmla="*/ 0 w 1339560"/>
                <a:gd name="textAreaRight" fmla="*/ 1339920 w 1339560"/>
                <a:gd name="textAreaTop" fmla="*/ 0 h 1863720"/>
                <a:gd name="textAreaBottom" fmla="*/ 1864080 h 186372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7" name="TextBox 36"/>
            <p:cNvSpPr/>
            <p:nvPr/>
          </p:nvSpPr>
          <p:spPr>
            <a:xfrm>
              <a:off x="10825560" y="7674840"/>
              <a:ext cx="1339560" cy="200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18" name="Group 37"/>
          <p:cNvGrpSpPr/>
          <p:nvPr/>
        </p:nvGrpSpPr>
        <p:grpSpPr>
          <a:xfrm>
            <a:off x="12437280" y="7668720"/>
            <a:ext cx="1339560" cy="2008440"/>
            <a:chOff x="12437280" y="7668720"/>
            <a:chExt cx="1339560" cy="2008440"/>
          </a:xfrm>
        </p:grpSpPr>
        <p:sp>
          <p:nvSpPr>
            <p:cNvPr id="319" name="Freeform 38"/>
            <p:cNvSpPr/>
            <p:nvPr/>
          </p:nvSpPr>
          <p:spPr>
            <a:xfrm>
              <a:off x="12437280" y="7813440"/>
              <a:ext cx="1339560" cy="1863720"/>
            </a:xfrm>
            <a:custGeom>
              <a:avLst/>
              <a:gdLst>
                <a:gd name="textAreaLeft" fmla="*/ 0 w 1339560"/>
                <a:gd name="textAreaRight" fmla="*/ 1339920 w 1339560"/>
                <a:gd name="textAreaTop" fmla="*/ 0 h 1863720"/>
                <a:gd name="textAreaBottom" fmla="*/ 1864080 h 186372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0" name="TextBox 39"/>
            <p:cNvSpPr/>
            <p:nvPr/>
          </p:nvSpPr>
          <p:spPr>
            <a:xfrm>
              <a:off x="12437280" y="7668720"/>
              <a:ext cx="1339560" cy="200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21" name="Group 40"/>
          <p:cNvGrpSpPr/>
          <p:nvPr/>
        </p:nvGrpSpPr>
        <p:grpSpPr>
          <a:xfrm>
            <a:off x="14064840" y="7668720"/>
            <a:ext cx="1339560" cy="2008440"/>
            <a:chOff x="14064840" y="7668720"/>
            <a:chExt cx="1339560" cy="2008440"/>
          </a:xfrm>
        </p:grpSpPr>
        <p:sp>
          <p:nvSpPr>
            <p:cNvPr id="322" name="Freeform 41"/>
            <p:cNvSpPr/>
            <p:nvPr/>
          </p:nvSpPr>
          <p:spPr>
            <a:xfrm>
              <a:off x="14064840" y="7813440"/>
              <a:ext cx="1339560" cy="1863720"/>
            </a:xfrm>
            <a:custGeom>
              <a:avLst/>
              <a:gdLst>
                <a:gd name="textAreaLeft" fmla="*/ 0 w 1339560"/>
                <a:gd name="textAreaRight" fmla="*/ 1339920 w 1339560"/>
                <a:gd name="textAreaTop" fmla="*/ 0 h 1863720"/>
                <a:gd name="textAreaBottom" fmla="*/ 1864080 h 186372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3" name="TextBox 42"/>
            <p:cNvSpPr/>
            <p:nvPr/>
          </p:nvSpPr>
          <p:spPr>
            <a:xfrm>
              <a:off x="14064840" y="7668720"/>
              <a:ext cx="1339560" cy="2008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324" name="Freeform 43"/>
          <p:cNvSpPr/>
          <p:nvPr/>
        </p:nvSpPr>
        <p:spPr>
          <a:xfrm>
            <a:off x="14131800" y="3673800"/>
            <a:ext cx="1478520" cy="1551960"/>
          </a:xfrm>
          <a:custGeom>
            <a:avLst/>
            <a:gdLst>
              <a:gd name="textAreaLeft" fmla="*/ 0 w 1478520"/>
              <a:gd name="textAreaRight" fmla="*/ 1478880 w 1478520"/>
              <a:gd name="textAreaTop" fmla="*/ 0 h 1551960"/>
              <a:gd name="textAreaBottom" fmla="*/ 1552320 h 1551960"/>
            </a:gdLst>
            <a:ahLst/>
            <a:cxnLst/>
            <a:rect l="textAreaLeft" t="textAreaTop" r="textAreaRight" b="textAreaBottom"/>
            <a:pathLst>
              <a:path w="1478970" h="1552354">
                <a:moveTo>
                  <a:pt x="0" y="0"/>
                </a:moveTo>
                <a:lnTo>
                  <a:pt x="1478969" y="0"/>
                </a:lnTo>
                <a:lnTo>
                  <a:pt x="1478969" y="1552353"/>
                </a:lnTo>
                <a:lnTo>
                  <a:pt x="0" y="15523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Box 44"/>
          <p:cNvSpPr/>
          <p:nvPr/>
        </p:nvSpPr>
        <p:spPr>
          <a:xfrm>
            <a:off x="15779160" y="4118400"/>
            <a:ext cx="1172880" cy="57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660"/>
              </a:lnSpc>
            </a:pPr>
            <a:r>
              <a:rPr lang="en-US" sz="33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10 min</a:t>
            </a:r>
            <a:endParaRPr lang="fr-FR" sz="3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Freeform 2"/>
          <p:cNvSpPr/>
          <p:nvPr/>
        </p:nvSpPr>
        <p:spPr>
          <a:xfrm>
            <a:off x="413640" y="2766240"/>
            <a:ext cx="1688040" cy="1512720"/>
          </a:xfrm>
          <a:custGeom>
            <a:avLst/>
            <a:gdLst>
              <a:gd name="textAreaLeft" fmla="*/ 0 w 1688040"/>
              <a:gd name="textAreaRight" fmla="*/ 1688400 w 1688040"/>
              <a:gd name="textAreaTop" fmla="*/ 0 h 1512720"/>
              <a:gd name="textAreaBottom" fmla="*/ 1513080 h 1512720"/>
            </a:gdLst>
            <a:ahLst/>
            <a:cxnLst/>
            <a:rect l="textAreaLeft" t="textAreaTop" r="textAreaRight" b="textAreaBottom"/>
            <a:pathLst>
              <a:path w="1688281" h="1513211">
                <a:moveTo>
                  <a:pt x="0" y="0"/>
                </a:moveTo>
                <a:lnTo>
                  <a:pt x="1688282" y="0"/>
                </a:lnTo>
                <a:lnTo>
                  <a:pt x="1688282" y="1513211"/>
                </a:lnTo>
                <a:lnTo>
                  <a:pt x="0" y="151321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cap="sq" w="476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Freeform 3"/>
          <p:cNvSpPr/>
          <p:nvPr/>
        </p:nvSpPr>
        <p:spPr>
          <a:xfrm>
            <a:off x="278280" y="6030000"/>
            <a:ext cx="1688040" cy="1512720"/>
          </a:xfrm>
          <a:custGeom>
            <a:avLst/>
            <a:gdLst>
              <a:gd name="textAreaLeft" fmla="*/ 0 w 1688040"/>
              <a:gd name="textAreaRight" fmla="*/ 1688400 w 1688040"/>
              <a:gd name="textAreaTop" fmla="*/ 0 h 1512720"/>
              <a:gd name="textAreaBottom" fmla="*/ 1513080 h 1512720"/>
            </a:gdLst>
            <a:ahLst/>
            <a:cxnLst/>
            <a:rect l="textAreaLeft" t="textAreaTop" r="textAreaRight" b="textAreaBottom"/>
            <a:pathLst>
              <a:path w="1688281" h="1513211">
                <a:moveTo>
                  <a:pt x="0" y="0"/>
                </a:moveTo>
                <a:lnTo>
                  <a:pt x="1688281" y="0"/>
                </a:lnTo>
                <a:lnTo>
                  <a:pt x="1688281" y="1513211"/>
                </a:lnTo>
                <a:lnTo>
                  <a:pt x="0" y="151321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cap="sq" w="476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Freeform 4"/>
          <p:cNvSpPr/>
          <p:nvPr/>
        </p:nvSpPr>
        <p:spPr>
          <a:xfrm>
            <a:off x="10248480" y="8372880"/>
            <a:ext cx="1688040" cy="1514160"/>
          </a:xfrm>
          <a:custGeom>
            <a:avLst/>
            <a:gdLst>
              <a:gd name="textAreaLeft" fmla="*/ 0 w 1688040"/>
              <a:gd name="textAreaRight" fmla="*/ 1688400 w 1688040"/>
              <a:gd name="textAreaTop" fmla="*/ 0 h 1514160"/>
              <a:gd name="textAreaBottom" fmla="*/ 1514520 h 1514160"/>
            </a:gdLst>
            <a:ahLst/>
            <a:cxnLst/>
            <a:rect l="textAreaLeft" t="textAreaTop" r="textAreaRight" b="textAreaBottom"/>
            <a:pathLst>
              <a:path w="1688281" h="1514553">
                <a:moveTo>
                  <a:pt x="0" y="0"/>
                </a:moveTo>
                <a:lnTo>
                  <a:pt x="1688281" y="0"/>
                </a:lnTo>
                <a:lnTo>
                  <a:pt x="1688281" y="1514553"/>
                </a:lnTo>
                <a:lnTo>
                  <a:pt x="0" y="15145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cap="sq" w="476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Freeform 5"/>
          <p:cNvSpPr/>
          <p:nvPr/>
        </p:nvSpPr>
        <p:spPr>
          <a:xfrm>
            <a:off x="7461000" y="2764800"/>
            <a:ext cx="1688040" cy="1514160"/>
          </a:xfrm>
          <a:custGeom>
            <a:avLst/>
            <a:gdLst>
              <a:gd name="textAreaLeft" fmla="*/ 0 w 1688040"/>
              <a:gd name="textAreaRight" fmla="*/ 1688400 w 1688040"/>
              <a:gd name="textAreaTop" fmla="*/ 0 h 1514160"/>
              <a:gd name="textAreaBottom" fmla="*/ 1514520 h 1514160"/>
            </a:gdLst>
            <a:ahLst/>
            <a:cxnLst/>
            <a:rect l="textAreaLeft" t="textAreaTop" r="textAreaRight" b="textAreaBottom"/>
            <a:pathLst>
              <a:path w="1688281" h="1514553">
                <a:moveTo>
                  <a:pt x="0" y="0"/>
                </a:moveTo>
                <a:lnTo>
                  <a:pt x="1688281" y="0"/>
                </a:lnTo>
                <a:lnTo>
                  <a:pt x="1688281" y="1514553"/>
                </a:lnTo>
                <a:lnTo>
                  <a:pt x="0" y="15145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cap="sq" w="47625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30" name="Group 6"/>
          <p:cNvGrpSpPr/>
          <p:nvPr/>
        </p:nvGrpSpPr>
        <p:grpSpPr>
          <a:xfrm>
            <a:off x="2655000" y="2420640"/>
            <a:ext cx="1429200" cy="2181240"/>
            <a:chOff x="2655000" y="2420640"/>
            <a:chExt cx="1429200" cy="2181240"/>
          </a:xfrm>
        </p:grpSpPr>
        <p:sp>
          <p:nvSpPr>
            <p:cNvPr id="331" name="Freeform 7"/>
            <p:cNvSpPr/>
            <p:nvPr/>
          </p:nvSpPr>
          <p:spPr>
            <a:xfrm>
              <a:off x="2655000" y="261360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7DAE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32" name="TextBox 8"/>
            <p:cNvSpPr/>
            <p:nvPr/>
          </p:nvSpPr>
          <p:spPr>
            <a:xfrm>
              <a:off x="2655000" y="242064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Omar, Maraîcher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33" name="Group 9"/>
          <p:cNvGrpSpPr/>
          <p:nvPr/>
        </p:nvGrpSpPr>
        <p:grpSpPr>
          <a:xfrm>
            <a:off x="5055840" y="2364840"/>
            <a:ext cx="1429200" cy="2181240"/>
            <a:chOff x="5055840" y="2364840"/>
            <a:chExt cx="1429200" cy="2181240"/>
          </a:xfrm>
        </p:grpSpPr>
        <p:sp>
          <p:nvSpPr>
            <p:cNvPr id="334" name="Freeform 10"/>
            <p:cNvSpPr/>
            <p:nvPr/>
          </p:nvSpPr>
          <p:spPr>
            <a:xfrm>
              <a:off x="5055840" y="255780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7DAE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35" name="TextBox 11"/>
            <p:cNvSpPr/>
            <p:nvPr/>
          </p:nvSpPr>
          <p:spPr>
            <a:xfrm>
              <a:off x="5055840" y="236484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Anne Sophie, Agent de restauration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36" name="Group 12"/>
          <p:cNvGrpSpPr/>
          <p:nvPr/>
        </p:nvGrpSpPr>
        <p:grpSpPr>
          <a:xfrm>
            <a:off x="2574720" y="5599440"/>
            <a:ext cx="1429200" cy="2181240"/>
            <a:chOff x="2574720" y="5599440"/>
            <a:chExt cx="1429200" cy="2181240"/>
          </a:xfrm>
        </p:grpSpPr>
        <p:sp>
          <p:nvSpPr>
            <p:cNvPr id="337" name="Freeform 13"/>
            <p:cNvSpPr/>
            <p:nvPr/>
          </p:nvSpPr>
          <p:spPr>
            <a:xfrm>
              <a:off x="2574720" y="579240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38" name="TextBox 14"/>
            <p:cNvSpPr/>
            <p:nvPr/>
          </p:nvSpPr>
          <p:spPr>
            <a:xfrm>
              <a:off x="2574720" y="559944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Karl, ouvrier agricole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39" name="Group 15"/>
          <p:cNvGrpSpPr/>
          <p:nvPr/>
        </p:nvGrpSpPr>
        <p:grpSpPr>
          <a:xfrm>
            <a:off x="4381920" y="5605200"/>
            <a:ext cx="1429200" cy="2181240"/>
            <a:chOff x="4381920" y="5605200"/>
            <a:chExt cx="1429200" cy="2181240"/>
          </a:xfrm>
        </p:grpSpPr>
        <p:sp>
          <p:nvSpPr>
            <p:cNvPr id="340" name="Freeform 16"/>
            <p:cNvSpPr/>
            <p:nvPr/>
          </p:nvSpPr>
          <p:spPr>
            <a:xfrm>
              <a:off x="4381920" y="579816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41" name="TextBox 17"/>
            <p:cNvSpPr/>
            <p:nvPr/>
          </p:nvSpPr>
          <p:spPr>
            <a:xfrm>
              <a:off x="4381920" y="560520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Rosalie, chauffeuse routière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42" name="Group 18"/>
          <p:cNvGrpSpPr/>
          <p:nvPr/>
        </p:nvGrpSpPr>
        <p:grpSpPr>
          <a:xfrm>
            <a:off x="6118200" y="5605200"/>
            <a:ext cx="1429200" cy="2181240"/>
            <a:chOff x="6118200" y="5605200"/>
            <a:chExt cx="1429200" cy="2181240"/>
          </a:xfrm>
        </p:grpSpPr>
        <p:sp>
          <p:nvSpPr>
            <p:cNvPr id="343" name="Freeform 19"/>
            <p:cNvSpPr/>
            <p:nvPr/>
          </p:nvSpPr>
          <p:spPr>
            <a:xfrm>
              <a:off x="6118200" y="579816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44" name="TextBox 20"/>
            <p:cNvSpPr/>
            <p:nvPr/>
          </p:nvSpPr>
          <p:spPr>
            <a:xfrm>
              <a:off x="6118200" y="560520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Houria, acheteuse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45" name="Group 21"/>
          <p:cNvGrpSpPr/>
          <p:nvPr/>
        </p:nvGrpSpPr>
        <p:grpSpPr>
          <a:xfrm>
            <a:off x="7852680" y="5605200"/>
            <a:ext cx="1429200" cy="2181240"/>
            <a:chOff x="7852680" y="5605200"/>
            <a:chExt cx="1429200" cy="2181240"/>
          </a:xfrm>
        </p:grpSpPr>
        <p:sp>
          <p:nvSpPr>
            <p:cNvPr id="346" name="Freeform 22"/>
            <p:cNvSpPr/>
            <p:nvPr/>
          </p:nvSpPr>
          <p:spPr>
            <a:xfrm>
              <a:off x="7852680" y="579816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47" name="TextBox 23"/>
            <p:cNvSpPr/>
            <p:nvPr/>
          </p:nvSpPr>
          <p:spPr>
            <a:xfrm>
              <a:off x="7852680" y="560520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José, magasinier carriste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48" name="Group 24"/>
          <p:cNvGrpSpPr/>
          <p:nvPr/>
        </p:nvGrpSpPr>
        <p:grpSpPr>
          <a:xfrm>
            <a:off x="9588960" y="5682240"/>
            <a:ext cx="1495080" cy="2104200"/>
            <a:chOff x="9588960" y="5682240"/>
            <a:chExt cx="1495080" cy="2104200"/>
          </a:xfrm>
        </p:grpSpPr>
        <p:sp>
          <p:nvSpPr>
            <p:cNvPr id="349" name="Freeform 25"/>
            <p:cNvSpPr/>
            <p:nvPr/>
          </p:nvSpPr>
          <p:spPr>
            <a:xfrm>
              <a:off x="9588960" y="5798160"/>
              <a:ext cx="1495080" cy="1988280"/>
            </a:xfrm>
            <a:custGeom>
              <a:avLst/>
              <a:gdLst>
                <a:gd name="textAreaLeft" fmla="*/ 0 w 1495080"/>
                <a:gd name="textAreaRight" fmla="*/ 1495440 w 149508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69222" h="490936">
                  <a:moveTo>
                    <a:pt x="0" y="0"/>
                  </a:moveTo>
                  <a:lnTo>
                    <a:pt x="369222" y="0"/>
                  </a:lnTo>
                  <a:lnTo>
                    <a:pt x="36922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0" name="TextBox 26"/>
            <p:cNvSpPr/>
            <p:nvPr/>
          </p:nvSpPr>
          <p:spPr>
            <a:xfrm>
              <a:off x="9588960" y="5682240"/>
              <a:ext cx="1495080" cy="2103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282"/>
                </a:lnSpc>
              </a:pPr>
              <a:r>
                <a:rPr lang="en-US" sz="16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Lucia, ingénieure en recherche et développement</a:t>
              </a:r>
              <a:endParaRPr lang="fr-FR" sz="16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51" name="Group 27"/>
          <p:cNvGrpSpPr/>
          <p:nvPr/>
        </p:nvGrpSpPr>
        <p:grpSpPr>
          <a:xfrm>
            <a:off x="11327400" y="5598720"/>
            <a:ext cx="1511640" cy="2181240"/>
            <a:chOff x="11327400" y="5598720"/>
            <a:chExt cx="1511640" cy="2181240"/>
          </a:xfrm>
        </p:grpSpPr>
        <p:sp>
          <p:nvSpPr>
            <p:cNvPr id="352" name="Freeform 28"/>
            <p:cNvSpPr/>
            <p:nvPr/>
          </p:nvSpPr>
          <p:spPr>
            <a:xfrm>
              <a:off x="11327400" y="5791680"/>
              <a:ext cx="1511640" cy="1988280"/>
            </a:xfrm>
            <a:custGeom>
              <a:avLst/>
              <a:gdLst>
                <a:gd name="textAreaLeft" fmla="*/ 0 w 1511640"/>
                <a:gd name="textAreaRight" fmla="*/ 1512000 w 151164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73292" h="490936">
                  <a:moveTo>
                    <a:pt x="0" y="0"/>
                  </a:moveTo>
                  <a:lnTo>
                    <a:pt x="373292" y="0"/>
                  </a:lnTo>
                  <a:lnTo>
                    <a:pt x="37329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3" name="TextBox 29"/>
            <p:cNvSpPr/>
            <p:nvPr/>
          </p:nvSpPr>
          <p:spPr>
            <a:xfrm>
              <a:off x="11327400" y="5598720"/>
              <a:ext cx="151164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Medhi, technicien de maintenance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54" name="Group 30"/>
          <p:cNvGrpSpPr/>
          <p:nvPr/>
        </p:nvGrpSpPr>
        <p:grpSpPr>
          <a:xfrm>
            <a:off x="8533440" y="7936560"/>
            <a:ext cx="1429200" cy="2181240"/>
            <a:chOff x="8533440" y="7936560"/>
            <a:chExt cx="1429200" cy="2181240"/>
          </a:xfrm>
        </p:grpSpPr>
        <p:sp>
          <p:nvSpPr>
            <p:cNvPr id="355" name="Freeform 31"/>
            <p:cNvSpPr/>
            <p:nvPr/>
          </p:nvSpPr>
          <p:spPr>
            <a:xfrm>
              <a:off x="8533440" y="812952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6" name="TextBox 32"/>
            <p:cNvSpPr/>
            <p:nvPr/>
          </p:nvSpPr>
          <p:spPr>
            <a:xfrm>
              <a:off x="8533440" y="793656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Claudio, chef cuisinier de collège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57" name="Group 33"/>
          <p:cNvGrpSpPr/>
          <p:nvPr/>
        </p:nvGrpSpPr>
        <p:grpSpPr>
          <a:xfrm>
            <a:off x="14859360" y="5637240"/>
            <a:ext cx="1429200" cy="2142720"/>
            <a:chOff x="14859360" y="5637240"/>
            <a:chExt cx="1429200" cy="2142720"/>
          </a:xfrm>
        </p:grpSpPr>
        <p:sp>
          <p:nvSpPr>
            <p:cNvPr id="358" name="Freeform 34"/>
            <p:cNvSpPr/>
            <p:nvPr/>
          </p:nvSpPr>
          <p:spPr>
            <a:xfrm>
              <a:off x="14859360" y="579168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9" name="TextBox 35"/>
            <p:cNvSpPr/>
            <p:nvPr/>
          </p:nvSpPr>
          <p:spPr>
            <a:xfrm>
              <a:off x="14859360" y="5637240"/>
              <a:ext cx="1429200" cy="21423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982"/>
                </a:lnSpc>
              </a:pPr>
              <a:r>
                <a:rPr lang="en-US" sz="2130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Raphaela, Patronne de l’entreprise</a:t>
              </a:r>
              <a:endParaRPr lang="fr-FR" sz="213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60" name="Group 36"/>
          <p:cNvGrpSpPr/>
          <p:nvPr/>
        </p:nvGrpSpPr>
        <p:grpSpPr>
          <a:xfrm>
            <a:off x="5102640" y="7943040"/>
            <a:ext cx="1429200" cy="2181240"/>
            <a:chOff x="5102640" y="7943040"/>
            <a:chExt cx="1429200" cy="2181240"/>
          </a:xfrm>
        </p:grpSpPr>
        <p:sp>
          <p:nvSpPr>
            <p:cNvPr id="361" name="Freeform 37"/>
            <p:cNvSpPr/>
            <p:nvPr/>
          </p:nvSpPr>
          <p:spPr>
            <a:xfrm>
              <a:off x="5102640" y="813600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62" name="TextBox 38"/>
            <p:cNvSpPr/>
            <p:nvPr/>
          </p:nvSpPr>
          <p:spPr>
            <a:xfrm>
              <a:off x="5102640" y="794304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Agathe, Commerciale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63" name="Group 39"/>
          <p:cNvGrpSpPr/>
          <p:nvPr/>
        </p:nvGrpSpPr>
        <p:grpSpPr>
          <a:xfrm>
            <a:off x="6818040" y="7943040"/>
            <a:ext cx="1429200" cy="2181240"/>
            <a:chOff x="6818040" y="7943040"/>
            <a:chExt cx="1429200" cy="2181240"/>
          </a:xfrm>
        </p:grpSpPr>
        <p:sp>
          <p:nvSpPr>
            <p:cNvPr id="364" name="Freeform 40"/>
            <p:cNvSpPr/>
            <p:nvPr/>
          </p:nvSpPr>
          <p:spPr>
            <a:xfrm>
              <a:off x="6818040" y="813600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65" name="TextBox 41"/>
            <p:cNvSpPr/>
            <p:nvPr/>
          </p:nvSpPr>
          <p:spPr>
            <a:xfrm>
              <a:off x="6818040" y="794304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Rosalie, chauffeuse routière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66" name="Freeform 42"/>
          <p:cNvSpPr/>
          <p:nvPr/>
        </p:nvSpPr>
        <p:spPr>
          <a:xfrm>
            <a:off x="3513240" y="9011160"/>
            <a:ext cx="818640" cy="238320"/>
          </a:xfrm>
          <a:custGeom>
            <a:avLst/>
            <a:gdLst>
              <a:gd name="textAreaLeft" fmla="*/ 0 w 818640"/>
              <a:gd name="textAreaRight" fmla="*/ 819000 w 818640"/>
              <a:gd name="textAreaTop" fmla="*/ 0 h 238320"/>
              <a:gd name="textAreaBottom" fmla="*/ 238680 h 238320"/>
            </a:gdLst>
            <a:ahLst/>
            <a:cxnLst/>
            <a:rect l="textAreaLeft" t="textAreaTop" r="textAreaRight" b="textAreaBottom"/>
            <a:pathLst>
              <a:path w="819165" h="238582">
                <a:moveTo>
                  <a:pt x="0" y="0"/>
                </a:moveTo>
                <a:lnTo>
                  <a:pt x="819165" y="0"/>
                </a:lnTo>
                <a:lnTo>
                  <a:pt x="819165" y="238581"/>
                </a:lnTo>
                <a:lnTo>
                  <a:pt x="0" y="23858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Freeform 43"/>
          <p:cNvSpPr/>
          <p:nvPr/>
        </p:nvSpPr>
        <p:spPr>
          <a:xfrm>
            <a:off x="537840" y="272160"/>
            <a:ext cx="584280" cy="1190880"/>
          </a:xfrm>
          <a:custGeom>
            <a:avLst/>
            <a:gdLst>
              <a:gd name="textAreaLeft" fmla="*/ 0 w 584280"/>
              <a:gd name="textAreaRight" fmla="*/ 584640 w 584280"/>
              <a:gd name="textAreaTop" fmla="*/ 0 h 1190880"/>
              <a:gd name="textAreaBottom" fmla="*/ 1191240 h 1190880"/>
            </a:gdLst>
            <a:ahLst/>
            <a:cxnLst/>
            <a:rect l="textAreaLeft" t="textAreaTop" r="textAreaRight" b="textAreaBottom"/>
            <a:pathLst>
              <a:path w="584722" h="1191101">
                <a:moveTo>
                  <a:pt x="0" y="0"/>
                </a:moveTo>
                <a:lnTo>
                  <a:pt x="584722" y="0"/>
                </a:lnTo>
                <a:lnTo>
                  <a:pt x="584722" y="1191101"/>
                </a:lnTo>
                <a:lnTo>
                  <a:pt x="0" y="11911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68" name="Group 44"/>
          <p:cNvGrpSpPr/>
          <p:nvPr/>
        </p:nvGrpSpPr>
        <p:grpSpPr>
          <a:xfrm>
            <a:off x="13077360" y="5605200"/>
            <a:ext cx="1429200" cy="2181240"/>
            <a:chOff x="13077360" y="5605200"/>
            <a:chExt cx="1429200" cy="2181240"/>
          </a:xfrm>
        </p:grpSpPr>
        <p:sp>
          <p:nvSpPr>
            <p:cNvPr id="369" name="Freeform 45"/>
            <p:cNvSpPr/>
            <p:nvPr/>
          </p:nvSpPr>
          <p:spPr>
            <a:xfrm>
              <a:off x="13077360" y="5798160"/>
              <a:ext cx="1429200" cy="1988280"/>
            </a:xfrm>
            <a:custGeom>
              <a:avLst/>
              <a:gdLst>
                <a:gd name="textAreaLeft" fmla="*/ 0 w 1429200"/>
                <a:gd name="textAreaRight" fmla="*/ 1429560 w 1429200"/>
                <a:gd name="textAreaTop" fmla="*/ 0 h 1988280"/>
                <a:gd name="textAreaBottom" fmla="*/ 1988640 h 1988280"/>
              </a:gdLst>
              <a:ahLst/>
              <a:cxnLst/>
              <a:rect l="textAreaLeft" t="textAreaTop" r="textAreaRight" b="textAreaBottom"/>
              <a:pathLst>
                <a:path w="352942" h="490936">
                  <a:moveTo>
                    <a:pt x="0" y="0"/>
                  </a:moveTo>
                  <a:lnTo>
                    <a:pt x="352942" y="0"/>
                  </a:lnTo>
                  <a:lnTo>
                    <a:pt x="352942" y="490936"/>
                  </a:lnTo>
                  <a:lnTo>
                    <a:pt x="0" y="490936"/>
                  </a:lnTo>
                  <a:close/>
                </a:path>
              </a:pathLst>
            </a:custGeom>
            <a:solidFill>
              <a:srgbClr val="F8A18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70" name="TextBox 46"/>
            <p:cNvSpPr/>
            <p:nvPr/>
          </p:nvSpPr>
          <p:spPr>
            <a:xfrm>
              <a:off x="13077360" y="5605200"/>
              <a:ext cx="1429200" cy="21812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pPr algn="ctr" defTabSz="914400">
                <a:lnSpc>
                  <a:spcPts val="2701"/>
                </a:lnSpc>
              </a:pPr>
              <a:r>
                <a:rPr lang="en-US" sz="1929" b="1" u="none" strike="noStrike">
                  <a:solidFill>
                    <a:srgbClr val="000000"/>
                  </a:solidFill>
                  <a:effectLst/>
                  <a:uFillTx/>
                  <a:latin typeface="Nunito Sans Condensed Bold"/>
                  <a:ea typeface="Nunito Sans Condensed Bold"/>
                </a:rPr>
                <a:t>Minh, technicien qualité</a:t>
              </a:r>
              <a:endParaRPr lang="fr-FR" sz="1929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71" name="Group 47"/>
          <p:cNvGrpSpPr/>
          <p:nvPr/>
        </p:nvGrpSpPr>
        <p:grpSpPr>
          <a:xfrm>
            <a:off x="9282240" y="4983120"/>
            <a:ext cx="7462800" cy="3263040"/>
            <a:chOff x="9282240" y="4983120"/>
            <a:chExt cx="7462800" cy="3263040"/>
          </a:xfrm>
        </p:grpSpPr>
        <p:sp>
          <p:nvSpPr>
            <p:cNvPr id="372" name="Freeform 48"/>
            <p:cNvSpPr/>
            <p:nvPr/>
          </p:nvSpPr>
          <p:spPr>
            <a:xfrm>
              <a:off x="9282240" y="5325120"/>
              <a:ext cx="7462800" cy="2921040"/>
            </a:xfrm>
            <a:custGeom>
              <a:avLst/>
              <a:gdLst>
                <a:gd name="textAreaLeft" fmla="*/ 0 w 7462800"/>
                <a:gd name="textAreaRight" fmla="*/ 7463160 w 7462800"/>
                <a:gd name="textAreaTop" fmla="*/ 0 h 2921040"/>
                <a:gd name="textAreaBottom" fmla="*/ 2921400 h 2921040"/>
              </a:gdLst>
              <a:ahLst/>
              <a:cxnLst/>
              <a:rect l="textAreaLeft" t="textAreaTop" r="textAreaRight" b="textAreaBottom"/>
              <a:pathLst>
                <a:path w="1038281" h="406400">
                  <a:moveTo>
                    <a:pt x="835081" y="0"/>
                  </a:moveTo>
                  <a:cubicBezTo>
                    <a:pt x="947305" y="0"/>
                    <a:pt x="1038281" y="90976"/>
                    <a:pt x="1038281" y="203200"/>
                  </a:cubicBezTo>
                  <a:cubicBezTo>
                    <a:pt x="1038281" y="315424"/>
                    <a:pt x="947305" y="406400"/>
                    <a:pt x="83508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noFill/>
            <a:ln cap="sq" w="3810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73" name="TextBox 49"/>
            <p:cNvSpPr/>
            <p:nvPr/>
          </p:nvSpPr>
          <p:spPr>
            <a:xfrm>
              <a:off x="9282240" y="4983120"/>
              <a:ext cx="7462800" cy="3263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tIns="50760" rIns="50760" bIns="50760" anchor="ctr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374" name="TextBox 50"/>
          <p:cNvSpPr/>
          <p:nvPr/>
        </p:nvSpPr>
        <p:spPr>
          <a:xfrm>
            <a:off x="1916280" y="1471680"/>
            <a:ext cx="5949000" cy="83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6826"/>
              </a:lnSpc>
              <a:tabLst>
                <a:tab pos="0" algn="l"/>
              </a:tabLst>
            </a:pPr>
            <a:r>
              <a:rPr lang="en-US" sz="4880" b="1" u="none" strike="noStrike">
                <a:solidFill>
                  <a:srgbClr val="000000"/>
                </a:solidFill>
                <a:effectLst/>
                <a:uFillTx/>
                <a:latin typeface="Aristotelica Pro Condensed Bold"/>
                <a:ea typeface="Aristotelica Pro Condensed Bold"/>
              </a:rPr>
              <a:t>Circuit court</a:t>
            </a:r>
            <a:endParaRPr lang="fr-FR" sz="48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TextBox 51"/>
          <p:cNvSpPr/>
          <p:nvPr/>
        </p:nvSpPr>
        <p:spPr>
          <a:xfrm>
            <a:off x="5635800" y="1735200"/>
            <a:ext cx="1639080" cy="40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180"/>
              </a:lnSpc>
            </a:pPr>
            <a:r>
              <a:rPr lang="en-US" sz="2270" b="1" u="none" strike="noStrike">
                <a:solidFill>
                  <a:srgbClr val="000000"/>
                </a:solidFill>
                <a:effectLst/>
                <a:highlight>
                  <a:srgbClr val="B4C7DC"/>
                </a:highlight>
                <a:uFillTx/>
                <a:latin typeface="Nunito Sans Condensed Bold"/>
                <a:ea typeface="Nunito Sans Condensed Bold"/>
              </a:rPr>
              <a:t>Cartes bleues</a:t>
            </a:r>
            <a:endParaRPr lang="fr-FR" sz="2270" b="0" u="none" strike="noStrike">
              <a:solidFill>
                <a:srgbClr val="000000"/>
              </a:solidFill>
              <a:effectLst/>
              <a:highlight>
                <a:srgbClr val="B4C7DC"/>
              </a:highlight>
              <a:uFillTx/>
              <a:latin typeface="Arial"/>
            </a:endParaRPr>
          </a:p>
        </p:txBody>
      </p:sp>
      <p:sp>
        <p:nvSpPr>
          <p:cNvPr id="376" name="TextBox 52"/>
          <p:cNvSpPr/>
          <p:nvPr/>
        </p:nvSpPr>
        <p:spPr>
          <a:xfrm>
            <a:off x="1760040" y="4746240"/>
            <a:ext cx="2789280" cy="82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6704"/>
              </a:lnSpc>
              <a:tabLst>
                <a:tab pos="0" algn="l"/>
              </a:tabLst>
            </a:pPr>
            <a:r>
              <a:rPr lang="en-US" sz="4790" b="1" u="none" strike="noStrike">
                <a:solidFill>
                  <a:srgbClr val="000000"/>
                </a:solidFill>
                <a:effectLst/>
                <a:uFillTx/>
                <a:latin typeface="Aristotelica Pro Condensed Bold"/>
                <a:ea typeface="Aristotelica Pro Condensed Bold"/>
              </a:rPr>
              <a:t>Circuit long</a:t>
            </a:r>
            <a:endParaRPr lang="fr-FR" sz="479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Box 53"/>
          <p:cNvSpPr/>
          <p:nvPr/>
        </p:nvSpPr>
        <p:spPr>
          <a:xfrm>
            <a:off x="5055840" y="4974480"/>
            <a:ext cx="1667880" cy="40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180"/>
              </a:lnSpc>
            </a:pPr>
            <a:r>
              <a:rPr lang="en-US" sz="2270" b="1" u="none" strike="noStrike">
                <a:solidFill>
                  <a:srgbClr val="000000"/>
                </a:solidFill>
                <a:effectLst/>
                <a:highlight>
                  <a:srgbClr val="FFA6A6"/>
                </a:highlight>
                <a:uFillTx/>
                <a:latin typeface="Nunito Sans Condensed Bold"/>
                <a:ea typeface="Nunito Sans Condensed Bold"/>
              </a:rPr>
              <a:t>Cartes rouges</a:t>
            </a:r>
            <a:endParaRPr lang="fr-FR" sz="2270" b="0" u="none" strike="noStrike">
              <a:solidFill>
                <a:srgbClr val="000000"/>
              </a:solidFill>
              <a:effectLst/>
              <a:highlight>
                <a:srgbClr val="FFA6A6"/>
              </a:highlight>
              <a:uFillTx/>
              <a:latin typeface="Arial"/>
            </a:endParaRPr>
          </a:p>
        </p:txBody>
      </p:sp>
      <p:sp>
        <p:nvSpPr>
          <p:cNvPr id="378" name="TextBox 54"/>
          <p:cNvSpPr/>
          <p:nvPr/>
        </p:nvSpPr>
        <p:spPr>
          <a:xfrm>
            <a:off x="1697760" y="359280"/>
            <a:ext cx="15505200" cy="9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just" defTabSz="914400">
              <a:lnSpc>
                <a:spcPts val="7469"/>
              </a:lnSpc>
            </a:pPr>
            <a:r>
              <a:rPr lang="en-US" sz="5330" b="0" u="none" strike="noStrike">
                <a:solidFill>
                  <a:srgbClr val="000000"/>
                </a:solidFill>
                <a:effectLst/>
                <a:uFillTx/>
                <a:latin typeface="Marykate"/>
                <a:ea typeface="Marykate"/>
              </a:rPr>
              <a:t>2. TIMELINE - CORRECTION</a:t>
            </a:r>
            <a:endParaRPr lang="fr-FR" sz="5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Box 55"/>
          <p:cNvSpPr/>
          <p:nvPr/>
        </p:nvSpPr>
        <p:spPr>
          <a:xfrm>
            <a:off x="12477240" y="4870440"/>
            <a:ext cx="1411560" cy="41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402"/>
              </a:lnSpc>
            </a:pPr>
            <a:r>
              <a:rPr lang="en-US" sz="2430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Pas d’ordre</a:t>
            </a:r>
            <a:endParaRPr lang="fr-FR" sz="2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Freeform 2"/>
          <p:cNvSpPr/>
          <p:nvPr/>
        </p:nvSpPr>
        <p:spPr>
          <a:xfrm>
            <a:off x="13651560" y="477360"/>
            <a:ext cx="3893400" cy="2618280"/>
          </a:xfrm>
          <a:custGeom>
            <a:avLst/>
            <a:gdLst>
              <a:gd name="textAreaLeft" fmla="*/ 0 w 3893400"/>
              <a:gd name="textAreaRight" fmla="*/ 3893760 w 3893400"/>
              <a:gd name="textAreaTop" fmla="*/ 0 h 2618280"/>
              <a:gd name="textAreaBottom" fmla="*/ 2618640 h 2618280"/>
            </a:gdLst>
            <a:ahLst/>
            <a:cxnLst/>
            <a:rect l="textAreaLeft" t="textAreaTop" r="textAreaRight" b="textAreaBottom"/>
            <a:pathLst>
              <a:path w="3893814" h="2618590">
                <a:moveTo>
                  <a:pt x="0" y="0"/>
                </a:moveTo>
                <a:lnTo>
                  <a:pt x="3893813" y="0"/>
                </a:lnTo>
                <a:lnTo>
                  <a:pt x="3893813" y="2618589"/>
                </a:lnTo>
                <a:lnTo>
                  <a:pt x="0" y="261858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TextBox 3"/>
          <p:cNvSpPr/>
          <p:nvPr/>
        </p:nvSpPr>
        <p:spPr>
          <a:xfrm>
            <a:off x="1568520" y="3029400"/>
            <a:ext cx="14312160" cy="410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5094"/>
              </a:lnSpc>
            </a:pPr>
            <a:r>
              <a:rPr lang="en-US" sz="3640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Des extraterrestres arrivent et vous demandent de kidnapper 3 métiers : lesquels choisissez-vous ?</a:t>
            </a:r>
            <a:endParaRPr lang="fr-FR" sz="36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5094"/>
              </a:lnSpc>
            </a:pPr>
            <a:r>
              <a:rPr lang="en-US" sz="3640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 </a:t>
            </a:r>
            <a:endParaRPr lang="fr-FR" sz="36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77520" lvl="1" indent="-338760" defTabSz="914400">
              <a:lnSpc>
                <a:spcPts val="4394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314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Par groupe, mettez vous d’accord et argumentez</a:t>
            </a:r>
            <a:endParaRPr lang="fr-FR" sz="31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394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394"/>
              </a:lnSpc>
            </a:pPr>
            <a:r>
              <a:rPr lang="en-US" sz="314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   2. Restitution</a:t>
            </a:r>
            <a:endParaRPr lang="fr-FR" sz="31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394"/>
              </a:lnSpc>
            </a:pPr>
            <a:r>
              <a:rPr lang="en-US" sz="3140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Chaque groupe présente les métiers choisis et pourquoi ce choix, quels impacts.</a:t>
            </a:r>
            <a:endParaRPr lang="fr-FR" sz="31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Freeform 4"/>
          <p:cNvSpPr/>
          <p:nvPr/>
        </p:nvSpPr>
        <p:spPr>
          <a:xfrm>
            <a:off x="596880" y="455040"/>
            <a:ext cx="584280" cy="1190880"/>
          </a:xfrm>
          <a:custGeom>
            <a:avLst/>
            <a:gdLst>
              <a:gd name="textAreaLeft" fmla="*/ 0 w 584280"/>
              <a:gd name="textAreaRight" fmla="*/ 584640 w 584280"/>
              <a:gd name="textAreaTop" fmla="*/ 0 h 1190880"/>
              <a:gd name="textAreaBottom" fmla="*/ 1191240 h 1190880"/>
            </a:gdLst>
            <a:ahLst/>
            <a:cxnLst/>
            <a:rect l="textAreaLeft" t="textAreaTop" r="textAreaRight" b="textAreaBottom"/>
            <a:pathLst>
              <a:path w="584722" h="1191101">
                <a:moveTo>
                  <a:pt x="0" y="0"/>
                </a:moveTo>
                <a:lnTo>
                  <a:pt x="584723" y="0"/>
                </a:lnTo>
                <a:lnTo>
                  <a:pt x="584723" y="1191101"/>
                </a:lnTo>
                <a:lnTo>
                  <a:pt x="0" y="11911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Box 5"/>
          <p:cNvSpPr/>
          <p:nvPr/>
        </p:nvSpPr>
        <p:spPr>
          <a:xfrm>
            <a:off x="1568520" y="541800"/>
            <a:ext cx="16052040" cy="9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7469"/>
              </a:lnSpc>
            </a:pPr>
            <a:r>
              <a:rPr lang="en-US" sz="5330" b="0" u="none" strike="noStrike">
                <a:solidFill>
                  <a:srgbClr val="000000"/>
                </a:solidFill>
                <a:effectLst/>
                <a:uFillTx/>
                <a:latin typeface="Marykate"/>
                <a:ea typeface="Marykate"/>
              </a:rPr>
              <a:t>C’EST LA CRISE !</a:t>
            </a:r>
            <a:endParaRPr lang="fr-FR" sz="5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Freeform 6"/>
          <p:cNvSpPr/>
          <p:nvPr/>
        </p:nvSpPr>
        <p:spPr>
          <a:xfrm>
            <a:off x="11239920" y="4569480"/>
            <a:ext cx="1478520" cy="1551960"/>
          </a:xfrm>
          <a:custGeom>
            <a:avLst/>
            <a:gdLst>
              <a:gd name="textAreaLeft" fmla="*/ 0 w 1478520"/>
              <a:gd name="textAreaRight" fmla="*/ 1478880 w 1478520"/>
              <a:gd name="textAreaTop" fmla="*/ 0 h 1551960"/>
              <a:gd name="textAreaBottom" fmla="*/ 1552320 h 1551960"/>
            </a:gdLst>
            <a:ahLst/>
            <a:cxnLst/>
            <a:rect l="textAreaLeft" t="textAreaTop" r="textAreaRight" b="textAreaBottom"/>
            <a:pathLst>
              <a:path w="1478970" h="1552354">
                <a:moveTo>
                  <a:pt x="0" y="0"/>
                </a:moveTo>
                <a:lnTo>
                  <a:pt x="1478970" y="0"/>
                </a:lnTo>
                <a:lnTo>
                  <a:pt x="1478970" y="1552353"/>
                </a:lnTo>
                <a:lnTo>
                  <a:pt x="0" y="15523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Box 7"/>
          <p:cNvSpPr/>
          <p:nvPr/>
        </p:nvSpPr>
        <p:spPr>
          <a:xfrm>
            <a:off x="12915720" y="5014080"/>
            <a:ext cx="1172880" cy="57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660"/>
              </a:lnSpc>
            </a:pPr>
            <a:r>
              <a:rPr lang="en-US" sz="33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10 min</a:t>
            </a:r>
            <a:endParaRPr lang="fr-FR" sz="3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Freeform 2"/>
          <p:cNvSpPr/>
          <p:nvPr/>
        </p:nvSpPr>
        <p:spPr>
          <a:xfrm>
            <a:off x="596880" y="455040"/>
            <a:ext cx="584280" cy="1190880"/>
          </a:xfrm>
          <a:custGeom>
            <a:avLst/>
            <a:gdLst>
              <a:gd name="textAreaLeft" fmla="*/ 0 w 584280"/>
              <a:gd name="textAreaRight" fmla="*/ 584640 w 584280"/>
              <a:gd name="textAreaTop" fmla="*/ 0 h 1190880"/>
              <a:gd name="textAreaBottom" fmla="*/ 1191240 h 1190880"/>
            </a:gdLst>
            <a:ahLst/>
            <a:cxnLst/>
            <a:rect l="textAreaLeft" t="textAreaTop" r="textAreaRight" b="textAreaBottom"/>
            <a:pathLst>
              <a:path w="584722" h="1191101">
                <a:moveTo>
                  <a:pt x="0" y="0"/>
                </a:moveTo>
                <a:lnTo>
                  <a:pt x="584723" y="0"/>
                </a:lnTo>
                <a:lnTo>
                  <a:pt x="584723" y="1191101"/>
                </a:lnTo>
                <a:lnTo>
                  <a:pt x="0" y="119110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Freeform 3"/>
          <p:cNvSpPr/>
          <p:nvPr/>
        </p:nvSpPr>
        <p:spPr>
          <a:xfrm>
            <a:off x="10794600" y="5273280"/>
            <a:ext cx="2259360" cy="643680"/>
          </a:xfrm>
          <a:custGeom>
            <a:avLst/>
            <a:gdLst>
              <a:gd name="textAreaLeft" fmla="*/ 0 w 2259360"/>
              <a:gd name="textAreaRight" fmla="*/ 2259720 w 2259360"/>
              <a:gd name="textAreaTop" fmla="*/ 0 h 643680"/>
              <a:gd name="textAreaBottom" fmla="*/ 644040 h 643680"/>
            </a:gdLst>
            <a:ahLst/>
            <a:cxnLst/>
            <a:rect l="textAreaLeft" t="textAreaTop" r="textAreaRight" b="textAreaBottom"/>
            <a:pathLst>
              <a:path w="2259658" h="644003">
                <a:moveTo>
                  <a:pt x="0" y="0"/>
                </a:moveTo>
                <a:lnTo>
                  <a:pt x="2259658" y="0"/>
                </a:lnTo>
                <a:lnTo>
                  <a:pt x="2259658" y="644003"/>
                </a:lnTo>
                <a:lnTo>
                  <a:pt x="0" y="64400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Box 4"/>
          <p:cNvSpPr/>
          <p:nvPr/>
        </p:nvSpPr>
        <p:spPr>
          <a:xfrm>
            <a:off x="1568520" y="541800"/>
            <a:ext cx="16052040" cy="9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7469"/>
              </a:lnSpc>
            </a:pPr>
            <a:r>
              <a:rPr lang="en-US" sz="5330" b="0" u="none" strike="noStrike">
                <a:solidFill>
                  <a:srgbClr val="000000"/>
                </a:solidFill>
                <a:effectLst/>
                <a:uFillTx/>
                <a:latin typeface="Marykate"/>
                <a:ea typeface="Marykate"/>
              </a:rPr>
              <a:t>CONCLUSION</a:t>
            </a:r>
            <a:endParaRPr lang="fr-FR" sz="53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Box 5"/>
          <p:cNvSpPr/>
          <p:nvPr/>
        </p:nvSpPr>
        <p:spPr>
          <a:xfrm>
            <a:off x="7794360" y="4214160"/>
            <a:ext cx="2072880" cy="56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479"/>
              </a:lnSpc>
            </a:pPr>
            <a:r>
              <a:rPr lang="en-US" sz="3200" b="1" u="none" strike="noStrike">
                <a:solidFill>
                  <a:srgbClr val="000000"/>
                </a:solidFill>
                <a:effectLst/>
                <a:highlight>
                  <a:srgbClr val="FF8000"/>
                </a:highlight>
                <a:uFillTx/>
                <a:latin typeface="Nunito Sans Condensed Bold"/>
                <a:ea typeface="Nunito Sans Condensed Bold"/>
              </a:rPr>
              <a:t>Salaires</a:t>
            </a:r>
            <a:endParaRPr lang="fr-FR" sz="3200" b="0" u="none" strike="noStrike">
              <a:solidFill>
                <a:srgbClr val="000000"/>
              </a:solidFill>
              <a:effectLst/>
              <a:highlight>
                <a:srgbClr val="FF8000"/>
              </a:highlight>
              <a:uFillTx/>
              <a:latin typeface="Arial"/>
            </a:endParaRPr>
          </a:p>
        </p:txBody>
      </p:sp>
      <p:sp>
        <p:nvSpPr>
          <p:cNvPr id="390" name="TextBox 6"/>
          <p:cNvSpPr/>
          <p:nvPr/>
        </p:nvSpPr>
        <p:spPr>
          <a:xfrm>
            <a:off x="698400" y="4214160"/>
            <a:ext cx="4512600" cy="56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479"/>
              </a:lnSpc>
            </a:pPr>
            <a:r>
              <a:rPr lang="en-US" sz="3200" b="1" u="none" strike="noStrike">
                <a:solidFill>
                  <a:srgbClr val="000000"/>
                </a:solidFill>
                <a:effectLst/>
                <a:highlight>
                  <a:srgbClr val="FF8000"/>
                </a:highlight>
                <a:uFillTx/>
                <a:latin typeface="Nunito Sans Condensed Bold"/>
                <a:ea typeface="Nunito Sans Condensed Bold"/>
              </a:rPr>
              <a:t>Les métiers</a:t>
            </a:r>
            <a:endParaRPr lang="fr-FR" sz="3200" b="0" u="none" strike="noStrike">
              <a:solidFill>
                <a:srgbClr val="000000"/>
              </a:solidFill>
              <a:effectLst/>
              <a:highlight>
                <a:srgbClr val="FF8000"/>
              </a:highlight>
              <a:uFillTx/>
              <a:latin typeface="Arial"/>
            </a:endParaRPr>
          </a:p>
        </p:txBody>
      </p:sp>
      <p:sp>
        <p:nvSpPr>
          <p:cNvPr id="391" name="TextBox 7"/>
          <p:cNvSpPr/>
          <p:nvPr/>
        </p:nvSpPr>
        <p:spPr>
          <a:xfrm>
            <a:off x="5776200" y="5216040"/>
            <a:ext cx="4512600" cy="11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479"/>
              </a:lnSpc>
            </a:pPr>
            <a:r>
              <a:rPr lang="en-US" sz="3200" b="1" u="none" strike="noStrike">
                <a:solidFill>
                  <a:srgbClr val="000000"/>
                </a:solidFill>
                <a:effectLst/>
                <a:highlight>
                  <a:srgbClr val="FF8000"/>
                </a:highlight>
                <a:uFillTx/>
                <a:latin typeface="Nunito Sans Condensed Bold"/>
                <a:ea typeface="Nunito Sans Condensed Bold"/>
              </a:rPr>
              <a:t>Les 2 types de circuits 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4479"/>
              </a:lnSpc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Nunito Sans Condensed"/>
                <a:ea typeface="Nunito Sans Condensed"/>
              </a:rPr>
              <a:t>(court et long)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TextBox 8"/>
          <p:cNvSpPr/>
          <p:nvPr/>
        </p:nvSpPr>
        <p:spPr>
          <a:xfrm>
            <a:off x="1181520" y="5256720"/>
            <a:ext cx="4512600" cy="56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479"/>
              </a:lnSpc>
            </a:pPr>
            <a:r>
              <a:rPr lang="en-US" sz="3200" b="1" u="none" strike="noStrike">
                <a:solidFill>
                  <a:srgbClr val="000000"/>
                </a:solidFill>
                <a:effectLst/>
                <a:highlight>
                  <a:srgbClr val="FF8000"/>
                </a:highlight>
                <a:uFillTx/>
                <a:latin typeface="Nunito Sans Condensed Bold"/>
                <a:ea typeface="Nunito Sans Condensed Bold"/>
              </a:rPr>
              <a:t>Conditions de travail</a:t>
            </a:r>
            <a:endParaRPr lang="fr-FR" sz="3200" b="0" u="none" strike="noStrike">
              <a:solidFill>
                <a:srgbClr val="000000"/>
              </a:solidFill>
              <a:effectLst/>
              <a:highlight>
                <a:srgbClr val="FF8000"/>
              </a:highlight>
              <a:uFillTx/>
              <a:latin typeface="Arial"/>
            </a:endParaRPr>
          </a:p>
        </p:txBody>
      </p:sp>
      <p:sp>
        <p:nvSpPr>
          <p:cNvPr id="393" name="TextBox 9"/>
          <p:cNvSpPr/>
          <p:nvPr/>
        </p:nvSpPr>
        <p:spPr>
          <a:xfrm>
            <a:off x="1568520" y="2243160"/>
            <a:ext cx="9927720" cy="158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4241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4241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54120" lvl="1" indent="-326880" defTabSz="914400">
              <a:lnSpc>
                <a:spcPts val="4241"/>
              </a:lnSpc>
              <a:buClr>
                <a:srgbClr val="000000"/>
              </a:buClr>
              <a:buFont typeface="Arial"/>
              <a:buChar char="•"/>
            </a:pPr>
            <a:r>
              <a:rPr lang="en-US" sz="30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Les questions que je me pose sur :</a:t>
            </a:r>
            <a:endParaRPr lang="fr-FR" sz="30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TextBox 10"/>
          <p:cNvSpPr/>
          <p:nvPr/>
        </p:nvSpPr>
        <p:spPr>
          <a:xfrm>
            <a:off x="1509840" y="6687360"/>
            <a:ext cx="3559320" cy="51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654120" lvl="1" indent="-326880" algn="ctr" defTabSz="914400">
              <a:lnSpc>
                <a:spcPts val="4241"/>
              </a:lnSpc>
              <a:buClr>
                <a:srgbClr val="000000"/>
              </a:buClr>
              <a:buFont typeface="Arial"/>
              <a:buChar char="•"/>
            </a:pPr>
            <a:r>
              <a:rPr lang="en-US" sz="3030" b="1" u="none" strike="noStrike">
                <a:solidFill>
                  <a:srgbClr val="000000"/>
                </a:solidFill>
                <a:effectLst/>
                <a:uFillTx/>
                <a:latin typeface="Nunito Sans Condensed Bold"/>
                <a:ea typeface="Nunito Sans Condensed Bold"/>
              </a:rPr>
              <a:t>Ce que j’ai appris :</a:t>
            </a:r>
            <a:endParaRPr lang="fr-FR" sz="30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TextBox 11"/>
          <p:cNvSpPr/>
          <p:nvPr/>
        </p:nvSpPr>
        <p:spPr>
          <a:xfrm>
            <a:off x="3702960" y="4214160"/>
            <a:ext cx="4512600" cy="56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479"/>
              </a:lnSpc>
            </a:pPr>
            <a:r>
              <a:rPr lang="en-US" sz="3200" b="1" u="none" strike="noStrike">
                <a:solidFill>
                  <a:srgbClr val="000000"/>
                </a:solidFill>
                <a:effectLst/>
                <a:highlight>
                  <a:srgbClr val="FF8000"/>
                </a:highlight>
                <a:uFillTx/>
                <a:latin typeface="Nunito Sans Condensed Bold"/>
                <a:ea typeface="Nunito Sans Condensed Bold"/>
              </a:rPr>
              <a:t>Leur utilité</a:t>
            </a:r>
            <a:endParaRPr lang="fr-FR" sz="3200" b="0" u="none" strike="noStrike">
              <a:solidFill>
                <a:srgbClr val="000000"/>
              </a:solidFill>
              <a:effectLst/>
              <a:highlight>
                <a:srgbClr val="FF8000"/>
              </a:highlight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LibreOffice/26.2.6.3$Windows_X86_64 LibreOffice_project/8221e31b3ac356a1623c672912a3d2b492f7e3d1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/>
  <dc:description/>
  <dc:identifier>DAG5IvYSrBE</dc:identifier>
  <dc:language>fr-FR</dc:language>
  <cp:lastModifiedBy/>
  <dcterms:modified xsi:type="dcterms:W3CDTF">2026-10-22T16:08:10Z</dcterms:modified>
  <cp:revision>2</cp:revision>
  <dc:subject/>
  <dc:title> "Quels métiers fabriquent la salade de carottes râpées de la cantine ?"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