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presProps.xml" ContentType="application/vnd.openxmlformats-officedocument.presentationml.presProps+xml"/>
  <Override PartName="/ppt/media/image49.svg" ContentType="image/svg"/>
  <Override PartName="/ppt/media/image1.png" ContentType="image/png"/>
  <Override PartName="/ppt/media/image13.png" ContentType="image/png"/>
  <Override PartName="/ppt/media/image6.svg" ContentType="image/svg"/>
  <Override PartName="/ppt/media/image58.png" ContentType="image/png"/>
  <Override PartName="/ppt/media/image2.png" ContentType="image/png"/>
  <Override PartName="/ppt/media/image15.png" ContentType="image/png"/>
  <Override PartName="/ppt/media/image8.svg" ContentType="image/svg"/>
  <Override PartName="/ppt/media/image3.png" ContentType="image/png"/>
  <Override PartName="/ppt/media/image61.svg" ContentType="image/svg"/>
  <Override PartName="/ppt/media/image7.png" ContentType="image/png"/>
  <Override PartName="/ppt/media/image4.svg" ContentType="image/svg"/>
  <Override PartName="/ppt/media/image11.png" ContentType="image/png"/>
  <Override PartName="/ppt/media/image5.png" ContentType="image/png"/>
  <Override PartName="/ppt/media/image63.svg" ContentType="image/svg"/>
  <Override PartName="/ppt/media/image9.png" ContentType="image/png"/>
  <Override PartName="/ppt/media/image10.svg" ContentType="image/svg"/>
  <Override PartName="/ppt/media/image12.svg" ContentType="image/svg"/>
  <Override PartName="/ppt/media/image14.svg" ContentType="image/svg"/>
  <Override PartName="/ppt/media/image16.svg" ContentType="image/svg"/>
  <Override PartName="/ppt/media/image17.png" ContentType="image/png"/>
  <Override PartName="/ppt/media/image18.svg" ContentType="image/svg"/>
  <Override PartName="/ppt/media/image19.png" ContentType="image/png"/>
  <Override PartName="/ppt/media/image20.svg" ContentType="image/svg"/>
  <Override PartName="/ppt/media/image21.png" ContentType="image/png"/>
  <Override PartName="/ppt/media/image22.svg" ContentType="image/svg"/>
  <Override PartName="/ppt/media/image23.png" ContentType="image/png"/>
  <Override PartName="/ppt/media/image24.svg" ContentType="image/svg"/>
  <Override PartName="/ppt/media/image32.png" ContentType="image/png"/>
  <Override PartName="/ppt/media/image25.png" ContentType="image/png"/>
  <Override PartName="/ppt/media/image26.svg" ContentType="image/svg"/>
  <Override PartName="/ppt/media/image27.png" ContentType="image/png"/>
  <Override PartName="/ppt/media/image28.svg" ContentType="image/svg"/>
  <Override PartName="/ppt/media/image29.png" ContentType="image/png"/>
  <Override PartName="/ppt/media/image30.svg" ContentType="image/svg"/>
  <Override PartName="/ppt/media/image31.jpeg" ContentType="image/jpeg"/>
  <Override PartName="/ppt/media/image33.jpeg" ContentType="image/jpeg"/>
  <Override PartName="/ppt/media/image62.png" ContentType="image/png"/>
  <Override PartName="/ppt/media/image34.jpeg" ContentType="image/jpeg"/>
  <Override PartName="/ppt/media/image35.png" ContentType="image/png"/>
  <Override PartName="/ppt/media/image36.svg" ContentType="image/svg"/>
  <Override PartName="/ppt/media/image37.png" ContentType="image/png"/>
  <Override PartName="/ppt/media/image38.svg" ContentType="image/svg"/>
  <Override PartName="/ppt/media/image46.png" ContentType="image/png"/>
  <Override PartName="/ppt/media/image39.png" ContentType="image/png"/>
  <Override PartName="/ppt/media/image40.svg" ContentType="image/svg"/>
  <Override PartName="/ppt/media/image41.png" ContentType="image/png"/>
  <Override PartName="/ppt/media/image42.svg" ContentType="image/svg"/>
  <Override PartName="/ppt/media/image50.png" ContentType="image/png"/>
  <Override PartName="/ppt/media/image43.png" ContentType="image/png"/>
  <Override PartName="/ppt/media/image44.svg" ContentType="image/svg"/>
  <Override PartName="/ppt/media/image45.png" ContentType="image/png"/>
  <Override PartName="/ppt/media/image47.svg" ContentType="image/svg"/>
  <Override PartName="/ppt/media/image48.png" ContentType="image/png"/>
  <Override PartName="/ppt/media/image51.png" ContentType="image/png"/>
  <Override PartName="/ppt/media/image52.svg" ContentType="image/svg"/>
  <Override PartName="/ppt/media/image60.png" ContentType="image/png"/>
  <Override PartName="/ppt/media/image53.png" ContentType="image/png"/>
  <Override PartName="/ppt/media/image54.png" ContentType="image/png"/>
  <Override PartName="/ppt/media/image55.svg" ContentType="image/svg"/>
  <Override PartName="/ppt/media/image56.png" ContentType="image/png"/>
  <Override PartName="/ppt/media/image57.svg" ContentType="image/svg"/>
  <Override PartName="/ppt/media/image59.svg" ContentType="image/sv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69.svg" ContentType="image/sv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8288000" cy="10287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 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FBC61A0-27B9-4E2B-B9FD-72549C3B7909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1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texte-titre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480" cy="596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niveau de plan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Troisième niveau de plan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Quatrième niveau de plan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Cinquième niveau de plan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Sixième niveau de plan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Septième niveau de plan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fr-F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560" cy="639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560" cy="3950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fr-F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fr-F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000" cy="639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000" cy="3950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fr-F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fr-F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PlaceHolder 6"/>
          <p:cNvSpPr>
            <a:spLocks noGrp="1"/>
          </p:cNvSpPr>
          <p:nvPr>
            <p:ph type="dt" idx="28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7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8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1EFDE01-2578-4A35-9B6D-9111672462EA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fr-F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ftr" idx="32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sldNum" idx="33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6E045BF-A09E-4EAB-A487-40474C9FA819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0920" cy="585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440" cy="46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6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43F1672-B7ED-4524-B7B3-65E358FF59FD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5680" cy="56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niveau de plan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Troisième niveau de plan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Quatrième niveau de plan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Cinquième niveau de plan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Sixième niveau de plan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Septième niveau de plan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5680" cy="80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6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10B5ADD-A39C-4DDB-9F1B-C931C5B7CC2A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fr-F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3C6BCA1-0DBC-48EC-ADFC-56D310FF158B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fr-F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065B33C-2E3A-4EF8-A943-3E9288FF998D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6680" cy="585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fr-F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200" cy="585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ftr" idx="17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sldNum" idx="18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8E4C888-21FE-4831-95D4-B0E6DC131036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fr-F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fr-F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ftr" idx="20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604A1A2-F3AA-493B-AB5C-8D8AD1D8CBFD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000" strike="noStrike" u="none" cap="all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fr-FR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1680" cy="149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Click to edit Master text styles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ftr" idx="23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5D7C445-F8A4-4659-84F4-72AC9A088E32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fr-F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7760" cy="452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7760" cy="452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 idx="26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 idx="27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74BADEE-6D04-472A-A9EE-C8AC8A42AA9C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svg"/><Relationship Id="rId3" Type="http://schemas.openxmlformats.org/officeDocument/2006/relationships/image" Target="../media/image5.png"/><Relationship Id="rId4" Type="http://schemas.openxmlformats.org/officeDocument/2006/relationships/image" Target="../media/image6.svg"/><Relationship Id="rId5" Type="http://schemas.openxmlformats.org/officeDocument/2006/relationships/image" Target="../media/image7.png"/><Relationship Id="rId6" Type="http://schemas.openxmlformats.org/officeDocument/2006/relationships/image" Target="../media/image8.svg"/><Relationship Id="rId7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sv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svg"/><Relationship Id="rId3" Type="http://schemas.openxmlformats.org/officeDocument/2006/relationships/image" Target="../media/image23.png"/><Relationship Id="rId4" Type="http://schemas.openxmlformats.org/officeDocument/2006/relationships/image" Target="../media/image24.svg"/><Relationship Id="rId5" Type="http://schemas.openxmlformats.org/officeDocument/2006/relationships/image" Target="../media/image62.png"/><Relationship Id="rId6" Type="http://schemas.openxmlformats.org/officeDocument/2006/relationships/image" Target="../media/image63.svg"/><Relationship Id="rId7" Type="http://schemas.openxmlformats.org/officeDocument/2006/relationships/image" Target="../media/image64.png"/><Relationship Id="rId8" Type="http://schemas.openxmlformats.org/officeDocument/2006/relationships/image" Target="../media/image17.png"/><Relationship Id="rId9" Type="http://schemas.openxmlformats.org/officeDocument/2006/relationships/image" Target="../media/image18.svg"/><Relationship Id="rId10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svg"/><Relationship Id="rId3" Type="http://schemas.openxmlformats.org/officeDocument/2006/relationships/image" Target="../media/image29.png"/><Relationship Id="rId4" Type="http://schemas.openxmlformats.org/officeDocument/2006/relationships/image" Target="../media/image30.svg"/><Relationship Id="rId5" Type="http://schemas.openxmlformats.org/officeDocument/2006/relationships/image" Target="../media/image23.png"/><Relationship Id="rId6" Type="http://schemas.openxmlformats.org/officeDocument/2006/relationships/image" Target="../media/image24.svg"/><Relationship Id="rId7" Type="http://schemas.openxmlformats.org/officeDocument/2006/relationships/image" Target="../media/image25.png"/><Relationship Id="rId8" Type="http://schemas.openxmlformats.org/officeDocument/2006/relationships/image" Target="../media/image26.svg"/><Relationship Id="rId9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svg"/><Relationship Id="rId3" Type="http://schemas.openxmlformats.org/officeDocument/2006/relationships/image" Target="../media/image5.png"/><Relationship Id="rId4" Type="http://schemas.openxmlformats.org/officeDocument/2006/relationships/image" Target="../media/image6.svg"/><Relationship Id="rId5" Type="http://schemas.openxmlformats.org/officeDocument/2006/relationships/image" Target="../media/image7.png"/><Relationship Id="rId6" Type="http://schemas.openxmlformats.org/officeDocument/2006/relationships/image" Target="../media/image8.svg"/><Relationship Id="rId7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svg"/><Relationship Id="rId3" Type="http://schemas.openxmlformats.org/officeDocument/2006/relationships/image" Target="../media/image54.png"/><Relationship Id="rId4" Type="http://schemas.openxmlformats.org/officeDocument/2006/relationships/image" Target="../media/image55.svg"/><Relationship Id="rId5" Type="http://schemas.openxmlformats.org/officeDocument/2006/relationships/image" Target="../media/image56.png"/><Relationship Id="rId6" Type="http://schemas.openxmlformats.org/officeDocument/2006/relationships/image" Target="../media/image57.svg"/><Relationship Id="rId7" Type="http://schemas.openxmlformats.org/officeDocument/2006/relationships/image" Target="../media/image58.png"/><Relationship Id="rId8" Type="http://schemas.openxmlformats.org/officeDocument/2006/relationships/image" Target="../media/image59.svg"/><Relationship Id="rId9" Type="http://schemas.openxmlformats.org/officeDocument/2006/relationships/image" Target="../media/image60.png"/><Relationship Id="rId10" Type="http://schemas.openxmlformats.org/officeDocument/2006/relationships/image" Target="../media/image61.svg"/><Relationship Id="rId11" Type="http://schemas.openxmlformats.org/officeDocument/2006/relationships/image" Target="../media/image65.png"/><Relationship Id="rId12" Type="http://schemas.openxmlformats.org/officeDocument/2006/relationships/image" Target="../media/image66.png"/><Relationship Id="rId13" Type="http://schemas.openxmlformats.org/officeDocument/2006/relationships/image" Target="../media/image67.png"/><Relationship Id="rId14" Type="http://schemas.openxmlformats.org/officeDocument/2006/relationships/image" Target="../media/image68.png"/><Relationship Id="rId15" Type="http://schemas.openxmlformats.org/officeDocument/2006/relationships/image" Target="../media/image69.svg"/><Relationship Id="rId16" Type="http://schemas.openxmlformats.org/officeDocument/2006/relationships/image" Target="../media/image17.png"/><Relationship Id="rId17" Type="http://schemas.openxmlformats.org/officeDocument/2006/relationships/image" Target="../media/image18.svg"/><Relationship Id="rId18" Type="http://schemas.openxmlformats.org/officeDocument/2006/relationships/image" Target="../media/image5.png"/><Relationship Id="rId19" Type="http://schemas.openxmlformats.org/officeDocument/2006/relationships/image" Target="../media/image6.svg"/><Relationship Id="rId20" Type="http://schemas.openxmlformats.org/officeDocument/2006/relationships/image" Target="../media/image7.png"/><Relationship Id="rId21" Type="http://schemas.openxmlformats.org/officeDocument/2006/relationships/image" Target="../media/image8.svg"/><Relationship Id="rId2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sv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svg"/><Relationship Id="rId6" Type="http://schemas.openxmlformats.org/officeDocument/2006/relationships/image" Target="../media/image7.png"/><Relationship Id="rId7" Type="http://schemas.openxmlformats.org/officeDocument/2006/relationships/image" Target="../media/image8.svg"/><Relationship Id="rId8" Type="http://schemas.openxmlformats.org/officeDocument/2006/relationships/image" Target="../media/image9.png"/><Relationship Id="rId9" Type="http://schemas.openxmlformats.org/officeDocument/2006/relationships/image" Target="../media/image10.svg"/><Relationship Id="rId10" Type="http://schemas.openxmlformats.org/officeDocument/2006/relationships/image" Target="../media/image11.png"/><Relationship Id="rId11" Type="http://schemas.openxmlformats.org/officeDocument/2006/relationships/image" Target="../media/image12.svg"/><Relationship Id="rId12" Type="http://schemas.openxmlformats.org/officeDocument/2006/relationships/image" Target="../media/image13.png"/><Relationship Id="rId13" Type="http://schemas.openxmlformats.org/officeDocument/2006/relationships/image" Target="../media/image14.svg"/><Relationship Id="rId14" Type="http://schemas.openxmlformats.org/officeDocument/2006/relationships/image" Target="../media/image15.png"/><Relationship Id="rId15" Type="http://schemas.openxmlformats.org/officeDocument/2006/relationships/image" Target="../media/image16.svg"/><Relationship Id="rId16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sv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sv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svg"/><Relationship Id="rId3" Type="http://schemas.openxmlformats.org/officeDocument/2006/relationships/image" Target="../media/image23.png"/><Relationship Id="rId4" Type="http://schemas.openxmlformats.org/officeDocument/2006/relationships/image" Target="../media/image24.svg"/><Relationship Id="rId5" Type="http://schemas.openxmlformats.org/officeDocument/2006/relationships/image" Target="../media/image25.png"/><Relationship Id="rId6" Type="http://schemas.openxmlformats.org/officeDocument/2006/relationships/image" Target="../media/image26.svg"/><Relationship Id="rId7" Type="http://schemas.openxmlformats.org/officeDocument/2006/relationships/image" Target="../media/image5.png"/><Relationship Id="rId8" Type="http://schemas.openxmlformats.org/officeDocument/2006/relationships/image" Target="../media/image6.svg"/><Relationship Id="rId9" Type="http://schemas.openxmlformats.org/officeDocument/2006/relationships/image" Target="../media/image7.png"/><Relationship Id="rId10" Type="http://schemas.openxmlformats.org/officeDocument/2006/relationships/image" Target="../media/image8.svg"/><Relationship Id="rId1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sv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svg"/><Relationship Id="rId3" Type="http://schemas.openxmlformats.org/officeDocument/2006/relationships/image" Target="../media/image27.png"/><Relationship Id="rId4" Type="http://schemas.openxmlformats.org/officeDocument/2006/relationships/image" Target="../media/image28.svg"/><Relationship Id="rId5" Type="http://schemas.openxmlformats.org/officeDocument/2006/relationships/image" Target="../media/image29.png"/><Relationship Id="rId6" Type="http://schemas.openxmlformats.org/officeDocument/2006/relationships/image" Target="../media/image30.svg"/><Relationship Id="rId7" Type="http://schemas.openxmlformats.org/officeDocument/2006/relationships/image" Target="../media/image23.png"/><Relationship Id="rId8" Type="http://schemas.openxmlformats.org/officeDocument/2006/relationships/image" Target="../media/image24.svg"/><Relationship Id="rId9" Type="http://schemas.openxmlformats.org/officeDocument/2006/relationships/image" Target="../media/image31.jpeg"/><Relationship Id="rId10" Type="http://schemas.openxmlformats.org/officeDocument/2006/relationships/image" Target="../media/image32.png"/><Relationship Id="rId11" Type="http://schemas.openxmlformats.org/officeDocument/2006/relationships/image" Target="../media/image33.jpeg"/><Relationship Id="rId12" Type="http://schemas.openxmlformats.org/officeDocument/2006/relationships/image" Target="../media/image34.jpeg"/><Relationship Id="rId1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svg"/><Relationship Id="rId3" Type="http://schemas.openxmlformats.org/officeDocument/2006/relationships/image" Target="../media/image35.png"/><Relationship Id="rId4" Type="http://schemas.openxmlformats.org/officeDocument/2006/relationships/image" Target="../media/image36.svg"/><Relationship Id="rId5" Type="http://schemas.openxmlformats.org/officeDocument/2006/relationships/image" Target="../media/image37.png"/><Relationship Id="rId6" Type="http://schemas.openxmlformats.org/officeDocument/2006/relationships/image" Target="../media/image38.svg"/><Relationship Id="rId7" Type="http://schemas.openxmlformats.org/officeDocument/2006/relationships/image" Target="../media/image39.png"/><Relationship Id="rId8" Type="http://schemas.openxmlformats.org/officeDocument/2006/relationships/image" Target="../media/image40.svg"/><Relationship Id="rId9" Type="http://schemas.openxmlformats.org/officeDocument/2006/relationships/image" Target="../media/image35.png"/><Relationship Id="rId10" Type="http://schemas.openxmlformats.org/officeDocument/2006/relationships/image" Target="../media/image36.svg"/><Relationship Id="rId11" Type="http://schemas.openxmlformats.org/officeDocument/2006/relationships/image" Target="../media/image41.png"/><Relationship Id="rId12" Type="http://schemas.openxmlformats.org/officeDocument/2006/relationships/image" Target="../media/image42.svg"/><Relationship Id="rId13" Type="http://schemas.openxmlformats.org/officeDocument/2006/relationships/image" Target="../media/image35.png"/><Relationship Id="rId14" Type="http://schemas.openxmlformats.org/officeDocument/2006/relationships/image" Target="../media/image36.svg"/><Relationship Id="rId15" Type="http://schemas.openxmlformats.org/officeDocument/2006/relationships/image" Target="../media/image43.png"/><Relationship Id="rId16" Type="http://schemas.openxmlformats.org/officeDocument/2006/relationships/image" Target="../media/image44.svg"/><Relationship Id="rId17" Type="http://schemas.openxmlformats.org/officeDocument/2006/relationships/image" Target="../media/image45.png"/><Relationship Id="rId18" Type="http://schemas.openxmlformats.org/officeDocument/2006/relationships/image" Target="../media/image46.png"/><Relationship Id="rId19" Type="http://schemas.openxmlformats.org/officeDocument/2006/relationships/image" Target="../media/image47.svg"/><Relationship Id="rId20" Type="http://schemas.openxmlformats.org/officeDocument/2006/relationships/image" Target="../media/image35.png"/><Relationship Id="rId21" Type="http://schemas.openxmlformats.org/officeDocument/2006/relationships/image" Target="../media/image36.svg"/><Relationship Id="rId22" Type="http://schemas.openxmlformats.org/officeDocument/2006/relationships/image" Target="../media/image48.png"/><Relationship Id="rId23" Type="http://schemas.openxmlformats.org/officeDocument/2006/relationships/image" Target="../media/image49.svg"/><Relationship Id="rId24" Type="http://schemas.openxmlformats.org/officeDocument/2006/relationships/image" Target="../media/image35.png"/><Relationship Id="rId25" Type="http://schemas.openxmlformats.org/officeDocument/2006/relationships/image" Target="../media/image36.svg"/><Relationship Id="rId26" Type="http://schemas.openxmlformats.org/officeDocument/2006/relationships/image" Target="../media/image50.png"/><Relationship Id="rId27" Type="http://schemas.openxmlformats.org/officeDocument/2006/relationships/image" Target="../media/image51.png"/><Relationship Id="rId28" Type="http://schemas.openxmlformats.org/officeDocument/2006/relationships/image" Target="../media/image52.svg"/><Relationship Id="rId29" Type="http://schemas.openxmlformats.org/officeDocument/2006/relationships/image" Target="../media/image5.png"/><Relationship Id="rId30" Type="http://schemas.openxmlformats.org/officeDocument/2006/relationships/image" Target="../media/image6.svg"/><Relationship Id="rId31" Type="http://schemas.openxmlformats.org/officeDocument/2006/relationships/image" Target="../media/image7.png"/><Relationship Id="rId32" Type="http://schemas.openxmlformats.org/officeDocument/2006/relationships/image" Target="../media/image8.svg"/><Relationship Id="rId33" Type="http://schemas.openxmlformats.org/officeDocument/2006/relationships/image" Target="../media/image53.png"/><Relationship Id="rId34" Type="http://schemas.openxmlformats.org/officeDocument/2006/relationships/image" Target="../media/image53.png"/><Relationship Id="rId35" Type="http://schemas.openxmlformats.org/officeDocument/2006/relationships/image" Target="../media/image53.png"/><Relationship Id="rId36" Type="http://schemas.openxmlformats.org/officeDocument/2006/relationships/image" Target="../media/image53.png"/><Relationship Id="rId37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svg"/><Relationship Id="rId3" Type="http://schemas.openxmlformats.org/officeDocument/2006/relationships/image" Target="../media/image56.png"/><Relationship Id="rId4" Type="http://schemas.openxmlformats.org/officeDocument/2006/relationships/image" Target="../media/image57.svg"/><Relationship Id="rId5" Type="http://schemas.openxmlformats.org/officeDocument/2006/relationships/image" Target="../media/image58.png"/><Relationship Id="rId6" Type="http://schemas.openxmlformats.org/officeDocument/2006/relationships/image" Target="../media/image59.svg"/><Relationship Id="rId7" Type="http://schemas.openxmlformats.org/officeDocument/2006/relationships/image" Target="../media/image60.png"/><Relationship Id="rId8" Type="http://schemas.openxmlformats.org/officeDocument/2006/relationships/image" Target="../media/image61.svg"/><Relationship Id="rId9" Type="http://schemas.openxmlformats.org/officeDocument/2006/relationships/image" Target="../media/image17.png"/><Relationship Id="rId10" Type="http://schemas.openxmlformats.org/officeDocument/2006/relationships/image" Target="../media/image18.svg"/><Relationship Id="rId11" Type="http://schemas.openxmlformats.org/officeDocument/2006/relationships/image" Target="../media/image5.png"/><Relationship Id="rId12" Type="http://schemas.openxmlformats.org/officeDocument/2006/relationships/image" Target="../media/image6.svg"/><Relationship Id="rId13" Type="http://schemas.openxmlformats.org/officeDocument/2006/relationships/image" Target="../media/image7.png"/><Relationship Id="rId14" Type="http://schemas.openxmlformats.org/officeDocument/2006/relationships/image" Target="../media/image8.svg"/><Relationship Id="rId1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2"/>
          <p:cNvSpPr/>
          <p:nvPr/>
        </p:nvSpPr>
        <p:spPr>
          <a:xfrm>
            <a:off x="569880" y="308880"/>
            <a:ext cx="11401920" cy="201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15840"/>
              </a:lnSpc>
            </a:pPr>
            <a:r>
              <a:rPr b="0" lang="en-US" sz="13200" strike="noStrike" u="none">
                <a:solidFill>
                  <a:srgbClr val="1d5437"/>
                </a:solidFill>
                <a:effectLst/>
                <a:uFillTx/>
                <a:latin typeface="Marykate"/>
                <a:ea typeface="Marykate"/>
              </a:rPr>
              <a:t>Notice d’utilisation</a:t>
            </a:r>
            <a:endParaRPr b="0" lang="fr-FR" sz="1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TextBox 3"/>
          <p:cNvSpPr/>
          <p:nvPr/>
        </p:nvSpPr>
        <p:spPr>
          <a:xfrm>
            <a:off x="663120" y="4617000"/>
            <a:ext cx="16688520" cy="229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 defTabSz="914400">
              <a:lnSpc>
                <a:spcPts val="2999"/>
              </a:lnSpc>
            </a:pPr>
            <a:r>
              <a:rPr b="0" lang="en-US" sz="2500" strike="noStrike" u="sng">
                <a:solidFill>
                  <a:srgbClr val="1d5437"/>
                </a:solidFill>
                <a:effectLst/>
                <a:uFillTx/>
                <a:latin typeface="Nunito Sans Condensed"/>
                <a:ea typeface="Nunito Sans Condensed"/>
              </a:rPr>
              <a:t>Modifier les slides : </a:t>
            </a:r>
            <a:endParaRPr b="0" lang="fr-F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2999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2999"/>
              </a:lnSpc>
            </a:pPr>
            <a:r>
              <a:rPr b="0" lang="en-US" sz="2500" strike="noStrike" u="none">
                <a:solidFill>
                  <a:srgbClr val="1d5437"/>
                </a:solidFill>
                <a:effectLst/>
                <a:uFillTx/>
                <a:latin typeface="Nunito Sans Condensed"/>
                <a:ea typeface="Nunito Sans Condensed"/>
              </a:rPr>
              <a:t>5 : infos sur la structure visitée</a:t>
            </a:r>
            <a:endParaRPr b="0" lang="fr-F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2999"/>
              </a:lnSpc>
            </a:pPr>
            <a:r>
              <a:rPr b="0" lang="en-US" sz="2500" strike="noStrike" u="none">
                <a:solidFill>
                  <a:srgbClr val="1d5437"/>
                </a:solidFill>
                <a:effectLst/>
                <a:uFillTx/>
                <a:latin typeface="Nunito Sans Condensed"/>
                <a:ea typeface="Nunito Sans Condensed"/>
              </a:rPr>
              <a:t>7 : photos, logos de la structure visitée</a:t>
            </a:r>
            <a:endParaRPr b="0" lang="fr-F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2999"/>
              </a:lnSpc>
            </a:pPr>
            <a:r>
              <a:rPr b="0" lang="en-US" sz="2500" strike="noStrike" u="none">
                <a:solidFill>
                  <a:srgbClr val="1d5437"/>
                </a:solidFill>
                <a:effectLst/>
                <a:uFillTx/>
                <a:latin typeface="Nunito Sans Condensed"/>
                <a:ea typeface="Nunito Sans Condensed"/>
              </a:rPr>
              <a:t>9 : présentation des personnes rencontrées</a:t>
            </a:r>
            <a:endParaRPr b="0" lang="fr-F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2999"/>
              </a:lnSpc>
            </a:pPr>
            <a:r>
              <a:rPr b="0" lang="en-US" sz="2500" strike="noStrike" u="none">
                <a:solidFill>
                  <a:srgbClr val="1d5437"/>
                </a:solidFill>
                <a:effectLst/>
                <a:uFillTx/>
                <a:latin typeface="Nunito Sans Condensed"/>
                <a:ea typeface="Nunito Sans Condensed"/>
              </a:rPr>
              <a:t>14 : personnes rencontrées</a:t>
            </a:r>
            <a:endParaRPr b="0" lang="fr-F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Freeform 4"/>
          <p:cNvSpPr/>
          <p:nvPr/>
        </p:nvSpPr>
        <p:spPr>
          <a:xfrm>
            <a:off x="16423560" y="9574920"/>
            <a:ext cx="1671120" cy="584280"/>
          </a:xfrm>
          <a:custGeom>
            <a:avLst/>
            <a:gdLst>
              <a:gd name="textAreaLeft" fmla="*/ 0 w 1671120"/>
              <a:gd name="textAreaRight" fmla="*/ 1671840 w 1671120"/>
              <a:gd name="textAreaTop" fmla="*/ 0 h 584280"/>
              <a:gd name="textAreaBottom" fmla="*/ 585000 h 584280"/>
            </a:gdLst>
            <a:ahLst/>
            <a:cxnLst/>
            <a:rect l="textAreaLeft" t="textAreaTop" r="textAreaRight" b="textAreaBottom"/>
            <a:pathLst>
              <a:path w="1671829" h="584933">
                <a:moveTo>
                  <a:pt x="0" y="0"/>
                </a:moveTo>
                <a:lnTo>
                  <a:pt x="1671830" y="0"/>
                </a:lnTo>
                <a:lnTo>
                  <a:pt x="1671830" y="584933"/>
                </a:lnTo>
                <a:lnTo>
                  <a:pt x="0" y="58493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Freeform 5"/>
          <p:cNvSpPr/>
          <p:nvPr/>
        </p:nvSpPr>
        <p:spPr>
          <a:xfrm>
            <a:off x="15456240" y="7184160"/>
            <a:ext cx="2975040" cy="2975040"/>
          </a:xfrm>
          <a:custGeom>
            <a:avLst/>
            <a:gdLst>
              <a:gd name="textAreaLeft" fmla="*/ 0 w 2975040"/>
              <a:gd name="textAreaRight" fmla="*/ 2975760 w 2975040"/>
              <a:gd name="textAreaTop" fmla="*/ 0 h 2975040"/>
              <a:gd name="textAreaBottom" fmla="*/ 2975760 h 2975040"/>
            </a:gdLst>
            <a:ahLst/>
            <a:cxnLst/>
            <a:rect l="textAreaLeft" t="textAreaTop" r="textAreaRight" b="textAreaBottom"/>
            <a:pathLst>
              <a:path w="2975723" h="2975723">
                <a:moveTo>
                  <a:pt x="0" y="0"/>
                </a:moveTo>
                <a:lnTo>
                  <a:pt x="2975722" y="0"/>
                </a:lnTo>
                <a:lnTo>
                  <a:pt x="2975722" y="2975722"/>
                </a:lnTo>
                <a:lnTo>
                  <a:pt x="0" y="297572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Box 2"/>
          <p:cNvSpPr/>
          <p:nvPr/>
        </p:nvSpPr>
        <p:spPr>
          <a:xfrm>
            <a:off x="1899360" y="377280"/>
            <a:ext cx="13302360" cy="105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8308"/>
              </a:lnSpc>
            </a:pPr>
            <a:r>
              <a:rPr b="0" lang="en-US" sz="5940" strike="noStrike" u="none">
                <a:solidFill>
                  <a:srgbClr val="000000"/>
                </a:solidFill>
                <a:effectLst/>
                <a:uFillTx/>
                <a:latin typeface="Bahnschrift Condensed"/>
                <a:ea typeface="Marykate"/>
              </a:rPr>
              <a:t>CONNAIS TU CES MÉTIERS ? </a:t>
            </a:r>
            <a:endParaRPr b="0" lang="fr-FR" sz="594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" name="Freeform 3"/>
          <p:cNvSpPr/>
          <p:nvPr/>
        </p:nvSpPr>
        <p:spPr>
          <a:xfrm>
            <a:off x="762480" y="455040"/>
            <a:ext cx="583920" cy="1190520"/>
          </a:xfrm>
          <a:custGeom>
            <a:avLst/>
            <a:gdLst>
              <a:gd name="textAreaLeft" fmla="*/ 0 w 583920"/>
              <a:gd name="textAreaRight" fmla="*/ 584640 w 583920"/>
              <a:gd name="textAreaTop" fmla="*/ 0 h 1190520"/>
              <a:gd name="textAreaBottom" fmla="*/ 1191240 h 1190520"/>
            </a:gdLst>
            <a:ahLst/>
            <a:cxnLst/>
            <a:rect l="textAreaLeft" t="textAreaTop" r="textAreaRight" b="textAreaBottom"/>
            <a:pathLst>
              <a:path w="584722" h="1191101">
                <a:moveTo>
                  <a:pt x="0" y="0"/>
                </a:moveTo>
                <a:lnTo>
                  <a:pt x="584723" y="0"/>
                </a:lnTo>
                <a:lnTo>
                  <a:pt x="584723" y="1191101"/>
                </a:lnTo>
                <a:lnTo>
                  <a:pt x="0" y="119110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" name="Freeform 6"/>
          <p:cNvSpPr/>
          <p:nvPr/>
        </p:nvSpPr>
        <p:spPr>
          <a:xfrm>
            <a:off x="3138840" y="4119840"/>
            <a:ext cx="3577680" cy="3273480"/>
          </a:xfrm>
          <a:custGeom>
            <a:avLst/>
            <a:gdLst>
              <a:gd name="textAreaLeft" fmla="*/ 0 w 3577680"/>
              <a:gd name="textAreaRight" fmla="*/ 3578400 w 3577680"/>
              <a:gd name="textAreaTop" fmla="*/ 0 h 3273480"/>
              <a:gd name="textAreaBottom" fmla="*/ 3274200 h 3273480"/>
            </a:gdLst>
            <a:ahLst/>
            <a:cxnLst/>
            <a:rect l="textAreaLeft" t="textAreaTop" r="textAreaRight" b="textAreaBottom"/>
            <a:pathLst>
              <a:path w="3578238" h="3274088">
                <a:moveTo>
                  <a:pt x="0" y="0"/>
                </a:moveTo>
                <a:lnTo>
                  <a:pt x="3578238" y="0"/>
                </a:lnTo>
                <a:lnTo>
                  <a:pt x="3578238" y="3274089"/>
                </a:lnTo>
                <a:lnTo>
                  <a:pt x="0" y="327408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" name="Freeform 7"/>
          <p:cNvSpPr/>
          <p:nvPr/>
        </p:nvSpPr>
        <p:spPr>
          <a:xfrm rot="1159800">
            <a:off x="3835080" y="4646520"/>
            <a:ext cx="1977840" cy="1933200"/>
          </a:xfrm>
          <a:custGeom>
            <a:avLst/>
            <a:gdLst>
              <a:gd name="textAreaLeft" fmla="*/ 0 w 1977840"/>
              <a:gd name="textAreaRight" fmla="*/ 1978560 w 1977840"/>
              <a:gd name="textAreaTop" fmla="*/ 0 h 1933200"/>
              <a:gd name="textAreaBottom" fmla="*/ 1933920 h 1933200"/>
            </a:gdLst>
            <a:ahLst/>
            <a:cxnLst/>
            <a:rect l="textAreaLeft" t="textAreaTop" r="textAreaRight" b="textAreaBottom"/>
            <a:pathLst>
              <a:path w="1978594" h="1934075">
                <a:moveTo>
                  <a:pt x="0" y="0"/>
                </a:moveTo>
                <a:lnTo>
                  <a:pt x="1978593" y="0"/>
                </a:lnTo>
                <a:lnTo>
                  <a:pt x="1978593" y="1934075"/>
                </a:lnTo>
                <a:lnTo>
                  <a:pt x="0" y="193407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72" name="Group 8"/>
          <p:cNvGrpSpPr/>
          <p:nvPr/>
        </p:nvGrpSpPr>
        <p:grpSpPr>
          <a:xfrm>
            <a:off x="7909920" y="4918320"/>
            <a:ext cx="6184800" cy="1532160"/>
            <a:chOff x="7909920" y="4918320"/>
            <a:chExt cx="6184800" cy="1532160"/>
          </a:xfrm>
        </p:grpSpPr>
        <p:sp>
          <p:nvSpPr>
            <p:cNvPr id="173" name="Freeform 9"/>
            <p:cNvSpPr/>
            <p:nvPr/>
          </p:nvSpPr>
          <p:spPr>
            <a:xfrm>
              <a:off x="7909920" y="5063040"/>
              <a:ext cx="6184800" cy="1387440"/>
            </a:xfrm>
            <a:custGeom>
              <a:avLst/>
              <a:gdLst>
                <a:gd name="textAreaLeft" fmla="*/ 0 w 6184800"/>
                <a:gd name="textAreaRight" fmla="*/ 6185520 w 6184800"/>
                <a:gd name="textAreaTop" fmla="*/ 0 h 1387440"/>
                <a:gd name="textAreaBottom" fmla="*/ 1388160 h 1387440"/>
              </a:gdLst>
              <a:ahLst/>
              <a:cxnLst/>
              <a:rect l="textAreaLeft" t="textAreaTop" r="textAreaRight" b="textAreaBottom"/>
              <a:pathLst>
                <a:path w="1629073" h="365586">
                  <a:moveTo>
                    <a:pt x="0" y="0"/>
                  </a:moveTo>
                  <a:lnTo>
                    <a:pt x="1629073" y="0"/>
                  </a:lnTo>
                  <a:lnTo>
                    <a:pt x="1629073" y="365586"/>
                  </a:lnTo>
                  <a:lnTo>
                    <a:pt x="0" y="365586"/>
                  </a:lnTo>
                  <a:close/>
                </a:path>
              </a:pathLst>
            </a:custGeom>
            <a:noFill/>
            <a:ln cap="sq" w="381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fr-FR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" name="TextBox 10"/>
            <p:cNvSpPr/>
            <p:nvPr/>
          </p:nvSpPr>
          <p:spPr>
            <a:xfrm>
              <a:off x="7909920" y="4918320"/>
              <a:ext cx="6184800" cy="153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 defTabSz="914400">
                <a:lnSpc>
                  <a:spcPts val="337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175" name="TextBox 11"/>
          <p:cNvSpPr/>
          <p:nvPr/>
        </p:nvSpPr>
        <p:spPr>
          <a:xfrm>
            <a:off x="8798400" y="5519160"/>
            <a:ext cx="47372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3654"/>
              </a:lnSpc>
            </a:pPr>
            <a:r>
              <a:rPr b="1" lang="en-US" sz="3040" spc="91" strike="noStrike" u="none">
                <a:solidFill>
                  <a:srgbClr val="000000"/>
                </a:solidFill>
                <a:effectLst/>
                <a:uFillTx/>
                <a:latin typeface="Nunito Sans Condensed Bold"/>
                <a:ea typeface="Nunito Sans Condensed Bold"/>
              </a:rPr>
              <a:t>2 questions dans ton livret</a:t>
            </a:r>
            <a:endParaRPr b="0" lang="fr-FR" sz="304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3a63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Freeform 2"/>
          <p:cNvSpPr/>
          <p:nvPr/>
        </p:nvSpPr>
        <p:spPr>
          <a:xfrm>
            <a:off x="4544280" y="2022120"/>
            <a:ext cx="8877600" cy="7165440"/>
          </a:xfrm>
          <a:custGeom>
            <a:avLst/>
            <a:gdLst>
              <a:gd name="textAreaLeft" fmla="*/ 0 w 8877600"/>
              <a:gd name="textAreaRight" fmla="*/ 8878320 w 8877600"/>
              <a:gd name="textAreaTop" fmla="*/ 0 h 7165440"/>
              <a:gd name="textAreaBottom" fmla="*/ 7166160 h 7165440"/>
            </a:gdLst>
            <a:ahLst/>
            <a:cxnLst/>
            <a:rect l="textAreaLeft" t="textAreaTop" r="textAreaRight" b="textAreaBottom"/>
            <a:pathLst>
              <a:path w="8878201" h="7166024">
                <a:moveTo>
                  <a:pt x="0" y="0"/>
                </a:moveTo>
                <a:lnTo>
                  <a:pt x="8878201" y="0"/>
                </a:lnTo>
                <a:lnTo>
                  <a:pt x="8878201" y="7166024"/>
                </a:lnTo>
                <a:lnTo>
                  <a:pt x="0" y="716602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" name="TextBox 3"/>
          <p:cNvSpPr/>
          <p:nvPr/>
        </p:nvSpPr>
        <p:spPr>
          <a:xfrm>
            <a:off x="5138280" y="3670920"/>
            <a:ext cx="8010720" cy="364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9567"/>
              </a:lnSpc>
            </a:pPr>
            <a:r>
              <a:rPr b="0" lang="en-US" sz="6830" strike="noStrike" u="none">
                <a:solidFill>
                  <a:srgbClr val="d6005d"/>
                </a:solidFill>
                <a:effectLst/>
                <a:uFillTx/>
                <a:latin typeface="Bahnschrift Condensed"/>
                <a:ea typeface="A Day Without Sun Text"/>
              </a:rPr>
              <a:t>Ensemble, </a:t>
            </a:r>
            <a:r>
              <a:rPr b="1" lang="en-US" sz="6830" strike="noStrike" u="none">
                <a:solidFill>
                  <a:srgbClr val="d6005d"/>
                </a:solidFill>
                <a:effectLst/>
                <a:uFillTx/>
                <a:latin typeface="Bahnschrift Condensed"/>
                <a:ea typeface="A Day Without Sun Text Bold"/>
              </a:rPr>
              <a:t>préparons les questions </a:t>
            </a:r>
            <a:r>
              <a:rPr b="0" lang="en-US" sz="6830" strike="noStrike" u="none">
                <a:solidFill>
                  <a:srgbClr val="d6005d"/>
                </a:solidFill>
                <a:effectLst/>
                <a:uFillTx/>
                <a:latin typeface="Bahnschrift Condensed"/>
                <a:ea typeface="A Day Without Sun Text"/>
              </a:rPr>
              <a:t>que nous poserons</a:t>
            </a:r>
            <a:endParaRPr b="0" lang="fr-FR" sz="683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Freeform 2"/>
          <p:cNvSpPr/>
          <p:nvPr/>
        </p:nvSpPr>
        <p:spPr>
          <a:xfrm rot="13689600">
            <a:off x="-3752280" y="7473240"/>
            <a:ext cx="7357320" cy="1912320"/>
          </a:xfrm>
          <a:custGeom>
            <a:avLst/>
            <a:gdLst>
              <a:gd name="textAreaLeft" fmla="*/ 0 w 7357320"/>
              <a:gd name="textAreaRight" fmla="*/ 7358040 w 7357320"/>
              <a:gd name="textAreaTop" fmla="*/ 0 h 1912320"/>
              <a:gd name="textAreaBottom" fmla="*/ 1913040 h 1912320"/>
            </a:gdLst>
            <a:ahLst/>
            <a:cxnLst/>
            <a:rect l="textAreaLeft" t="textAreaTop" r="textAreaRight" b="textAreaBottom"/>
            <a:pathLst>
              <a:path w="7358179" h="1913126">
                <a:moveTo>
                  <a:pt x="0" y="0"/>
                </a:moveTo>
                <a:lnTo>
                  <a:pt x="7358179" y="0"/>
                </a:lnTo>
                <a:lnTo>
                  <a:pt x="7358179" y="1913126"/>
                </a:lnTo>
                <a:lnTo>
                  <a:pt x="0" y="191312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9" name="Freeform 3"/>
          <p:cNvSpPr/>
          <p:nvPr/>
        </p:nvSpPr>
        <p:spPr>
          <a:xfrm rot="475800">
            <a:off x="12920760" y="-221040"/>
            <a:ext cx="7357320" cy="1912320"/>
          </a:xfrm>
          <a:custGeom>
            <a:avLst/>
            <a:gdLst>
              <a:gd name="textAreaLeft" fmla="*/ 0 w 7357320"/>
              <a:gd name="textAreaRight" fmla="*/ 7358040 w 7357320"/>
              <a:gd name="textAreaTop" fmla="*/ 0 h 1912320"/>
              <a:gd name="textAreaBottom" fmla="*/ 1913040 h 1912320"/>
            </a:gdLst>
            <a:ahLst/>
            <a:cxnLst/>
            <a:rect l="textAreaLeft" t="textAreaTop" r="textAreaRight" b="textAreaBottom"/>
            <a:pathLst>
              <a:path w="7358179" h="1913126">
                <a:moveTo>
                  <a:pt x="0" y="0"/>
                </a:moveTo>
                <a:lnTo>
                  <a:pt x="7358178" y="0"/>
                </a:lnTo>
                <a:lnTo>
                  <a:pt x="7358178" y="1913126"/>
                </a:lnTo>
                <a:lnTo>
                  <a:pt x="0" y="191312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" name="Freeform 7"/>
          <p:cNvSpPr/>
          <p:nvPr/>
        </p:nvSpPr>
        <p:spPr>
          <a:xfrm>
            <a:off x="6748920" y="3186000"/>
            <a:ext cx="1572480" cy="2215080"/>
          </a:xfrm>
          <a:custGeom>
            <a:avLst/>
            <a:gdLst>
              <a:gd name="textAreaLeft" fmla="*/ 0 w 1572480"/>
              <a:gd name="textAreaRight" fmla="*/ 1573200 w 1572480"/>
              <a:gd name="textAreaTop" fmla="*/ 0 h 2215080"/>
              <a:gd name="textAreaBottom" fmla="*/ 2215800 h 2215080"/>
            </a:gdLst>
            <a:ahLst/>
            <a:cxnLst/>
            <a:rect l="textAreaLeft" t="textAreaTop" r="textAreaRight" b="textAreaBottom"/>
            <a:pathLst>
              <a:path w="1573208" h="2215786">
                <a:moveTo>
                  <a:pt x="0" y="0"/>
                </a:moveTo>
                <a:lnTo>
                  <a:pt x="1573208" y="0"/>
                </a:lnTo>
                <a:lnTo>
                  <a:pt x="1573208" y="2215785"/>
                </a:lnTo>
                <a:lnTo>
                  <a:pt x="0" y="221578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1" name="TextBox 8"/>
          <p:cNvSpPr/>
          <p:nvPr/>
        </p:nvSpPr>
        <p:spPr>
          <a:xfrm>
            <a:off x="9377280" y="1890720"/>
            <a:ext cx="5875560" cy="13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040"/>
              </a:lnSpc>
            </a:pPr>
            <a:r>
              <a:rPr b="0" lang="en-US" sz="3600" strike="noStrike" u="none">
                <a:solidFill>
                  <a:srgbClr val="23a638"/>
                </a:solidFill>
                <a:effectLst/>
                <a:uFillTx/>
                <a:latin typeface="Bahnschrift Condensed"/>
                <a:ea typeface="Marykate"/>
              </a:rPr>
              <a:t>2. Son travail</a:t>
            </a:r>
            <a:endParaRPr b="0" lang="fr-F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2860"/>
              </a:lnSpc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Collègues, lieu, activités, horaires, gestes, vacances, intérêt... </a:t>
            </a:r>
            <a:endParaRPr b="0" lang="fr-F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" name="TextBox 9"/>
          <p:cNvSpPr/>
          <p:nvPr/>
        </p:nvSpPr>
        <p:spPr>
          <a:xfrm>
            <a:off x="10564200" y="3502440"/>
            <a:ext cx="7227360" cy="110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040"/>
              </a:lnSpc>
            </a:pPr>
            <a:r>
              <a:rPr b="0" lang="en-US" sz="3600" strike="noStrike" u="none">
                <a:solidFill>
                  <a:srgbClr val="23a638"/>
                </a:solidFill>
                <a:effectLst/>
                <a:uFillTx/>
                <a:latin typeface="Bahnschrift Condensed"/>
                <a:ea typeface="Marykate"/>
              </a:rPr>
              <a:t>3. Sa relation à ce travail</a:t>
            </a:r>
            <a:endParaRPr b="0" lang="fr-F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640"/>
              </a:lnSpc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Choix, aime/aime pas, difficultés...</a:t>
            </a:r>
            <a:endParaRPr b="0" lang="fr-F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" name="TextBox 10"/>
          <p:cNvSpPr/>
          <p:nvPr/>
        </p:nvSpPr>
        <p:spPr>
          <a:xfrm>
            <a:off x="1054800" y="1890720"/>
            <a:ext cx="4188960" cy="110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 defTabSz="914400">
              <a:lnSpc>
                <a:spcPts val="5046"/>
              </a:lnSpc>
            </a:pPr>
            <a:r>
              <a:rPr b="0" lang="en-US" sz="3609" strike="noStrike" u="none">
                <a:solidFill>
                  <a:srgbClr val="23a638"/>
                </a:solidFill>
                <a:effectLst/>
                <a:uFillTx/>
                <a:latin typeface="Bahnschrift Condensed"/>
                <a:ea typeface="Marykate"/>
              </a:rPr>
              <a:t>1. La personne interviewée</a:t>
            </a:r>
            <a:endParaRPr b="0" lang="fr-FR" sz="3609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ts val="3645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" name="TextBox 11"/>
          <p:cNvSpPr/>
          <p:nvPr/>
        </p:nvSpPr>
        <p:spPr>
          <a:xfrm>
            <a:off x="1110960" y="3851640"/>
            <a:ext cx="3933000" cy="156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040"/>
              </a:lnSpc>
            </a:pPr>
            <a:r>
              <a:rPr b="0" lang="en-US" sz="3600" strike="noStrike" u="none">
                <a:solidFill>
                  <a:srgbClr val="23a638"/>
                </a:solidFill>
                <a:effectLst/>
                <a:uFillTx/>
                <a:latin typeface="Bahnschrift Condensed"/>
                <a:ea typeface="Marykate"/>
              </a:rPr>
              <a:t>4. La structure</a:t>
            </a:r>
            <a:endParaRPr b="0" lang="fr-F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640"/>
              </a:lnSpc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Taille, missions, histoire, autres métiers, ...</a:t>
            </a:r>
            <a:endParaRPr b="0" lang="fr-F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" name="TextBox 12"/>
          <p:cNvSpPr/>
          <p:nvPr/>
        </p:nvSpPr>
        <p:spPr>
          <a:xfrm>
            <a:off x="1879920" y="677160"/>
            <a:ext cx="12303720" cy="75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919"/>
              </a:lnSpc>
            </a:pPr>
            <a:r>
              <a:rPr b="0" lang="en-US" sz="5920" strike="noStrike" u="none">
                <a:solidFill>
                  <a:srgbClr val="000000"/>
                </a:solidFill>
                <a:effectLst/>
                <a:uFillTx/>
                <a:latin typeface="Bahnschrift Condensed"/>
                <a:ea typeface="Marykate"/>
              </a:rPr>
              <a:t>4 THÉMATIQUES</a:t>
            </a:r>
            <a:endParaRPr b="0" lang="fr-FR" sz="592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" name="TextBox 13"/>
          <p:cNvSpPr/>
          <p:nvPr/>
        </p:nvSpPr>
        <p:spPr>
          <a:xfrm>
            <a:off x="1223280" y="5871240"/>
            <a:ext cx="6995160" cy="289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4209"/>
              </a:lnSpc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Nunito Sans Condensed Bold"/>
                <a:ea typeface="Nunito Sans Condensed Bold"/>
              </a:rPr>
              <a:t>Consignes : </a:t>
            </a:r>
            <a:endParaRPr b="0" lang="fr-F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84280" indent="-292320" defTabSz="914400">
              <a:lnSpc>
                <a:spcPts val="379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 Former 4 groupes (1 par thématique)</a:t>
            </a:r>
            <a:endParaRPr b="0" lang="fr-FR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84280" indent="-292320" defTabSz="914400">
              <a:lnSpc>
                <a:spcPts val="379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 Individuellement, imaginez 2 questions pour votre thématique</a:t>
            </a:r>
            <a:endParaRPr b="0" lang="fr-FR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84280" indent="-292320" defTabSz="914400">
              <a:lnSpc>
                <a:spcPts val="379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 Dans chaque groupe, partagez les questions imaginées et sélectionnez en 2</a:t>
            </a:r>
            <a:endParaRPr b="0" lang="fr-FR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" name="Freeform 15"/>
          <p:cNvSpPr/>
          <p:nvPr/>
        </p:nvSpPr>
        <p:spPr>
          <a:xfrm>
            <a:off x="8437680" y="6014160"/>
            <a:ext cx="9614520" cy="3243240"/>
          </a:xfrm>
          <a:custGeom>
            <a:avLst/>
            <a:gdLst>
              <a:gd name="textAreaLeft" fmla="*/ 0 w 9614520"/>
              <a:gd name="textAreaRight" fmla="*/ 9615240 w 9614520"/>
              <a:gd name="textAreaTop" fmla="*/ 0 h 3243240"/>
              <a:gd name="textAreaBottom" fmla="*/ 3243960 h 3243240"/>
            </a:gdLst>
            <a:ahLst/>
            <a:cxnLst/>
            <a:rect l="textAreaLeft" t="textAreaTop" r="textAreaRight" b="textAreaBottom"/>
            <a:pathLst>
              <a:path w="9615192" h="3244035">
                <a:moveTo>
                  <a:pt x="0" y="0"/>
                </a:moveTo>
                <a:lnTo>
                  <a:pt x="9615192" y="0"/>
                </a:lnTo>
                <a:lnTo>
                  <a:pt x="9615192" y="3244035"/>
                </a:lnTo>
                <a:lnTo>
                  <a:pt x="0" y="324403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" name="Freeform 16"/>
          <p:cNvSpPr/>
          <p:nvPr/>
        </p:nvSpPr>
        <p:spPr>
          <a:xfrm>
            <a:off x="762480" y="455040"/>
            <a:ext cx="583920" cy="1190520"/>
          </a:xfrm>
          <a:custGeom>
            <a:avLst/>
            <a:gdLst>
              <a:gd name="textAreaLeft" fmla="*/ 0 w 583920"/>
              <a:gd name="textAreaRight" fmla="*/ 584640 w 583920"/>
              <a:gd name="textAreaTop" fmla="*/ 0 h 1190520"/>
              <a:gd name="textAreaBottom" fmla="*/ 1191240 h 1190520"/>
            </a:gdLst>
            <a:ahLst/>
            <a:cxnLst/>
            <a:rect l="textAreaLeft" t="textAreaTop" r="textAreaRight" b="textAreaBottom"/>
            <a:pathLst>
              <a:path w="584722" h="1191101">
                <a:moveTo>
                  <a:pt x="0" y="0"/>
                </a:moveTo>
                <a:lnTo>
                  <a:pt x="584723" y="0"/>
                </a:lnTo>
                <a:lnTo>
                  <a:pt x="584723" y="1191101"/>
                </a:lnTo>
                <a:lnTo>
                  <a:pt x="0" y="119110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" name=""/>
          <p:cNvSpPr/>
          <p:nvPr/>
        </p:nvSpPr>
        <p:spPr>
          <a:xfrm flipV="1">
            <a:off x="7920000" y="2520000"/>
            <a:ext cx="1080000" cy="936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" name=""/>
          <p:cNvSpPr/>
          <p:nvPr/>
        </p:nvSpPr>
        <p:spPr>
          <a:xfrm flipV="1">
            <a:off x="8136000" y="4032000"/>
            <a:ext cx="2232000" cy="288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 flipH="1" flipV="1">
            <a:off x="5244120" y="2520000"/>
            <a:ext cx="1307880" cy="1008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" name=""/>
          <p:cNvSpPr/>
          <p:nvPr/>
        </p:nvSpPr>
        <p:spPr>
          <a:xfrm flipH="1">
            <a:off x="4680000" y="4248000"/>
            <a:ext cx="1800000" cy="36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Freeform 2"/>
          <p:cNvSpPr/>
          <p:nvPr/>
        </p:nvSpPr>
        <p:spPr>
          <a:xfrm rot="16200000">
            <a:off x="16251120" y="6057000"/>
            <a:ext cx="7283880" cy="5946120"/>
          </a:xfrm>
          <a:custGeom>
            <a:avLst/>
            <a:gdLst>
              <a:gd name="textAreaLeft" fmla="*/ 0 w 7283880"/>
              <a:gd name="textAreaRight" fmla="*/ 7284600 w 7283880"/>
              <a:gd name="textAreaTop" fmla="*/ 0 h 5946120"/>
              <a:gd name="textAreaBottom" fmla="*/ 5946840 h 5946120"/>
            </a:gdLst>
            <a:ahLst/>
            <a:cxnLst/>
            <a:rect l="textAreaLeft" t="textAreaTop" r="textAreaRight" b="textAreaBottom"/>
            <a:pathLst>
              <a:path w="7284632" h="5946909">
                <a:moveTo>
                  <a:pt x="0" y="0"/>
                </a:moveTo>
                <a:lnTo>
                  <a:pt x="7284632" y="0"/>
                </a:lnTo>
                <a:lnTo>
                  <a:pt x="7284632" y="5946909"/>
                </a:lnTo>
                <a:lnTo>
                  <a:pt x="0" y="59469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" name="Freeform 3"/>
          <p:cNvSpPr/>
          <p:nvPr/>
        </p:nvSpPr>
        <p:spPr>
          <a:xfrm rot="13689600">
            <a:off x="-3975480" y="7567200"/>
            <a:ext cx="7357320" cy="1912320"/>
          </a:xfrm>
          <a:custGeom>
            <a:avLst/>
            <a:gdLst>
              <a:gd name="textAreaLeft" fmla="*/ 0 w 7357320"/>
              <a:gd name="textAreaRight" fmla="*/ 7358040 w 7357320"/>
              <a:gd name="textAreaTop" fmla="*/ 0 h 1912320"/>
              <a:gd name="textAreaBottom" fmla="*/ 1913040 h 1912320"/>
            </a:gdLst>
            <a:ahLst/>
            <a:cxnLst/>
            <a:rect l="textAreaLeft" t="textAreaTop" r="textAreaRight" b="textAreaBottom"/>
            <a:pathLst>
              <a:path w="7358179" h="1913126">
                <a:moveTo>
                  <a:pt x="0" y="0"/>
                </a:moveTo>
                <a:lnTo>
                  <a:pt x="7358179" y="0"/>
                </a:lnTo>
                <a:lnTo>
                  <a:pt x="7358179" y="1913126"/>
                </a:lnTo>
                <a:lnTo>
                  <a:pt x="0" y="191312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" name="Freeform 4"/>
          <p:cNvSpPr/>
          <p:nvPr/>
        </p:nvSpPr>
        <p:spPr>
          <a:xfrm rot="1348200">
            <a:off x="12994560" y="654120"/>
            <a:ext cx="8491680" cy="2207160"/>
          </a:xfrm>
          <a:custGeom>
            <a:avLst/>
            <a:gdLst>
              <a:gd name="textAreaLeft" fmla="*/ 0 w 8491680"/>
              <a:gd name="textAreaRight" fmla="*/ 8492400 w 8491680"/>
              <a:gd name="textAreaTop" fmla="*/ 0 h 2207160"/>
              <a:gd name="textAreaBottom" fmla="*/ 2207880 h 2207160"/>
            </a:gdLst>
            <a:ahLst/>
            <a:cxnLst/>
            <a:rect l="textAreaLeft" t="textAreaTop" r="textAreaRight" b="textAreaBottom"/>
            <a:pathLst>
              <a:path w="8492333" h="2208006">
                <a:moveTo>
                  <a:pt x="0" y="0"/>
                </a:moveTo>
                <a:lnTo>
                  <a:pt x="8492332" y="0"/>
                </a:lnTo>
                <a:lnTo>
                  <a:pt x="8492332" y="2208006"/>
                </a:lnTo>
                <a:lnTo>
                  <a:pt x="0" y="220800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" name="TextBox 5"/>
          <p:cNvSpPr/>
          <p:nvPr/>
        </p:nvSpPr>
        <p:spPr>
          <a:xfrm>
            <a:off x="1756800" y="622800"/>
            <a:ext cx="14199480" cy="75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919"/>
              </a:lnSpc>
            </a:pPr>
            <a:r>
              <a:rPr b="0" lang="en-US" sz="5920" strike="noStrike" u="none">
                <a:solidFill>
                  <a:srgbClr val="000000"/>
                </a:solidFill>
                <a:effectLst/>
                <a:uFillTx/>
                <a:latin typeface="Bahnschrift Condensed"/>
                <a:ea typeface="Marykate"/>
              </a:rPr>
              <a:t>DÉCOUVRIR LES AUTRES QUESTIONS</a:t>
            </a:r>
            <a:endParaRPr b="0" lang="fr-FR" sz="592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" name="TextBox 6"/>
          <p:cNvSpPr/>
          <p:nvPr/>
        </p:nvSpPr>
        <p:spPr>
          <a:xfrm>
            <a:off x="1028880" y="1839600"/>
            <a:ext cx="6851880" cy="792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3702"/>
              </a:lnSpc>
            </a:pPr>
            <a:r>
              <a:rPr b="1" lang="en-US" sz="2640" strike="noStrike" u="none">
                <a:solidFill>
                  <a:srgbClr val="000000"/>
                </a:solidFill>
                <a:effectLst/>
                <a:uFillTx/>
                <a:latin typeface="Nunito Sans Condensed Bold"/>
                <a:ea typeface="Nunito Sans Condensed Bold"/>
              </a:rPr>
              <a:t>La structure</a:t>
            </a:r>
            <a:endParaRPr b="0" lang="fr-FR" sz="264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702"/>
              </a:lnSpc>
            </a:pPr>
            <a:r>
              <a:rPr b="0" lang="en-US" sz="264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Avec quels acteurs travaillez vous ? </a:t>
            </a:r>
            <a:endParaRPr b="0" lang="fr-FR" sz="264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702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702"/>
              </a:lnSpc>
            </a:pPr>
            <a:r>
              <a:rPr b="1" lang="en-US" sz="2640" strike="noStrike" u="none">
                <a:solidFill>
                  <a:srgbClr val="000000"/>
                </a:solidFill>
                <a:effectLst/>
                <a:uFillTx/>
                <a:latin typeface="Nunito Sans Condensed Bold"/>
                <a:ea typeface="Nunito Sans Condensed Bold"/>
              </a:rPr>
              <a:t>La personne interviewée </a:t>
            </a:r>
            <a:endParaRPr b="0" lang="fr-FR" sz="264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702"/>
              </a:lnSpc>
            </a:pPr>
            <a:r>
              <a:rPr b="0" lang="en-US" sz="264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Qu’est ce que vous avez fait avant (formations, métiers...) ?</a:t>
            </a:r>
            <a:endParaRPr b="0" lang="fr-FR" sz="264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702"/>
              </a:lnSpc>
            </a:pPr>
            <a:r>
              <a:rPr b="0" lang="en-US" sz="264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Quelle formation faut il pour faire ce travail ?</a:t>
            </a:r>
            <a:endParaRPr b="0" lang="fr-FR" sz="264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702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702"/>
              </a:lnSpc>
            </a:pPr>
            <a:r>
              <a:rPr b="1" lang="en-US" sz="2640" strike="noStrike" u="none">
                <a:solidFill>
                  <a:srgbClr val="000000"/>
                </a:solidFill>
                <a:effectLst/>
                <a:uFillTx/>
                <a:latin typeface="Nunito Sans Condensed Bold"/>
                <a:ea typeface="Nunito Sans Condensed Bold"/>
              </a:rPr>
              <a:t>Son travail</a:t>
            </a:r>
            <a:endParaRPr b="0" lang="fr-FR" sz="264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702"/>
              </a:lnSpc>
            </a:pPr>
            <a:r>
              <a:rPr b="0" lang="en-US" sz="264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Décrivez nous une journée type </a:t>
            </a:r>
            <a:endParaRPr b="0" lang="fr-FR" sz="264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702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702"/>
              </a:lnSpc>
            </a:pPr>
            <a:r>
              <a:rPr b="1" lang="en-US" sz="2640" strike="noStrike" u="none">
                <a:solidFill>
                  <a:srgbClr val="000000"/>
                </a:solidFill>
                <a:effectLst/>
                <a:uFillTx/>
                <a:latin typeface="Nunito Sans Condensed Bold"/>
                <a:ea typeface="Nunito Sans Condensed Bold"/>
              </a:rPr>
              <a:t>Sa relation à ce travail</a:t>
            </a:r>
            <a:endParaRPr b="0" lang="fr-FR" sz="264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702"/>
              </a:lnSpc>
            </a:pPr>
            <a:r>
              <a:rPr b="0" lang="en-US" sz="264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Aimez vous votre travail ? </a:t>
            </a:r>
            <a:endParaRPr b="0" lang="fr-FR" sz="264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702"/>
              </a:lnSpc>
            </a:pPr>
            <a:r>
              <a:rPr b="0" lang="en-US" sz="264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Qu’est ce que vous préférez dans votre travail ? </a:t>
            </a:r>
            <a:endParaRPr b="0" lang="fr-FR" sz="264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702"/>
              </a:lnSpc>
            </a:pPr>
            <a:r>
              <a:rPr b="0" lang="en-US" sz="264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Qu’est ce qui est difficile ?</a:t>
            </a:r>
            <a:endParaRPr b="0" lang="fr-FR" sz="264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702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702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" name="Freeform 7"/>
          <p:cNvSpPr/>
          <p:nvPr/>
        </p:nvSpPr>
        <p:spPr>
          <a:xfrm>
            <a:off x="762480" y="455040"/>
            <a:ext cx="583920" cy="1190520"/>
          </a:xfrm>
          <a:custGeom>
            <a:avLst/>
            <a:gdLst>
              <a:gd name="textAreaLeft" fmla="*/ 0 w 583920"/>
              <a:gd name="textAreaRight" fmla="*/ 584640 w 583920"/>
              <a:gd name="textAreaTop" fmla="*/ 0 h 1190520"/>
              <a:gd name="textAreaBottom" fmla="*/ 1191240 h 1190520"/>
            </a:gdLst>
            <a:ahLst/>
            <a:cxnLst/>
            <a:rect l="textAreaLeft" t="textAreaTop" r="textAreaRight" b="textAreaBottom"/>
            <a:pathLst>
              <a:path w="584722" h="1191101">
                <a:moveTo>
                  <a:pt x="0" y="0"/>
                </a:moveTo>
                <a:lnTo>
                  <a:pt x="584723" y="0"/>
                </a:lnTo>
                <a:lnTo>
                  <a:pt x="584723" y="1191101"/>
                </a:lnTo>
                <a:lnTo>
                  <a:pt x="0" y="119110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" name="TextBox 8"/>
          <p:cNvSpPr/>
          <p:nvPr/>
        </p:nvSpPr>
        <p:spPr>
          <a:xfrm>
            <a:off x="8399520" y="2579760"/>
            <a:ext cx="9382320" cy="638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3671"/>
              </a:lnSpc>
            </a:pPr>
            <a:r>
              <a:rPr b="1" lang="en-US" sz="2620" strike="noStrike" u="none">
                <a:solidFill>
                  <a:srgbClr val="000000"/>
                </a:solidFill>
                <a:effectLst/>
                <a:uFillTx/>
                <a:latin typeface="Nunito Sans Condensed Bold"/>
                <a:ea typeface="Nunito Sans Condensed Bold"/>
              </a:rPr>
              <a:t>Ses conditions de travail</a:t>
            </a:r>
            <a:endParaRPr b="0" lang="fr-FR" sz="262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671"/>
              </a:lnSpc>
            </a:pPr>
            <a:r>
              <a:rPr b="0" lang="en-US" sz="262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Jour / nuit</a:t>
            </a:r>
            <a:endParaRPr b="0" lang="fr-FR" sz="262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671"/>
              </a:lnSpc>
            </a:pPr>
            <a:r>
              <a:rPr b="0" lang="en-US" sz="262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Intérieur / extérieur</a:t>
            </a:r>
            <a:endParaRPr b="0" lang="fr-FR" sz="262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671"/>
              </a:lnSpc>
            </a:pPr>
            <a:r>
              <a:rPr b="0" lang="en-US" sz="262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Debout / assis</a:t>
            </a:r>
            <a:endParaRPr b="0" lang="fr-FR" sz="262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671"/>
              </a:lnSpc>
            </a:pPr>
            <a:r>
              <a:rPr b="0" lang="en-US" sz="262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Seul / en équipe</a:t>
            </a:r>
            <a:endParaRPr b="0" lang="fr-FR" sz="262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671"/>
              </a:lnSpc>
            </a:pPr>
            <a:r>
              <a:rPr b="0" lang="en-US" sz="262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Petite / grosse structure </a:t>
            </a:r>
            <a:endParaRPr b="0" lang="fr-FR" sz="262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671"/>
              </a:lnSpc>
            </a:pPr>
            <a:r>
              <a:rPr b="0" lang="en-US" sz="262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Qu’est ce que vous pensez de votre salaire ?</a:t>
            </a:r>
            <a:endParaRPr b="0" lang="fr-FR" sz="262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671"/>
              </a:lnSpc>
            </a:pPr>
            <a:r>
              <a:rPr b="0" lang="en-US" sz="262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Combien d’heures travaillez vous par semaine ?</a:t>
            </a:r>
            <a:endParaRPr b="0" lang="fr-FR" sz="262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671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671"/>
              </a:lnSpc>
            </a:pPr>
            <a:r>
              <a:rPr b="1" lang="en-US" sz="2620" strike="noStrike" u="none">
                <a:solidFill>
                  <a:srgbClr val="000000"/>
                </a:solidFill>
                <a:effectLst/>
                <a:uFillTx/>
                <a:latin typeface="Nunito Sans Condensed Bold"/>
                <a:ea typeface="Nunito Sans Condensed Bold"/>
              </a:rPr>
              <a:t>Son travail dans le futur</a:t>
            </a:r>
            <a:endParaRPr b="0" lang="fr-FR" sz="262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671"/>
              </a:lnSpc>
            </a:pPr>
            <a:r>
              <a:rPr b="0" lang="en-US" sz="262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Quel est le rapport de votre métier à l’écologie et à la solidarité ?</a:t>
            </a:r>
            <a:endParaRPr b="0" lang="fr-FR" sz="262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671"/>
              </a:lnSpc>
            </a:pPr>
            <a:r>
              <a:rPr b="0" lang="en-US" sz="262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Qu’aimeriez vous changer dans ce sens (tout est possible) ?</a:t>
            </a:r>
            <a:endParaRPr b="0" lang="fr-FR" sz="262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671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671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Box 2"/>
          <p:cNvSpPr/>
          <p:nvPr/>
        </p:nvSpPr>
        <p:spPr>
          <a:xfrm>
            <a:off x="1556640" y="677160"/>
            <a:ext cx="11933640" cy="75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919"/>
              </a:lnSpc>
            </a:pPr>
            <a:r>
              <a:rPr b="0" lang="en-US" sz="5920" strike="noStrike" u="none">
                <a:solidFill>
                  <a:srgbClr val="000000"/>
                </a:solidFill>
                <a:effectLst/>
                <a:uFillTx/>
                <a:latin typeface="Bahnschrift Condensed"/>
                <a:ea typeface="Marykate"/>
              </a:rPr>
              <a:t>LES QUESTIONS CHOISIES</a:t>
            </a:r>
            <a:endParaRPr b="0" lang="fr-FR" sz="592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" name="TextBox 3"/>
          <p:cNvSpPr/>
          <p:nvPr/>
        </p:nvSpPr>
        <p:spPr>
          <a:xfrm>
            <a:off x="1835640" y="2696040"/>
            <a:ext cx="5515920" cy="302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4765"/>
              </a:lnSpc>
            </a:pPr>
            <a:r>
              <a:rPr b="0" lang="en-US" sz="3400" strike="noStrike" u="none">
                <a:solidFill>
                  <a:srgbClr val="23a638"/>
                </a:solidFill>
                <a:effectLst/>
                <a:uFillTx/>
                <a:latin typeface="Marykate"/>
                <a:ea typeface="Marykate"/>
              </a:rPr>
              <a:t>1. La personne interviewée</a:t>
            </a:r>
            <a:endParaRPr b="0" lang="fr-F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5120" indent="-367560" algn="ctr" defTabSz="914400">
              <a:lnSpc>
                <a:spcPts val="4765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Bryndan Write"/>
                <a:ea typeface="Bryndan Write"/>
              </a:rPr>
              <a:t> </a:t>
            </a:r>
            <a:endParaRPr b="0" lang="fr-F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5120" indent="-367560" algn="ctr" defTabSz="914400">
              <a:lnSpc>
                <a:spcPts val="4765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Bryndan Write"/>
                <a:ea typeface="Bryndan Write"/>
              </a:rPr>
              <a:t> </a:t>
            </a:r>
            <a:endParaRPr b="0" lang="fr-F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4765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" name="TextBox 4"/>
          <p:cNvSpPr/>
          <p:nvPr/>
        </p:nvSpPr>
        <p:spPr>
          <a:xfrm>
            <a:off x="9604440" y="2696040"/>
            <a:ext cx="3207960" cy="241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4765"/>
              </a:lnSpc>
            </a:pPr>
            <a:r>
              <a:rPr b="0" lang="en-US" sz="3400" strike="noStrike" u="none">
                <a:solidFill>
                  <a:srgbClr val="23a638"/>
                </a:solidFill>
                <a:effectLst/>
                <a:uFillTx/>
                <a:latin typeface="Marykate"/>
                <a:ea typeface="Marykate"/>
              </a:rPr>
              <a:t>2. Son travail</a:t>
            </a:r>
            <a:endParaRPr b="0" lang="fr-F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5120" indent="-367560" algn="ctr" defTabSz="914400">
              <a:lnSpc>
                <a:spcPts val="4765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Bryndan Write"/>
                <a:ea typeface="Bryndan Write"/>
              </a:rPr>
              <a:t> </a:t>
            </a:r>
            <a:endParaRPr b="0" lang="fr-F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5120" indent="-367560" algn="ctr" defTabSz="914400">
              <a:lnSpc>
                <a:spcPts val="4765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Bryndan Write"/>
                <a:ea typeface="Bryndan Write"/>
              </a:rPr>
              <a:t> </a:t>
            </a:r>
            <a:endParaRPr b="0" lang="fr-F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4765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" name="TextBox 5"/>
          <p:cNvSpPr/>
          <p:nvPr/>
        </p:nvSpPr>
        <p:spPr>
          <a:xfrm>
            <a:off x="1835640" y="5807880"/>
            <a:ext cx="5845680" cy="241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4765"/>
              </a:lnSpc>
            </a:pPr>
            <a:r>
              <a:rPr b="0" lang="en-US" sz="3400" strike="noStrike" u="none">
                <a:solidFill>
                  <a:srgbClr val="23a638"/>
                </a:solidFill>
                <a:effectLst/>
                <a:uFillTx/>
                <a:latin typeface="Marykate"/>
                <a:ea typeface="Marykate"/>
              </a:rPr>
              <a:t>3. Sa relation au travail</a:t>
            </a:r>
            <a:endParaRPr b="0" lang="fr-F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5120" indent="-367560" algn="ctr" defTabSz="914400">
              <a:lnSpc>
                <a:spcPts val="4765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Bryndan Write"/>
                <a:ea typeface="Bryndan Write"/>
              </a:rPr>
              <a:t> </a:t>
            </a:r>
            <a:endParaRPr b="0" lang="fr-F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5120" indent="-367560" algn="ctr" defTabSz="914400">
              <a:lnSpc>
                <a:spcPts val="4765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Bryndan Write"/>
                <a:ea typeface="Bryndan Write"/>
              </a:rPr>
              <a:t> </a:t>
            </a:r>
            <a:endParaRPr b="0" lang="fr-F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4765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" name="TextBox 6"/>
          <p:cNvSpPr/>
          <p:nvPr/>
        </p:nvSpPr>
        <p:spPr>
          <a:xfrm>
            <a:off x="9357120" y="5872680"/>
            <a:ext cx="5845680" cy="241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4765"/>
              </a:lnSpc>
            </a:pPr>
            <a:r>
              <a:rPr b="0" lang="en-US" sz="3400" strike="noStrike" u="none">
                <a:solidFill>
                  <a:srgbClr val="23a638"/>
                </a:solidFill>
                <a:effectLst/>
                <a:uFillTx/>
                <a:latin typeface="Marykate"/>
                <a:ea typeface="Marykate"/>
              </a:rPr>
              <a:t>4. La structure</a:t>
            </a:r>
            <a:endParaRPr b="0" lang="fr-F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5120" indent="-367560" algn="ctr" defTabSz="914400">
              <a:lnSpc>
                <a:spcPts val="4765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Bryndan Write"/>
                <a:ea typeface="Bryndan Write"/>
              </a:rPr>
              <a:t> </a:t>
            </a:r>
            <a:endParaRPr b="0" lang="fr-F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5120" indent="-367560" algn="ctr" defTabSz="914400">
              <a:lnSpc>
                <a:spcPts val="4765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Bryndan Write"/>
                <a:ea typeface="Bryndan Write"/>
              </a:rPr>
              <a:t> </a:t>
            </a:r>
            <a:endParaRPr b="0" lang="fr-F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4765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" name="Freeform 7"/>
          <p:cNvSpPr/>
          <p:nvPr/>
        </p:nvSpPr>
        <p:spPr>
          <a:xfrm>
            <a:off x="762480" y="455040"/>
            <a:ext cx="583920" cy="1190520"/>
          </a:xfrm>
          <a:custGeom>
            <a:avLst/>
            <a:gdLst>
              <a:gd name="textAreaLeft" fmla="*/ 0 w 583920"/>
              <a:gd name="textAreaRight" fmla="*/ 584640 w 583920"/>
              <a:gd name="textAreaTop" fmla="*/ 0 h 1190520"/>
              <a:gd name="textAreaBottom" fmla="*/ 1191240 h 1190520"/>
            </a:gdLst>
            <a:ahLst/>
            <a:cxnLst/>
            <a:rect l="textAreaLeft" t="textAreaTop" r="textAreaRight" b="textAreaBottom"/>
            <a:pathLst>
              <a:path w="584722" h="1191101">
                <a:moveTo>
                  <a:pt x="0" y="0"/>
                </a:moveTo>
                <a:lnTo>
                  <a:pt x="584723" y="0"/>
                </a:lnTo>
                <a:lnTo>
                  <a:pt x="584723" y="1191101"/>
                </a:lnTo>
                <a:lnTo>
                  <a:pt x="0" y="119110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06" name="Group 8"/>
          <p:cNvGrpSpPr/>
          <p:nvPr/>
        </p:nvGrpSpPr>
        <p:grpSpPr>
          <a:xfrm>
            <a:off x="425160" y="8323200"/>
            <a:ext cx="9178560" cy="1746360"/>
            <a:chOff x="425160" y="8323200"/>
            <a:chExt cx="9178560" cy="1746360"/>
          </a:xfrm>
        </p:grpSpPr>
        <p:sp>
          <p:nvSpPr>
            <p:cNvPr id="207" name="Freeform 9"/>
            <p:cNvSpPr/>
            <p:nvPr/>
          </p:nvSpPr>
          <p:spPr>
            <a:xfrm>
              <a:off x="425160" y="8467560"/>
              <a:ext cx="9178560" cy="1601640"/>
            </a:xfrm>
            <a:custGeom>
              <a:avLst/>
              <a:gdLst>
                <a:gd name="textAreaLeft" fmla="*/ 0 w 9178560"/>
                <a:gd name="textAreaRight" fmla="*/ 9179280 w 9178560"/>
                <a:gd name="textAreaTop" fmla="*/ 0 h 1601640"/>
                <a:gd name="textAreaBottom" fmla="*/ 1602360 h 1601640"/>
              </a:gdLst>
              <a:ahLst/>
              <a:cxnLst/>
              <a:rect l="textAreaLeft" t="textAreaTop" r="textAreaRight" b="textAreaBottom"/>
              <a:pathLst>
                <a:path w="2417562" h="422031">
                  <a:moveTo>
                    <a:pt x="0" y="0"/>
                  </a:moveTo>
                  <a:lnTo>
                    <a:pt x="2417562" y="0"/>
                  </a:lnTo>
                  <a:lnTo>
                    <a:pt x="2417562" y="422031"/>
                  </a:lnTo>
                  <a:lnTo>
                    <a:pt x="0" y="422031"/>
                  </a:lnTo>
                  <a:close/>
                </a:path>
              </a:pathLst>
            </a:custGeom>
            <a:noFill/>
            <a:ln cap="sq" w="381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fr-FR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" name="TextBox 10"/>
            <p:cNvSpPr/>
            <p:nvPr/>
          </p:nvSpPr>
          <p:spPr>
            <a:xfrm>
              <a:off x="425160" y="8323200"/>
              <a:ext cx="9178560" cy="1746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 defTabSz="914400">
                <a:lnSpc>
                  <a:spcPts val="337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209" name="TextBox 11"/>
          <p:cNvSpPr/>
          <p:nvPr/>
        </p:nvSpPr>
        <p:spPr>
          <a:xfrm>
            <a:off x="2599200" y="9067320"/>
            <a:ext cx="699516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3790"/>
              </a:lnSpc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Recopier les questions choisies dans votre carnet</a:t>
            </a:r>
            <a:endParaRPr b="0" lang="fr-FR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0" name="Freeform 12"/>
          <p:cNvSpPr/>
          <p:nvPr/>
        </p:nvSpPr>
        <p:spPr>
          <a:xfrm>
            <a:off x="851040" y="8612640"/>
            <a:ext cx="1410480" cy="1290600"/>
          </a:xfrm>
          <a:custGeom>
            <a:avLst/>
            <a:gdLst>
              <a:gd name="textAreaLeft" fmla="*/ 0 w 1410480"/>
              <a:gd name="textAreaRight" fmla="*/ 1411200 w 1410480"/>
              <a:gd name="textAreaTop" fmla="*/ 0 h 1290600"/>
              <a:gd name="textAreaBottom" fmla="*/ 1291320 h 1290600"/>
            </a:gdLst>
            <a:ahLst/>
            <a:cxnLst/>
            <a:rect l="textAreaLeft" t="textAreaTop" r="textAreaRight" b="textAreaBottom"/>
            <a:pathLst>
              <a:path w="1411238" h="1291283">
                <a:moveTo>
                  <a:pt x="0" y="0"/>
                </a:moveTo>
                <a:lnTo>
                  <a:pt x="1411238" y="0"/>
                </a:lnTo>
                <a:lnTo>
                  <a:pt x="1411238" y="1291284"/>
                </a:lnTo>
                <a:lnTo>
                  <a:pt x="0" y="129128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" name="Freeform 13"/>
          <p:cNvSpPr/>
          <p:nvPr/>
        </p:nvSpPr>
        <p:spPr>
          <a:xfrm rot="1159800">
            <a:off x="1125720" y="8819640"/>
            <a:ext cx="779760" cy="762120"/>
          </a:xfrm>
          <a:custGeom>
            <a:avLst/>
            <a:gdLst>
              <a:gd name="textAreaLeft" fmla="*/ 0 w 779760"/>
              <a:gd name="textAreaRight" fmla="*/ 780480 w 779760"/>
              <a:gd name="textAreaTop" fmla="*/ 0 h 762120"/>
              <a:gd name="textAreaBottom" fmla="*/ 762840 h 762120"/>
            </a:gdLst>
            <a:ahLst/>
            <a:cxnLst/>
            <a:rect l="textAreaLeft" t="textAreaTop" r="textAreaRight" b="textAreaBottom"/>
            <a:pathLst>
              <a:path w="780347" h="762789">
                <a:moveTo>
                  <a:pt x="0" y="0"/>
                </a:moveTo>
                <a:lnTo>
                  <a:pt x="780346" y="0"/>
                </a:lnTo>
                <a:lnTo>
                  <a:pt x="780346" y="762789"/>
                </a:lnTo>
                <a:lnTo>
                  <a:pt x="0" y="76278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Freeform 2"/>
          <p:cNvSpPr/>
          <p:nvPr/>
        </p:nvSpPr>
        <p:spPr>
          <a:xfrm rot="475800">
            <a:off x="14103000" y="215640"/>
            <a:ext cx="7357320" cy="1912320"/>
          </a:xfrm>
          <a:custGeom>
            <a:avLst/>
            <a:gdLst>
              <a:gd name="textAreaLeft" fmla="*/ 0 w 7357320"/>
              <a:gd name="textAreaRight" fmla="*/ 7358040 w 7357320"/>
              <a:gd name="textAreaTop" fmla="*/ 0 h 1912320"/>
              <a:gd name="textAreaBottom" fmla="*/ 1913040 h 1912320"/>
            </a:gdLst>
            <a:ahLst/>
            <a:cxnLst/>
            <a:rect l="textAreaLeft" t="textAreaTop" r="textAreaRight" b="textAreaBottom"/>
            <a:pathLst>
              <a:path w="7358179" h="1913126">
                <a:moveTo>
                  <a:pt x="0" y="0"/>
                </a:moveTo>
                <a:lnTo>
                  <a:pt x="7358178" y="0"/>
                </a:lnTo>
                <a:lnTo>
                  <a:pt x="7358178" y="1913127"/>
                </a:lnTo>
                <a:lnTo>
                  <a:pt x="0" y="191312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3" name="TextBox 3"/>
          <p:cNvSpPr/>
          <p:nvPr/>
        </p:nvSpPr>
        <p:spPr>
          <a:xfrm>
            <a:off x="1623600" y="606960"/>
            <a:ext cx="14332680" cy="75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919"/>
              </a:lnSpc>
            </a:pPr>
            <a:r>
              <a:rPr b="0" lang="en-US" sz="5920" strike="noStrike" u="none">
                <a:solidFill>
                  <a:srgbClr val="000000"/>
                </a:solidFill>
                <a:effectLst/>
                <a:uFillTx/>
                <a:latin typeface="Bahnschrift Condensed"/>
                <a:ea typeface="Marykate"/>
              </a:rPr>
              <a:t>DÉROULÉ DE LA VISITE</a:t>
            </a:r>
            <a:endParaRPr b="0" lang="fr-FR" sz="592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4" name="TextBox 4"/>
          <p:cNvSpPr/>
          <p:nvPr/>
        </p:nvSpPr>
        <p:spPr>
          <a:xfrm>
            <a:off x="997200" y="2116800"/>
            <a:ext cx="10337400" cy="363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4765"/>
              </a:lnSpc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Bahnschrift Condensed"/>
                <a:ea typeface="Nunito Sans Condensed"/>
              </a:rPr>
              <a:t>Chaque groupe déjà constitué va interviewer une personne :</a:t>
            </a:r>
            <a:endParaRPr b="0" lang="fr-F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4765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4765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4765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4765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4765"/>
              </a:lnSpc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Bahnschrift Condensed"/>
                <a:ea typeface="Nunito Sans Condensed"/>
              </a:rPr>
              <a:t>Dans chaque groupe, répartition des rôles suivants : </a:t>
            </a:r>
            <a:endParaRPr b="0" lang="fr-F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5" name="Freeform 5"/>
          <p:cNvSpPr/>
          <p:nvPr/>
        </p:nvSpPr>
        <p:spPr>
          <a:xfrm>
            <a:off x="1136880" y="3040560"/>
            <a:ext cx="1227240" cy="1373040"/>
          </a:xfrm>
          <a:custGeom>
            <a:avLst/>
            <a:gdLst>
              <a:gd name="textAreaLeft" fmla="*/ 0 w 1227240"/>
              <a:gd name="textAreaRight" fmla="*/ 1227960 w 1227240"/>
              <a:gd name="textAreaTop" fmla="*/ 0 h 1373040"/>
              <a:gd name="textAreaBottom" fmla="*/ 1373760 h 1373040"/>
            </a:gdLst>
            <a:ahLst/>
            <a:cxnLst/>
            <a:rect l="textAreaLeft" t="textAreaTop" r="textAreaRight" b="textAreaBottom"/>
            <a:pathLst>
              <a:path w="1227860" h="1373830">
                <a:moveTo>
                  <a:pt x="0" y="0"/>
                </a:moveTo>
                <a:lnTo>
                  <a:pt x="1227860" y="0"/>
                </a:lnTo>
                <a:lnTo>
                  <a:pt x="1227860" y="1373829"/>
                </a:lnTo>
                <a:lnTo>
                  <a:pt x="0" y="137382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6" name="Freeform 6"/>
          <p:cNvSpPr/>
          <p:nvPr/>
        </p:nvSpPr>
        <p:spPr>
          <a:xfrm>
            <a:off x="9072000" y="3040560"/>
            <a:ext cx="1127160" cy="1395720"/>
          </a:xfrm>
          <a:custGeom>
            <a:avLst/>
            <a:gdLst>
              <a:gd name="textAreaLeft" fmla="*/ 0 w 1127160"/>
              <a:gd name="textAreaRight" fmla="*/ 1127880 w 1127160"/>
              <a:gd name="textAreaTop" fmla="*/ 0 h 1395720"/>
              <a:gd name="textAreaBottom" fmla="*/ 1396440 h 1395720"/>
            </a:gdLst>
            <a:ahLst/>
            <a:cxnLst/>
            <a:rect l="textAreaLeft" t="textAreaTop" r="textAreaRight" b="textAreaBottom"/>
            <a:pathLst>
              <a:path w="1127733" h="1396574">
                <a:moveTo>
                  <a:pt x="0" y="0"/>
                </a:moveTo>
                <a:lnTo>
                  <a:pt x="1127733" y="0"/>
                </a:lnTo>
                <a:lnTo>
                  <a:pt x="1127733" y="1396573"/>
                </a:lnTo>
                <a:lnTo>
                  <a:pt x="0" y="139657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" name="Freeform 7"/>
          <p:cNvSpPr/>
          <p:nvPr/>
        </p:nvSpPr>
        <p:spPr>
          <a:xfrm>
            <a:off x="13248000" y="3024000"/>
            <a:ext cx="1227240" cy="1373040"/>
          </a:xfrm>
          <a:custGeom>
            <a:avLst/>
            <a:gdLst>
              <a:gd name="textAreaLeft" fmla="*/ 0 w 1227240"/>
              <a:gd name="textAreaRight" fmla="*/ 1227960 w 1227240"/>
              <a:gd name="textAreaTop" fmla="*/ 0 h 1373040"/>
              <a:gd name="textAreaBottom" fmla="*/ 1373760 h 1373040"/>
            </a:gdLst>
            <a:ahLst/>
            <a:cxnLst/>
            <a:rect l="textAreaLeft" t="textAreaTop" r="textAreaRight" b="textAreaBottom"/>
            <a:pathLst>
              <a:path w="1227860" h="1373830">
                <a:moveTo>
                  <a:pt x="0" y="0"/>
                </a:moveTo>
                <a:lnTo>
                  <a:pt x="1227860" y="0"/>
                </a:lnTo>
                <a:lnTo>
                  <a:pt x="1227860" y="1373829"/>
                </a:lnTo>
                <a:lnTo>
                  <a:pt x="0" y="137382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Freeform 8"/>
          <p:cNvSpPr/>
          <p:nvPr/>
        </p:nvSpPr>
        <p:spPr>
          <a:xfrm>
            <a:off x="4968000" y="3040560"/>
            <a:ext cx="1127160" cy="1395720"/>
          </a:xfrm>
          <a:custGeom>
            <a:avLst/>
            <a:gdLst>
              <a:gd name="textAreaLeft" fmla="*/ 0 w 1127160"/>
              <a:gd name="textAreaRight" fmla="*/ 1127880 w 1127160"/>
              <a:gd name="textAreaTop" fmla="*/ 0 h 1395720"/>
              <a:gd name="textAreaBottom" fmla="*/ 1396440 h 1395720"/>
            </a:gdLst>
            <a:ahLst/>
            <a:cxnLst/>
            <a:rect l="textAreaLeft" t="textAreaTop" r="textAreaRight" b="textAreaBottom"/>
            <a:pathLst>
              <a:path w="1127733" h="1396574">
                <a:moveTo>
                  <a:pt x="0" y="0"/>
                </a:moveTo>
                <a:lnTo>
                  <a:pt x="1127733" y="0"/>
                </a:lnTo>
                <a:lnTo>
                  <a:pt x="1127733" y="1396573"/>
                </a:lnTo>
                <a:lnTo>
                  <a:pt x="0" y="139657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TextBox 9"/>
          <p:cNvSpPr/>
          <p:nvPr/>
        </p:nvSpPr>
        <p:spPr>
          <a:xfrm>
            <a:off x="2592000" y="3134160"/>
            <a:ext cx="894240" cy="89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2463"/>
              </a:lnSpc>
            </a:pPr>
            <a:r>
              <a:rPr b="0" i="1" lang="en-US" sz="1760" strike="noStrike" u="none">
                <a:solidFill>
                  <a:srgbClr val="000000"/>
                </a:solidFill>
                <a:effectLst/>
                <a:uFillTx/>
                <a:latin typeface="Nunito Sans Condensed Italics"/>
                <a:ea typeface="Nunito Sans Condensed Italics"/>
              </a:rPr>
              <a:t>Prénom</a:t>
            </a:r>
            <a:endParaRPr b="0" lang="fr-FR" sz="176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463"/>
              </a:lnSpc>
            </a:pPr>
            <a:r>
              <a:rPr b="0" i="1" lang="en-US" sz="1760" strike="noStrike" u="none">
                <a:solidFill>
                  <a:srgbClr val="000000"/>
                </a:solidFill>
                <a:effectLst/>
                <a:uFillTx/>
                <a:latin typeface="Nunito Sans Condensed Italics"/>
                <a:ea typeface="Nunito Sans Condensed Italics"/>
              </a:rPr>
              <a:t>Métier</a:t>
            </a:r>
            <a:endParaRPr b="0" lang="fr-FR" sz="176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463"/>
              </a:lnSpc>
            </a:pPr>
            <a:r>
              <a:rPr b="0" i="1" lang="en-US" sz="1760" strike="noStrike" u="none">
                <a:solidFill>
                  <a:srgbClr val="000000"/>
                </a:solidFill>
                <a:effectLst/>
                <a:uFillTx/>
                <a:latin typeface="Nunito Sans Condensed Italics"/>
                <a:ea typeface="Nunito Sans Condensed Italics"/>
              </a:rPr>
              <a:t>Autre info</a:t>
            </a:r>
            <a:endParaRPr b="0" lang="fr-FR" sz="176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TextBox 10"/>
          <p:cNvSpPr/>
          <p:nvPr/>
        </p:nvSpPr>
        <p:spPr>
          <a:xfrm>
            <a:off x="6192000" y="3134160"/>
            <a:ext cx="894240" cy="89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2463"/>
              </a:lnSpc>
            </a:pPr>
            <a:r>
              <a:rPr b="0" i="1" lang="en-US" sz="1760" strike="noStrike" u="none">
                <a:solidFill>
                  <a:srgbClr val="000000"/>
                </a:solidFill>
                <a:effectLst/>
                <a:uFillTx/>
                <a:latin typeface="Nunito Sans Condensed Italics"/>
                <a:ea typeface="Nunito Sans Condensed Italics"/>
              </a:rPr>
              <a:t>Prénom</a:t>
            </a:r>
            <a:endParaRPr b="0" lang="fr-FR" sz="176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463"/>
              </a:lnSpc>
            </a:pPr>
            <a:r>
              <a:rPr b="0" i="1" lang="en-US" sz="1760" strike="noStrike" u="none">
                <a:solidFill>
                  <a:srgbClr val="000000"/>
                </a:solidFill>
                <a:effectLst/>
                <a:uFillTx/>
                <a:latin typeface="Nunito Sans Condensed Italics"/>
                <a:ea typeface="Nunito Sans Condensed Italics"/>
              </a:rPr>
              <a:t>Métier</a:t>
            </a:r>
            <a:endParaRPr b="0" lang="fr-FR" sz="176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463"/>
              </a:lnSpc>
            </a:pPr>
            <a:r>
              <a:rPr b="0" i="1" lang="en-US" sz="1760" strike="noStrike" u="none">
                <a:solidFill>
                  <a:srgbClr val="000000"/>
                </a:solidFill>
                <a:effectLst/>
                <a:uFillTx/>
                <a:latin typeface="Nunito Sans Condensed Italics"/>
                <a:ea typeface="Nunito Sans Condensed Italics"/>
              </a:rPr>
              <a:t>Autre info</a:t>
            </a:r>
            <a:endParaRPr b="0" lang="fr-FR" sz="176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" name="TextBox 11"/>
          <p:cNvSpPr/>
          <p:nvPr/>
        </p:nvSpPr>
        <p:spPr>
          <a:xfrm>
            <a:off x="10368000" y="3134160"/>
            <a:ext cx="894240" cy="89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2463"/>
              </a:lnSpc>
            </a:pPr>
            <a:r>
              <a:rPr b="0" i="1" lang="en-US" sz="1760" strike="noStrike" u="none">
                <a:solidFill>
                  <a:srgbClr val="000000"/>
                </a:solidFill>
                <a:effectLst/>
                <a:uFillTx/>
                <a:latin typeface="Nunito Sans Condensed Italics"/>
                <a:ea typeface="Nunito Sans Condensed Italics"/>
              </a:rPr>
              <a:t>Prénom</a:t>
            </a:r>
            <a:endParaRPr b="0" lang="fr-FR" sz="176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463"/>
              </a:lnSpc>
            </a:pPr>
            <a:r>
              <a:rPr b="0" i="1" lang="en-US" sz="1760" strike="noStrike" u="none">
                <a:solidFill>
                  <a:srgbClr val="000000"/>
                </a:solidFill>
                <a:effectLst/>
                <a:uFillTx/>
                <a:latin typeface="Nunito Sans Condensed Italics"/>
                <a:ea typeface="Nunito Sans Condensed Italics"/>
              </a:rPr>
              <a:t>Métier</a:t>
            </a:r>
            <a:endParaRPr b="0" lang="fr-FR" sz="176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463"/>
              </a:lnSpc>
            </a:pPr>
            <a:r>
              <a:rPr b="0" i="1" lang="en-US" sz="1760" strike="noStrike" u="none">
                <a:solidFill>
                  <a:srgbClr val="000000"/>
                </a:solidFill>
                <a:effectLst/>
                <a:uFillTx/>
                <a:latin typeface="Nunito Sans Condensed Italics"/>
                <a:ea typeface="Nunito Sans Condensed Italics"/>
              </a:rPr>
              <a:t>Autre info</a:t>
            </a:r>
            <a:endParaRPr b="0" lang="fr-FR" sz="176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2" name="TextBox 12"/>
          <p:cNvSpPr/>
          <p:nvPr/>
        </p:nvSpPr>
        <p:spPr>
          <a:xfrm>
            <a:off x="14616000" y="3240000"/>
            <a:ext cx="894240" cy="89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2463"/>
              </a:lnSpc>
            </a:pPr>
            <a:r>
              <a:rPr b="0" i="1" lang="en-US" sz="1760" strike="noStrike" u="none">
                <a:solidFill>
                  <a:srgbClr val="000000"/>
                </a:solidFill>
                <a:effectLst/>
                <a:uFillTx/>
                <a:latin typeface="Nunito Sans Condensed Italics"/>
                <a:ea typeface="Nunito Sans Condensed Italics"/>
              </a:rPr>
              <a:t>Prénom</a:t>
            </a:r>
            <a:endParaRPr b="0" lang="fr-FR" sz="176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463"/>
              </a:lnSpc>
            </a:pPr>
            <a:r>
              <a:rPr b="0" i="1" lang="en-US" sz="1760" strike="noStrike" u="none">
                <a:solidFill>
                  <a:srgbClr val="000000"/>
                </a:solidFill>
                <a:effectLst/>
                <a:uFillTx/>
                <a:latin typeface="Nunito Sans Condensed Italics"/>
                <a:ea typeface="Nunito Sans Condensed Italics"/>
              </a:rPr>
              <a:t>Métier</a:t>
            </a:r>
            <a:endParaRPr b="0" lang="fr-FR" sz="176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463"/>
              </a:lnSpc>
            </a:pPr>
            <a:r>
              <a:rPr b="0" i="1" lang="en-US" sz="1760" strike="noStrike" u="none">
                <a:solidFill>
                  <a:srgbClr val="000000"/>
                </a:solidFill>
                <a:effectLst/>
                <a:uFillTx/>
                <a:latin typeface="Nunito Sans Condensed Italics"/>
                <a:ea typeface="Nunito Sans Condensed Italics"/>
              </a:rPr>
              <a:t>Autre info</a:t>
            </a:r>
            <a:endParaRPr b="0" lang="fr-FR" sz="176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3" name="TextBox 13"/>
          <p:cNvSpPr/>
          <p:nvPr/>
        </p:nvSpPr>
        <p:spPr>
          <a:xfrm>
            <a:off x="1365120" y="6208560"/>
            <a:ext cx="5635440" cy="177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2985"/>
              </a:lnSpc>
            </a:pPr>
            <a:r>
              <a:rPr b="0" lang="en-US" sz="249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PHOTOGRAPHES</a:t>
            </a:r>
            <a:endParaRPr b="0" lang="fr-FR" sz="249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2239"/>
              </a:lnSpc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Photographier les éléments intéressants. </a:t>
            </a:r>
            <a:endParaRPr b="0" lang="fr-FR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2239"/>
              </a:lnSpc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Max 15 photos dont 1 portrait de la personne </a:t>
            </a:r>
            <a:endParaRPr b="0" lang="fr-FR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2239"/>
              </a:lnSpc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+ Signature droit à l’image</a:t>
            </a:r>
            <a:endParaRPr b="0" lang="fr-FR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4292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" name="Freeform 14"/>
          <p:cNvSpPr/>
          <p:nvPr/>
        </p:nvSpPr>
        <p:spPr>
          <a:xfrm>
            <a:off x="5913360" y="6041520"/>
            <a:ext cx="951840" cy="951840"/>
          </a:xfrm>
          <a:custGeom>
            <a:avLst/>
            <a:gdLst>
              <a:gd name="textAreaLeft" fmla="*/ 0 w 951840"/>
              <a:gd name="textAreaRight" fmla="*/ 952560 w 951840"/>
              <a:gd name="textAreaTop" fmla="*/ 0 h 951840"/>
              <a:gd name="textAreaBottom" fmla="*/ 952560 h 951840"/>
            </a:gdLst>
            <a:ahLst/>
            <a:cxnLst/>
            <a:rect l="textAreaLeft" t="textAreaTop" r="textAreaRight" b="textAreaBottom"/>
            <a:pathLst>
              <a:path w="952731" h="952731">
                <a:moveTo>
                  <a:pt x="0" y="0"/>
                </a:moveTo>
                <a:lnTo>
                  <a:pt x="952731" y="0"/>
                </a:lnTo>
                <a:lnTo>
                  <a:pt x="952731" y="952731"/>
                </a:lnTo>
                <a:lnTo>
                  <a:pt x="0" y="95273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5" name="TextBox 15"/>
          <p:cNvSpPr/>
          <p:nvPr/>
        </p:nvSpPr>
        <p:spPr>
          <a:xfrm>
            <a:off x="1365120" y="7758000"/>
            <a:ext cx="7147080" cy="12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3266"/>
              </a:lnSpc>
            </a:pPr>
            <a:r>
              <a:rPr b="0" lang="en-US" sz="272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INTERVIEWEUR·SES</a:t>
            </a:r>
            <a:endParaRPr b="0" lang="fr-FR" sz="272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2239"/>
              </a:lnSpc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Poser les questions prévues et noter les réponses</a:t>
            </a:r>
            <a:endParaRPr b="0" lang="fr-FR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4479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" name="Freeform 16"/>
          <p:cNvSpPr/>
          <p:nvPr/>
        </p:nvSpPr>
        <p:spPr>
          <a:xfrm>
            <a:off x="6418800" y="7579440"/>
            <a:ext cx="1138680" cy="1138680"/>
          </a:xfrm>
          <a:custGeom>
            <a:avLst/>
            <a:gdLst>
              <a:gd name="textAreaLeft" fmla="*/ 0 w 1138680"/>
              <a:gd name="textAreaRight" fmla="*/ 1139400 w 1138680"/>
              <a:gd name="textAreaTop" fmla="*/ 0 h 1138680"/>
              <a:gd name="textAreaBottom" fmla="*/ 1139400 h 1138680"/>
            </a:gdLst>
            <a:ahLst/>
            <a:cxnLst/>
            <a:rect l="textAreaLeft" t="textAreaTop" r="textAreaRight" b="textAreaBottom"/>
            <a:pathLst>
              <a:path w="1139248" h="1139248">
                <a:moveTo>
                  <a:pt x="0" y="0"/>
                </a:moveTo>
                <a:lnTo>
                  <a:pt x="1139249" y="0"/>
                </a:lnTo>
                <a:lnTo>
                  <a:pt x="1139249" y="1139248"/>
                </a:lnTo>
                <a:lnTo>
                  <a:pt x="0" y="113924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" name="TextBox 17"/>
          <p:cNvSpPr/>
          <p:nvPr/>
        </p:nvSpPr>
        <p:spPr>
          <a:xfrm>
            <a:off x="9144000" y="6226920"/>
            <a:ext cx="6172560" cy="119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3019"/>
              </a:lnSpc>
            </a:pPr>
            <a:r>
              <a:rPr b="0" lang="en-US" sz="251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DESSINATEUR·ICES</a:t>
            </a:r>
            <a:endParaRPr b="0" lang="fr-FR" sz="251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2242"/>
              </a:lnSpc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Faire des croquis rapides des lieux, outils ...</a:t>
            </a:r>
            <a:endParaRPr b="0" lang="fr-FR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4141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" name="Freeform 18"/>
          <p:cNvSpPr/>
          <p:nvPr/>
        </p:nvSpPr>
        <p:spPr>
          <a:xfrm>
            <a:off x="13340520" y="6041520"/>
            <a:ext cx="999000" cy="999000"/>
          </a:xfrm>
          <a:custGeom>
            <a:avLst/>
            <a:gdLst>
              <a:gd name="textAreaLeft" fmla="*/ 0 w 999000"/>
              <a:gd name="textAreaRight" fmla="*/ 999720 w 999000"/>
              <a:gd name="textAreaTop" fmla="*/ 0 h 999000"/>
              <a:gd name="textAreaBottom" fmla="*/ 999720 h 999000"/>
            </a:gdLst>
            <a:ahLst/>
            <a:cxnLst/>
            <a:rect l="textAreaLeft" t="textAreaTop" r="textAreaRight" b="textAreaBottom"/>
            <a:pathLst>
              <a:path w="999646" h="999646">
                <a:moveTo>
                  <a:pt x="0" y="0"/>
                </a:moveTo>
                <a:lnTo>
                  <a:pt x="999647" y="0"/>
                </a:lnTo>
                <a:lnTo>
                  <a:pt x="999647" y="999646"/>
                </a:lnTo>
                <a:lnTo>
                  <a:pt x="0" y="99964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" name="Freeform 19"/>
          <p:cNvSpPr/>
          <p:nvPr/>
        </p:nvSpPr>
        <p:spPr>
          <a:xfrm>
            <a:off x="15795000" y="8379000"/>
            <a:ext cx="1818720" cy="463320"/>
          </a:xfrm>
          <a:custGeom>
            <a:avLst/>
            <a:gdLst>
              <a:gd name="textAreaLeft" fmla="*/ 0 w 1818720"/>
              <a:gd name="textAreaRight" fmla="*/ 1819440 w 1818720"/>
              <a:gd name="textAreaTop" fmla="*/ 0 h 463320"/>
              <a:gd name="textAreaBottom" fmla="*/ 464040 h 463320"/>
            </a:gdLst>
            <a:ahLst/>
            <a:cxnLst/>
            <a:rect l="textAreaLeft" t="textAreaTop" r="textAreaRight" b="textAreaBottom"/>
            <a:pathLst>
              <a:path w="1819593" h="463996">
                <a:moveTo>
                  <a:pt x="0" y="0"/>
                </a:moveTo>
                <a:lnTo>
                  <a:pt x="1819593" y="0"/>
                </a:lnTo>
                <a:lnTo>
                  <a:pt x="1819593" y="463996"/>
                </a:lnTo>
                <a:lnTo>
                  <a:pt x="0" y="46399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" name="TextBox 20"/>
          <p:cNvSpPr/>
          <p:nvPr/>
        </p:nvSpPr>
        <p:spPr>
          <a:xfrm>
            <a:off x="9144000" y="7832160"/>
            <a:ext cx="6602400" cy="14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3019"/>
              </a:lnSpc>
            </a:pPr>
            <a:r>
              <a:rPr b="0" lang="en-US" sz="251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CAPTEUR·ICES D’AMBIANCE</a:t>
            </a:r>
            <a:endParaRPr b="0" lang="fr-FR" sz="251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2242"/>
              </a:lnSpc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Faire maximum 2 courts enregistrements de l’ambiance de travail de la personne</a:t>
            </a:r>
            <a:endParaRPr b="0" lang="fr-FR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4141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" name="Freeform 21"/>
          <p:cNvSpPr/>
          <p:nvPr/>
        </p:nvSpPr>
        <p:spPr>
          <a:xfrm>
            <a:off x="762480" y="455040"/>
            <a:ext cx="583920" cy="1190520"/>
          </a:xfrm>
          <a:custGeom>
            <a:avLst/>
            <a:gdLst>
              <a:gd name="textAreaLeft" fmla="*/ 0 w 583920"/>
              <a:gd name="textAreaRight" fmla="*/ 584640 w 583920"/>
              <a:gd name="textAreaTop" fmla="*/ 0 h 1190520"/>
              <a:gd name="textAreaBottom" fmla="*/ 1191240 h 1190520"/>
            </a:gdLst>
            <a:ahLst/>
            <a:cxnLst/>
            <a:rect l="textAreaLeft" t="textAreaTop" r="textAreaRight" b="textAreaBottom"/>
            <a:pathLst>
              <a:path w="584722" h="1191101">
                <a:moveTo>
                  <a:pt x="0" y="0"/>
                </a:moveTo>
                <a:lnTo>
                  <a:pt x="584723" y="0"/>
                </a:lnTo>
                <a:lnTo>
                  <a:pt x="584723" y="1191101"/>
                </a:lnTo>
                <a:lnTo>
                  <a:pt x="0" y="119110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" name="Freeform 22"/>
          <p:cNvSpPr/>
          <p:nvPr/>
        </p:nvSpPr>
        <p:spPr>
          <a:xfrm>
            <a:off x="349200" y="8843040"/>
            <a:ext cx="1410480" cy="1290600"/>
          </a:xfrm>
          <a:custGeom>
            <a:avLst/>
            <a:gdLst>
              <a:gd name="textAreaLeft" fmla="*/ 0 w 1410480"/>
              <a:gd name="textAreaRight" fmla="*/ 1411200 w 1410480"/>
              <a:gd name="textAreaTop" fmla="*/ 0 h 1290600"/>
              <a:gd name="textAreaBottom" fmla="*/ 1291320 h 1290600"/>
            </a:gdLst>
            <a:ahLst/>
            <a:cxnLst/>
            <a:rect l="textAreaLeft" t="textAreaTop" r="textAreaRight" b="textAreaBottom"/>
            <a:pathLst>
              <a:path w="1411238" h="1291283">
                <a:moveTo>
                  <a:pt x="0" y="0"/>
                </a:moveTo>
                <a:lnTo>
                  <a:pt x="1411239" y="0"/>
                </a:lnTo>
                <a:lnTo>
                  <a:pt x="1411239" y="1291283"/>
                </a:lnTo>
                <a:lnTo>
                  <a:pt x="0" y="129128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" name="Freeform 23"/>
          <p:cNvSpPr/>
          <p:nvPr/>
        </p:nvSpPr>
        <p:spPr>
          <a:xfrm rot="1159800">
            <a:off x="623880" y="9050040"/>
            <a:ext cx="779760" cy="762120"/>
          </a:xfrm>
          <a:custGeom>
            <a:avLst/>
            <a:gdLst>
              <a:gd name="textAreaLeft" fmla="*/ 0 w 779760"/>
              <a:gd name="textAreaRight" fmla="*/ 780480 w 779760"/>
              <a:gd name="textAreaTop" fmla="*/ 0 h 762120"/>
              <a:gd name="textAreaBottom" fmla="*/ 762840 h 762120"/>
            </a:gdLst>
            <a:ahLst/>
            <a:cxnLst/>
            <a:rect l="textAreaLeft" t="textAreaTop" r="textAreaRight" b="textAreaBottom"/>
            <a:pathLst>
              <a:path w="780347" h="762789">
                <a:moveTo>
                  <a:pt x="0" y="0"/>
                </a:moveTo>
                <a:lnTo>
                  <a:pt x="780347" y="0"/>
                </a:lnTo>
                <a:lnTo>
                  <a:pt x="780347" y="762789"/>
                </a:lnTo>
                <a:lnTo>
                  <a:pt x="0" y="76278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dc3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 2"/>
          <p:cNvSpPr/>
          <p:nvPr/>
        </p:nvSpPr>
        <p:spPr>
          <a:xfrm rot="21486600">
            <a:off x="2882160" y="921600"/>
            <a:ext cx="12372480" cy="9073800"/>
          </a:xfrm>
          <a:custGeom>
            <a:avLst/>
            <a:gdLst>
              <a:gd name="textAreaLeft" fmla="*/ 0 w 12372480"/>
              <a:gd name="textAreaRight" fmla="*/ 12373200 w 12372480"/>
              <a:gd name="textAreaTop" fmla="*/ 0 h 9073800"/>
              <a:gd name="textAreaBottom" fmla="*/ 9074520 h 9073800"/>
            </a:gdLst>
            <a:ahLst/>
            <a:cxnLst/>
            <a:rect l="textAreaLeft" t="textAreaTop" r="textAreaRight" b="textAreaBottom"/>
            <a:pathLst>
              <a:path w="12373202" h="9074511">
                <a:moveTo>
                  <a:pt x="0" y="0"/>
                </a:moveTo>
                <a:lnTo>
                  <a:pt x="12373202" y="0"/>
                </a:lnTo>
                <a:lnTo>
                  <a:pt x="12373202" y="9074511"/>
                </a:lnTo>
                <a:lnTo>
                  <a:pt x="0" y="907451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TextBox 3"/>
          <p:cNvSpPr/>
          <p:nvPr/>
        </p:nvSpPr>
        <p:spPr>
          <a:xfrm>
            <a:off x="4104000" y="1728000"/>
            <a:ext cx="10050840" cy="605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8118"/>
              </a:lnSpc>
            </a:pPr>
            <a:r>
              <a:rPr b="0" lang="en-US" sz="8119" strike="noStrike" u="none">
                <a:solidFill>
                  <a:srgbClr val="000000"/>
                </a:solidFill>
                <a:effectLst/>
                <a:uFillTx/>
                <a:latin typeface="Bahnschrift SemiBold Condensed"/>
                <a:ea typeface="Marykate"/>
              </a:rPr>
              <a:t>À LA DÉCOUVERTE DE</a:t>
            </a:r>
            <a:endParaRPr b="0" lang="fr-FR" sz="8119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8118"/>
              </a:lnSpc>
            </a:pPr>
            <a:r>
              <a:rPr b="0" lang="en-US" sz="8119" strike="noStrike" u="none">
                <a:solidFill>
                  <a:srgbClr val="000000"/>
                </a:solidFill>
                <a:effectLst/>
                <a:uFillTx/>
                <a:latin typeface="Bahnschrift SemiBold Condensed"/>
                <a:ea typeface="Marykate"/>
              </a:rPr>
              <a:t>DES MÉTIERS DE L’AGRICULTURE ET DE L’ALIMENTATION</a:t>
            </a:r>
            <a:endParaRPr b="0" lang="fr-FR" sz="8119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8419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682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TextBox 4"/>
          <p:cNvSpPr/>
          <p:nvPr/>
        </p:nvSpPr>
        <p:spPr>
          <a:xfrm>
            <a:off x="2307600" y="6468480"/>
            <a:ext cx="1263384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3895"/>
              </a:lnSpc>
            </a:pPr>
            <a:r>
              <a:rPr b="0" lang="en-US" sz="3250" spc="96" strike="noStrike" u="none">
                <a:solidFill>
                  <a:srgbClr val="000000"/>
                </a:solidFill>
                <a:effectLst/>
                <a:uFillTx/>
                <a:latin typeface="Bobby Jones Condensed Soft"/>
                <a:ea typeface="Bobby Jones Condensed Soft"/>
              </a:rPr>
              <a:t>au collège ...........................</a:t>
            </a:r>
            <a:endParaRPr b="0" lang="fr-FR" sz="32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Freeform 5"/>
          <p:cNvSpPr/>
          <p:nvPr/>
        </p:nvSpPr>
        <p:spPr>
          <a:xfrm>
            <a:off x="15492240" y="-459000"/>
            <a:ext cx="2975040" cy="2975040"/>
          </a:xfrm>
          <a:custGeom>
            <a:avLst/>
            <a:gdLst>
              <a:gd name="textAreaLeft" fmla="*/ 0 w 2975040"/>
              <a:gd name="textAreaRight" fmla="*/ 2975760 w 2975040"/>
              <a:gd name="textAreaTop" fmla="*/ 0 h 2975040"/>
              <a:gd name="textAreaBottom" fmla="*/ 2975760 h 2975040"/>
            </a:gdLst>
            <a:ahLst/>
            <a:cxnLst/>
            <a:rect l="textAreaLeft" t="textAreaTop" r="textAreaRight" b="textAreaBottom"/>
            <a:pathLst>
              <a:path w="2975723" h="2975723">
                <a:moveTo>
                  <a:pt x="0" y="0"/>
                </a:moveTo>
                <a:lnTo>
                  <a:pt x="2975722" y="0"/>
                </a:lnTo>
                <a:lnTo>
                  <a:pt x="2975722" y="2975722"/>
                </a:lnTo>
                <a:lnTo>
                  <a:pt x="0" y="297572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Freeform 6"/>
          <p:cNvSpPr/>
          <p:nvPr/>
        </p:nvSpPr>
        <p:spPr>
          <a:xfrm>
            <a:off x="5928120" y="8018640"/>
            <a:ext cx="1410480" cy="1290600"/>
          </a:xfrm>
          <a:custGeom>
            <a:avLst/>
            <a:gdLst>
              <a:gd name="textAreaLeft" fmla="*/ 0 w 1410480"/>
              <a:gd name="textAreaRight" fmla="*/ 1411200 w 1410480"/>
              <a:gd name="textAreaTop" fmla="*/ 0 h 1290600"/>
              <a:gd name="textAreaBottom" fmla="*/ 1291320 h 1290600"/>
            </a:gdLst>
            <a:ahLst/>
            <a:cxnLst/>
            <a:rect l="textAreaLeft" t="textAreaTop" r="textAreaRight" b="textAreaBottom"/>
            <a:pathLst>
              <a:path w="1411238" h="1291283">
                <a:moveTo>
                  <a:pt x="0" y="0"/>
                </a:moveTo>
                <a:lnTo>
                  <a:pt x="1411238" y="0"/>
                </a:lnTo>
                <a:lnTo>
                  <a:pt x="1411238" y="1291283"/>
                </a:lnTo>
                <a:lnTo>
                  <a:pt x="0" y="129128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Freeform 7"/>
          <p:cNvSpPr/>
          <p:nvPr/>
        </p:nvSpPr>
        <p:spPr>
          <a:xfrm rot="1159800">
            <a:off x="6202440" y="8226000"/>
            <a:ext cx="779760" cy="762120"/>
          </a:xfrm>
          <a:custGeom>
            <a:avLst/>
            <a:gdLst>
              <a:gd name="textAreaLeft" fmla="*/ 0 w 779760"/>
              <a:gd name="textAreaRight" fmla="*/ 780480 w 779760"/>
              <a:gd name="textAreaTop" fmla="*/ 0 h 762120"/>
              <a:gd name="textAreaBottom" fmla="*/ 762840 h 762120"/>
            </a:gdLst>
            <a:ahLst/>
            <a:cxnLst/>
            <a:rect l="textAreaLeft" t="textAreaTop" r="textAreaRight" b="textAreaBottom"/>
            <a:pathLst>
              <a:path w="780347" h="762789">
                <a:moveTo>
                  <a:pt x="0" y="0"/>
                </a:moveTo>
                <a:lnTo>
                  <a:pt x="780347" y="0"/>
                </a:lnTo>
                <a:lnTo>
                  <a:pt x="780347" y="762789"/>
                </a:lnTo>
                <a:lnTo>
                  <a:pt x="0" y="76278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69" name="Group 8"/>
          <p:cNvGrpSpPr/>
          <p:nvPr/>
        </p:nvGrpSpPr>
        <p:grpSpPr>
          <a:xfrm>
            <a:off x="5544360" y="7383600"/>
            <a:ext cx="6926400" cy="2290320"/>
            <a:chOff x="5544360" y="7383600"/>
            <a:chExt cx="6926400" cy="2290320"/>
          </a:xfrm>
        </p:grpSpPr>
        <p:sp>
          <p:nvSpPr>
            <p:cNvPr id="70" name="Freeform 9"/>
            <p:cNvSpPr/>
            <p:nvPr/>
          </p:nvSpPr>
          <p:spPr>
            <a:xfrm>
              <a:off x="5544360" y="7528320"/>
              <a:ext cx="6926400" cy="2145600"/>
            </a:xfrm>
            <a:custGeom>
              <a:avLst/>
              <a:gdLst>
                <a:gd name="textAreaLeft" fmla="*/ 0 w 6926400"/>
                <a:gd name="textAreaRight" fmla="*/ 6927120 w 6926400"/>
                <a:gd name="textAreaTop" fmla="*/ 0 h 2145600"/>
                <a:gd name="textAreaBottom" fmla="*/ 2146320 h 2145600"/>
              </a:gdLst>
              <a:ahLst/>
              <a:cxnLst/>
              <a:rect l="textAreaLeft" t="textAreaTop" r="textAreaRight" b="textAreaBottom"/>
              <a:pathLst>
                <a:path w="1824458" h="565313">
                  <a:moveTo>
                    <a:pt x="0" y="0"/>
                  </a:moveTo>
                  <a:lnTo>
                    <a:pt x="1824458" y="0"/>
                  </a:lnTo>
                  <a:lnTo>
                    <a:pt x="1824458" y="565313"/>
                  </a:lnTo>
                  <a:lnTo>
                    <a:pt x="0" y="565313"/>
                  </a:lnTo>
                  <a:close/>
                </a:path>
              </a:pathLst>
            </a:custGeom>
            <a:noFill/>
            <a:ln cap="sq" w="381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fr-FR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" name="TextBox 10"/>
            <p:cNvSpPr/>
            <p:nvPr/>
          </p:nvSpPr>
          <p:spPr>
            <a:xfrm>
              <a:off x="5544360" y="7383600"/>
              <a:ext cx="6926400" cy="2290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 defTabSz="914400">
                <a:lnSpc>
                  <a:spcPts val="337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72" name="TextBox 11"/>
          <p:cNvSpPr/>
          <p:nvPr/>
        </p:nvSpPr>
        <p:spPr>
          <a:xfrm>
            <a:off x="7622280" y="8227080"/>
            <a:ext cx="4737240" cy="75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2934"/>
              </a:lnSpc>
            </a:pPr>
            <a:r>
              <a:rPr b="0" lang="en-US" sz="2450" spc="74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Ce dessin veut dire qu’il y a des choses à écrire sur ton livret </a:t>
            </a:r>
            <a:endParaRPr b="0" lang="fr-FR" sz="24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Freeform 12"/>
          <p:cNvSpPr/>
          <p:nvPr/>
        </p:nvSpPr>
        <p:spPr>
          <a:xfrm>
            <a:off x="13605840" y="2093760"/>
            <a:ext cx="3388680" cy="4060440"/>
          </a:xfrm>
          <a:custGeom>
            <a:avLst/>
            <a:gdLst>
              <a:gd name="textAreaLeft" fmla="*/ 0 w 3388680"/>
              <a:gd name="textAreaRight" fmla="*/ 3389400 w 3388680"/>
              <a:gd name="textAreaTop" fmla="*/ 0 h 4060440"/>
              <a:gd name="textAreaBottom" fmla="*/ 4061160 h 4060440"/>
            </a:gdLst>
            <a:ahLst/>
            <a:cxnLst/>
            <a:rect l="textAreaLeft" t="textAreaTop" r="textAreaRight" b="textAreaBottom"/>
            <a:pathLst>
              <a:path w="3389338" h="4061298">
                <a:moveTo>
                  <a:pt x="0" y="0"/>
                </a:moveTo>
                <a:lnTo>
                  <a:pt x="3389338" y="0"/>
                </a:lnTo>
                <a:lnTo>
                  <a:pt x="3389338" y="4061298"/>
                </a:lnTo>
                <a:lnTo>
                  <a:pt x="0" y="406129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Freeform 13"/>
          <p:cNvSpPr/>
          <p:nvPr/>
        </p:nvSpPr>
        <p:spPr>
          <a:xfrm rot="21189000">
            <a:off x="639720" y="291960"/>
            <a:ext cx="2736720" cy="3993120"/>
          </a:xfrm>
          <a:custGeom>
            <a:avLst/>
            <a:gdLst>
              <a:gd name="textAreaLeft" fmla="*/ 0 w 2736720"/>
              <a:gd name="textAreaRight" fmla="*/ 2737440 w 2736720"/>
              <a:gd name="textAreaTop" fmla="*/ 0 h 3993120"/>
              <a:gd name="textAreaBottom" fmla="*/ 3993840 h 3993120"/>
            </a:gdLst>
            <a:ahLst/>
            <a:cxnLst/>
            <a:rect l="textAreaLeft" t="textAreaTop" r="textAreaRight" b="textAreaBottom"/>
            <a:pathLst>
              <a:path w="2737527" h="3993740">
                <a:moveTo>
                  <a:pt x="0" y="0"/>
                </a:moveTo>
                <a:lnTo>
                  <a:pt x="2737527" y="0"/>
                </a:lnTo>
                <a:lnTo>
                  <a:pt x="2737527" y="3993740"/>
                </a:lnTo>
                <a:lnTo>
                  <a:pt x="0" y="399374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Freeform 14"/>
          <p:cNvSpPr/>
          <p:nvPr/>
        </p:nvSpPr>
        <p:spPr>
          <a:xfrm>
            <a:off x="366840" y="6477840"/>
            <a:ext cx="3283200" cy="3640680"/>
          </a:xfrm>
          <a:custGeom>
            <a:avLst/>
            <a:gdLst>
              <a:gd name="textAreaLeft" fmla="*/ 0 w 3283200"/>
              <a:gd name="textAreaRight" fmla="*/ 3283920 w 3283200"/>
              <a:gd name="textAreaTop" fmla="*/ 0 h 3640680"/>
              <a:gd name="textAreaBottom" fmla="*/ 3641400 h 3640680"/>
            </a:gdLst>
            <a:ahLst/>
            <a:cxnLst/>
            <a:rect l="textAreaLeft" t="textAreaTop" r="textAreaRight" b="textAreaBottom"/>
            <a:pathLst>
              <a:path w="3283851" h="3641367">
                <a:moveTo>
                  <a:pt x="0" y="0"/>
                </a:moveTo>
                <a:lnTo>
                  <a:pt x="3283851" y="0"/>
                </a:lnTo>
                <a:lnTo>
                  <a:pt x="3283851" y="3641367"/>
                </a:lnTo>
                <a:lnTo>
                  <a:pt x="0" y="364136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Freeform 15"/>
          <p:cNvSpPr/>
          <p:nvPr/>
        </p:nvSpPr>
        <p:spPr>
          <a:xfrm>
            <a:off x="15797160" y="6284520"/>
            <a:ext cx="2670120" cy="3903120"/>
          </a:xfrm>
          <a:custGeom>
            <a:avLst/>
            <a:gdLst>
              <a:gd name="textAreaLeft" fmla="*/ 0 w 2670120"/>
              <a:gd name="textAreaRight" fmla="*/ 2670840 w 2670120"/>
              <a:gd name="textAreaTop" fmla="*/ 0 h 3903120"/>
              <a:gd name="textAreaBottom" fmla="*/ 3903840 h 3903120"/>
            </a:gdLst>
            <a:ahLst/>
            <a:cxnLst/>
            <a:rect l="textAreaLeft" t="textAreaTop" r="textAreaRight" b="textAreaBottom"/>
            <a:pathLst>
              <a:path w="2670955" h="3903953">
                <a:moveTo>
                  <a:pt x="0" y="0"/>
                </a:moveTo>
                <a:lnTo>
                  <a:pt x="2670954" y="0"/>
                </a:lnTo>
                <a:lnTo>
                  <a:pt x="2670954" y="3903953"/>
                </a:lnTo>
                <a:lnTo>
                  <a:pt x="0" y="390395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2"/>
          <p:cNvSpPr/>
          <p:nvPr/>
        </p:nvSpPr>
        <p:spPr>
          <a:xfrm>
            <a:off x="648000" y="2747520"/>
            <a:ext cx="15540120" cy="533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423"/>
              </a:lnSpc>
            </a:pPr>
            <a:r>
              <a:rPr b="1" lang="en-US" sz="3870" strike="noStrike" u="none">
                <a:solidFill>
                  <a:srgbClr val="000000"/>
                </a:solidFill>
                <a:effectLst/>
                <a:uFillTx/>
                <a:latin typeface="Nunito Sans Condensed Bold"/>
                <a:ea typeface="Nunito Sans Condensed Bold"/>
              </a:rPr>
              <a:t>Les différentes étapes</a:t>
            </a:r>
            <a:endParaRPr b="0" lang="fr-FR" sz="387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36280" indent="-417960" defTabSz="914400">
              <a:lnSpc>
                <a:spcPts val="5423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en-US" sz="387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Création des questions que vous poserez aux travailleurs et travailleuses</a:t>
            </a:r>
            <a:endParaRPr b="0" lang="fr-FR" sz="387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36280" indent="-417960" defTabSz="914400">
              <a:lnSpc>
                <a:spcPts val="5423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en-US" sz="387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 Rencontre et interview</a:t>
            </a:r>
            <a:endParaRPr b="0" lang="fr-FR" sz="387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36280" indent="-417960" defTabSz="914400">
              <a:lnSpc>
                <a:spcPts val="5423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en-US" sz="387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 Création d’un portrait par travailleur·se rencontré</a:t>
            </a:r>
            <a:endParaRPr b="0" lang="fr-FR" sz="387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36280" indent="-417960" defTabSz="914400">
              <a:lnSpc>
                <a:spcPts val="5423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en-US" sz="387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 Le Réseau Marguerite reprend votre travail pour créer l’exposition</a:t>
            </a:r>
            <a:endParaRPr b="0" lang="fr-FR" sz="387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36280" indent="-417960" defTabSz="914400">
              <a:lnSpc>
                <a:spcPts val="5423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en-US" sz="387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 Jeudi 4 juin 2026 :congrès des élèves,exposition des différents portraits à la Métropole de Lyon</a:t>
            </a:r>
            <a:endParaRPr b="0" lang="fr-FR" sz="387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434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TextBox 3"/>
          <p:cNvSpPr/>
          <p:nvPr/>
        </p:nvSpPr>
        <p:spPr>
          <a:xfrm>
            <a:off x="1578240" y="312120"/>
            <a:ext cx="16051680" cy="189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7469"/>
              </a:lnSpc>
            </a:pPr>
            <a:r>
              <a:rPr b="0" lang="en-US" sz="5330" strike="noStrike" u="none">
                <a:solidFill>
                  <a:srgbClr val="000000"/>
                </a:solidFill>
                <a:effectLst/>
                <a:uFillTx/>
                <a:latin typeface="Bahnschrift Condensed"/>
                <a:ea typeface="Marykate"/>
              </a:rPr>
              <a:t>PARTICIPER À L’EXPOSITION DES PORTRAITS DE TRAVAILLEUSES ET TRAVAILLEURS DE L’AGRICULTURE ET DE L’ALIMENTATION</a:t>
            </a:r>
            <a:endParaRPr b="0" lang="fr-FR" sz="533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Freeform 4"/>
          <p:cNvSpPr/>
          <p:nvPr/>
        </p:nvSpPr>
        <p:spPr>
          <a:xfrm>
            <a:off x="596880" y="455040"/>
            <a:ext cx="583920" cy="1190520"/>
          </a:xfrm>
          <a:custGeom>
            <a:avLst/>
            <a:gdLst>
              <a:gd name="textAreaLeft" fmla="*/ 0 w 583920"/>
              <a:gd name="textAreaRight" fmla="*/ 584640 w 583920"/>
              <a:gd name="textAreaTop" fmla="*/ 0 h 1190520"/>
              <a:gd name="textAreaBottom" fmla="*/ 1191240 h 1190520"/>
            </a:gdLst>
            <a:ahLst/>
            <a:cxnLst/>
            <a:rect l="textAreaLeft" t="textAreaTop" r="textAreaRight" b="textAreaBottom"/>
            <a:pathLst>
              <a:path w="584722" h="1191101">
                <a:moveTo>
                  <a:pt x="0" y="0"/>
                </a:moveTo>
                <a:lnTo>
                  <a:pt x="584723" y="0"/>
                </a:lnTo>
                <a:lnTo>
                  <a:pt x="584723" y="1191101"/>
                </a:lnTo>
                <a:lnTo>
                  <a:pt x="0" y="119110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3a63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2"/>
          <p:cNvSpPr/>
          <p:nvPr/>
        </p:nvSpPr>
        <p:spPr>
          <a:xfrm>
            <a:off x="4544280" y="2022120"/>
            <a:ext cx="8877600" cy="7165440"/>
          </a:xfrm>
          <a:custGeom>
            <a:avLst/>
            <a:gdLst>
              <a:gd name="textAreaLeft" fmla="*/ 0 w 8877600"/>
              <a:gd name="textAreaRight" fmla="*/ 8878320 w 8877600"/>
              <a:gd name="textAreaTop" fmla="*/ 0 h 7165440"/>
              <a:gd name="textAreaBottom" fmla="*/ 7166160 h 7165440"/>
            </a:gdLst>
            <a:ahLst/>
            <a:cxnLst/>
            <a:rect l="textAreaLeft" t="textAreaTop" r="textAreaRight" b="textAreaBottom"/>
            <a:pathLst>
              <a:path w="8878201" h="7166024">
                <a:moveTo>
                  <a:pt x="0" y="0"/>
                </a:moveTo>
                <a:lnTo>
                  <a:pt x="8878201" y="0"/>
                </a:lnTo>
                <a:lnTo>
                  <a:pt x="8878201" y="7166024"/>
                </a:lnTo>
                <a:lnTo>
                  <a:pt x="0" y="716602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TextBox 3"/>
          <p:cNvSpPr/>
          <p:nvPr/>
        </p:nvSpPr>
        <p:spPr>
          <a:xfrm>
            <a:off x="4977720" y="4037040"/>
            <a:ext cx="8010720" cy="243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9567"/>
              </a:lnSpc>
            </a:pPr>
            <a:r>
              <a:rPr b="1" lang="en-US" sz="8000" strike="noStrike" u="none">
                <a:solidFill>
                  <a:srgbClr val="d6005d"/>
                </a:solidFill>
                <a:effectLst/>
                <a:uFillTx/>
                <a:latin typeface="Bahnschrift Condensed"/>
                <a:ea typeface="A Day Without Sun Text Bold"/>
              </a:rPr>
              <a:t>Ensemble, préparons cette sortie</a:t>
            </a:r>
            <a:endParaRPr b="0" lang="fr-FR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2" name="TextBox 4"/>
          <p:cNvSpPr/>
          <p:nvPr/>
        </p:nvSpPr>
        <p:spPr>
          <a:xfrm rot="286800">
            <a:off x="11964960" y="4364280"/>
            <a:ext cx="1332000" cy="40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32794"/>
              </a:lnSpc>
            </a:pPr>
            <a:r>
              <a:rPr b="0" lang="en-US" sz="23430" strike="noStrike" u="none">
                <a:solidFill>
                  <a:srgbClr val="347571"/>
                </a:solidFill>
                <a:effectLst/>
                <a:uFillTx/>
                <a:latin typeface="Bobby Jones"/>
                <a:ea typeface="Bobby Jones"/>
              </a:rPr>
              <a:t>!</a:t>
            </a:r>
            <a:endParaRPr b="0" lang="fr-FR" sz="2343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reeform 2"/>
          <p:cNvSpPr/>
          <p:nvPr/>
        </p:nvSpPr>
        <p:spPr>
          <a:xfrm rot="16200000">
            <a:off x="13462200" y="5087520"/>
            <a:ext cx="7283880" cy="5946120"/>
          </a:xfrm>
          <a:custGeom>
            <a:avLst/>
            <a:gdLst>
              <a:gd name="textAreaLeft" fmla="*/ 0 w 7283880"/>
              <a:gd name="textAreaRight" fmla="*/ 7284600 w 7283880"/>
              <a:gd name="textAreaTop" fmla="*/ 0 h 5946120"/>
              <a:gd name="textAreaBottom" fmla="*/ 5946840 h 5946120"/>
            </a:gdLst>
            <a:ahLst/>
            <a:cxnLst/>
            <a:rect l="textAreaLeft" t="textAreaTop" r="textAreaRight" b="textAreaBottom"/>
            <a:pathLst>
              <a:path w="7284632" h="5946909">
                <a:moveTo>
                  <a:pt x="0" y="0"/>
                </a:moveTo>
                <a:lnTo>
                  <a:pt x="7284632" y="0"/>
                </a:lnTo>
                <a:lnTo>
                  <a:pt x="7284632" y="5946909"/>
                </a:lnTo>
                <a:lnTo>
                  <a:pt x="0" y="59469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Freeform 3"/>
          <p:cNvSpPr/>
          <p:nvPr/>
        </p:nvSpPr>
        <p:spPr>
          <a:xfrm rot="3687000">
            <a:off x="13801320" y="2091240"/>
            <a:ext cx="7357320" cy="1912320"/>
          </a:xfrm>
          <a:custGeom>
            <a:avLst/>
            <a:gdLst>
              <a:gd name="textAreaLeft" fmla="*/ 0 w 7357320"/>
              <a:gd name="textAreaRight" fmla="*/ 7358040 w 7357320"/>
              <a:gd name="textAreaTop" fmla="*/ 0 h 1912320"/>
              <a:gd name="textAreaBottom" fmla="*/ 1913040 h 1912320"/>
            </a:gdLst>
            <a:ahLst/>
            <a:cxnLst/>
            <a:rect l="textAreaLeft" t="textAreaTop" r="textAreaRight" b="textAreaBottom"/>
            <a:pathLst>
              <a:path w="7358179" h="1913126">
                <a:moveTo>
                  <a:pt x="0" y="0"/>
                </a:moveTo>
                <a:lnTo>
                  <a:pt x="7358179" y="0"/>
                </a:lnTo>
                <a:lnTo>
                  <a:pt x="7358179" y="1913126"/>
                </a:lnTo>
                <a:lnTo>
                  <a:pt x="0" y="191312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TextBox 4"/>
          <p:cNvSpPr/>
          <p:nvPr/>
        </p:nvSpPr>
        <p:spPr>
          <a:xfrm>
            <a:off x="1705680" y="699480"/>
            <a:ext cx="8648640" cy="74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899"/>
              </a:lnSpc>
            </a:pPr>
            <a:r>
              <a:rPr b="0" lang="en-US" sz="5900" strike="noStrike" u="none">
                <a:solidFill>
                  <a:srgbClr val="000000"/>
                </a:solidFill>
                <a:effectLst/>
                <a:uFillTx/>
                <a:latin typeface="Bahnschrift Condensed"/>
                <a:ea typeface="Marykate"/>
              </a:rPr>
              <a:t>OÙ ALLONS NOUS ?</a:t>
            </a:r>
            <a:endParaRPr b="0" lang="fr-FR" sz="5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TextBox 5"/>
          <p:cNvSpPr/>
          <p:nvPr/>
        </p:nvSpPr>
        <p:spPr>
          <a:xfrm>
            <a:off x="1423800" y="3143160"/>
            <a:ext cx="7792920" cy="355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lvl="1" marL="1191600" indent="-595800" defTabSz="914400">
              <a:lnSpc>
                <a:spcPts val="5519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552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Nom de la structure</a:t>
            </a:r>
            <a:endParaRPr b="0" lang="fr-FR" sz="552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1191600" indent="-595800" defTabSz="914400">
              <a:lnSpc>
                <a:spcPts val="5519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552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Localisation (et trajet ?)</a:t>
            </a:r>
            <a:endParaRPr b="0" lang="fr-FR" sz="552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1191600" indent="-595800" defTabSz="914400">
              <a:lnSpc>
                <a:spcPts val="5519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552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photos, vidéos, logo</a:t>
            </a:r>
            <a:endParaRPr b="0" lang="fr-FR" sz="552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1191600" indent="-595800" defTabSz="914400">
              <a:lnSpc>
                <a:spcPts val="5519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552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......</a:t>
            </a:r>
            <a:endParaRPr b="0" lang="fr-FR" sz="552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5919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Freeform 6"/>
          <p:cNvSpPr/>
          <p:nvPr/>
        </p:nvSpPr>
        <p:spPr>
          <a:xfrm>
            <a:off x="762480" y="455040"/>
            <a:ext cx="583920" cy="1190520"/>
          </a:xfrm>
          <a:custGeom>
            <a:avLst/>
            <a:gdLst>
              <a:gd name="textAreaLeft" fmla="*/ 0 w 583920"/>
              <a:gd name="textAreaRight" fmla="*/ 584640 w 583920"/>
              <a:gd name="textAreaTop" fmla="*/ 0 h 1190520"/>
              <a:gd name="textAreaBottom" fmla="*/ 1191240 h 1190520"/>
            </a:gdLst>
            <a:ahLst/>
            <a:cxnLst/>
            <a:rect l="textAreaLeft" t="textAreaTop" r="textAreaRight" b="textAreaBottom"/>
            <a:pathLst>
              <a:path w="584722" h="1191101">
                <a:moveTo>
                  <a:pt x="0" y="0"/>
                </a:moveTo>
                <a:lnTo>
                  <a:pt x="584723" y="0"/>
                </a:lnTo>
                <a:lnTo>
                  <a:pt x="584723" y="1191101"/>
                </a:lnTo>
                <a:lnTo>
                  <a:pt x="0" y="119110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Freeform 7"/>
          <p:cNvSpPr/>
          <p:nvPr/>
        </p:nvSpPr>
        <p:spPr>
          <a:xfrm>
            <a:off x="872280" y="8420040"/>
            <a:ext cx="1410480" cy="1290600"/>
          </a:xfrm>
          <a:custGeom>
            <a:avLst/>
            <a:gdLst>
              <a:gd name="textAreaLeft" fmla="*/ 0 w 1410480"/>
              <a:gd name="textAreaRight" fmla="*/ 1411200 w 1410480"/>
              <a:gd name="textAreaTop" fmla="*/ 0 h 1290600"/>
              <a:gd name="textAreaBottom" fmla="*/ 1291320 h 1290600"/>
            </a:gdLst>
            <a:ahLst/>
            <a:cxnLst/>
            <a:rect l="textAreaLeft" t="textAreaTop" r="textAreaRight" b="textAreaBottom"/>
            <a:pathLst>
              <a:path w="1411238" h="1291283">
                <a:moveTo>
                  <a:pt x="0" y="0"/>
                </a:moveTo>
                <a:lnTo>
                  <a:pt x="1411238" y="0"/>
                </a:lnTo>
                <a:lnTo>
                  <a:pt x="1411238" y="1291283"/>
                </a:lnTo>
                <a:lnTo>
                  <a:pt x="0" y="129128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Freeform 8"/>
          <p:cNvSpPr/>
          <p:nvPr/>
        </p:nvSpPr>
        <p:spPr>
          <a:xfrm rot="1159800">
            <a:off x="1146960" y="8627400"/>
            <a:ext cx="779760" cy="762120"/>
          </a:xfrm>
          <a:custGeom>
            <a:avLst/>
            <a:gdLst>
              <a:gd name="textAreaLeft" fmla="*/ 0 w 779760"/>
              <a:gd name="textAreaRight" fmla="*/ 780480 w 779760"/>
              <a:gd name="textAreaTop" fmla="*/ 0 h 762120"/>
              <a:gd name="textAreaBottom" fmla="*/ 762840 h 762120"/>
            </a:gdLst>
            <a:ahLst/>
            <a:cxnLst/>
            <a:rect l="textAreaLeft" t="textAreaTop" r="textAreaRight" b="textAreaBottom"/>
            <a:pathLst>
              <a:path w="780347" h="762789">
                <a:moveTo>
                  <a:pt x="0" y="0"/>
                </a:moveTo>
                <a:lnTo>
                  <a:pt x="780347" y="0"/>
                </a:lnTo>
                <a:lnTo>
                  <a:pt x="780347" y="762789"/>
                </a:lnTo>
                <a:lnTo>
                  <a:pt x="0" y="76278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3a63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2"/>
          <p:cNvSpPr/>
          <p:nvPr/>
        </p:nvSpPr>
        <p:spPr>
          <a:xfrm>
            <a:off x="5167080" y="2063160"/>
            <a:ext cx="7632000" cy="6160320"/>
          </a:xfrm>
          <a:custGeom>
            <a:avLst/>
            <a:gdLst>
              <a:gd name="textAreaLeft" fmla="*/ 0 w 7632000"/>
              <a:gd name="textAreaRight" fmla="*/ 7632720 w 7632000"/>
              <a:gd name="textAreaTop" fmla="*/ 0 h 6160320"/>
              <a:gd name="textAreaBottom" fmla="*/ 6161040 h 6160320"/>
            </a:gdLst>
            <a:ahLst/>
            <a:cxnLst/>
            <a:rect l="textAreaLeft" t="textAreaTop" r="textAreaRight" b="textAreaBottom"/>
            <a:pathLst>
              <a:path w="7632881" h="6160866">
                <a:moveTo>
                  <a:pt x="0" y="0"/>
                </a:moveTo>
                <a:lnTo>
                  <a:pt x="7632881" y="0"/>
                </a:lnTo>
                <a:lnTo>
                  <a:pt x="7632881" y="6160866"/>
                </a:lnTo>
                <a:lnTo>
                  <a:pt x="0" y="616086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TextBox 3"/>
          <p:cNvSpPr/>
          <p:nvPr/>
        </p:nvSpPr>
        <p:spPr>
          <a:xfrm>
            <a:off x="4977720" y="3553560"/>
            <a:ext cx="8010720" cy="364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9567"/>
              </a:lnSpc>
            </a:pPr>
            <a:r>
              <a:rPr b="1" lang="en-US" sz="8800" strike="noStrike" u="none">
                <a:solidFill>
                  <a:srgbClr val="d6005d"/>
                </a:solidFill>
                <a:effectLst/>
                <a:uFillTx/>
                <a:latin typeface="Bahnschrift Condensed"/>
                <a:ea typeface="A Day Without Sun Text Bold"/>
              </a:rPr>
              <a:t>A votre avis, </a:t>
            </a:r>
            <a:endParaRPr b="0" lang="fr-FR" sz="8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9567"/>
              </a:lnSpc>
            </a:pPr>
            <a:r>
              <a:rPr b="1" lang="en-US" sz="8800" strike="noStrike" u="none">
                <a:solidFill>
                  <a:srgbClr val="d6005d"/>
                </a:solidFill>
                <a:effectLst/>
                <a:uFillTx/>
                <a:latin typeface="Bahnschrift Condensed"/>
                <a:ea typeface="A Day Without Sun Text Bold"/>
              </a:rPr>
              <a:t>que font-ils</a:t>
            </a:r>
            <a:endParaRPr b="0" lang="fr-FR" sz="8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9567"/>
              </a:lnSpc>
            </a:pPr>
            <a:endParaRPr b="0" lang="fr-F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2" name="TextBox 4"/>
          <p:cNvSpPr/>
          <p:nvPr/>
        </p:nvSpPr>
        <p:spPr>
          <a:xfrm rot="286800">
            <a:off x="11531160" y="4315680"/>
            <a:ext cx="1332000" cy="40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32794"/>
              </a:lnSpc>
            </a:pPr>
            <a:r>
              <a:rPr b="0" lang="en-US" sz="23430" strike="noStrike" u="none">
                <a:solidFill>
                  <a:srgbClr val="347571"/>
                </a:solidFill>
                <a:effectLst/>
                <a:uFillTx/>
                <a:latin typeface="Bobby Jones"/>
                <a:ea typeface="Bobby Jones"/>
              </a:rPr>
              <a:t>?</a:t>
            </a:r>
            <a:endParaRPr b="0" lang="fr-FR" sz="2343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reeform 2"/>
          <p:cNvSpPr/>
          <p:nvPr/>
        </p:nvSpPr>
        <p:spPr>
          <a:xfrm rot="16200000">
            <a:off x="13338000" y="5087520"/>
            <a:ext cx="7283880" cy="5946120"/>
          </a:xfrm>
          <a:custGeom>
            <a:avLst/>
            <a:gdLst>
              <a:gd name="textAreaLeft" fmla="*/ 0 w 7283880"/>
              <a:gd name="textAreaRight" fmla="*/ 7284600 w 7283880"/>
              <a:gd name="textAreaTop" fmla="*/ 0 h 5946120"/>
              <a:gd name="textAreaBottom" fmla="*/ 5946840 h 5946120"/>
            </a:gdLst>
            <a:ahLst/>
            <a:cxnLst/>
            <a:rect l="textAreaLeft" t="textAreaTop" r="textAreaRight" b="textAreaBottom"/>
            <a:pathLst>
              <a:path w="7284632" h="5946909">
                <a:moveTo>
                  <a:pt x="0" y="0"/>
                </a:moveTo>
                <a:lnTo>
                  <a:pt x="7284632" y="0"/>
                </a:lnTo>
                <a:lnTo>
                  <a:pt x="7284632" y="5946909"/>
                </a:lnTo>
                <a:lnTo>
                  <a:pt x="0" y="59469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Freeform 3"/>
          <p:cNvSpPr/>
          <p:nvPr/>
        </p:nvSpPr>
        <p:spPr>
          <a:xfrm rot="5400000">
            <a:off x="-2953440" y="-1258560"/>
            <a:ext cx="8535240" cy="6967800"/>
          </a:xfrm>
          <a:custGeom>
            <a:avLst/>
            <a:gdLst>
              <a:gd name="textAreaLeft" fmla="*/ 0 w 8535240"/>
              <a:gd name="textAreaRight" fmla="*/ 8535960 w 8535240"/>
              <a:gd name="textAreaTop" fmla="*/ 0 h 6967800"/>
              <a:gd name="textAreaBottom" fmla="*/ 6968520 h 6967800"/>
            </a:gdLst>
            <a:ahLst/>
            <a:cxnLst/>
            <a:rect l="textAreaLeft" t="textAreaTop" r="textAreaRight" b="textAreaBottom"/>
            <a:pathLst>
              <a:path w="8536036" h="6968510">
                <a:moveTo>
                  <a:pt x="0" y="0"/>
                </a:moveTo>
                <a:lnTo>
                  <a:pt x="8536037" y="0"/>
                </a:lnTo>
                <a:lnTo>
                  <a:pt x="8536037" y="6968509"/>
                </a:lnTo>
                <a:lnTo>
                  <a:pt x="0" y="69685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Freeform 4"/>
          <p:cNvSpPr/>
          <p:nvPr/>
        </p:nvSpPr>
        <p:spPr>
          <a:xfrm rot="13689600">
            <a:off x="-3405600" y="6610680"/>
            <a:ext cx="7357320" cy="1912320"/>
          </a:xfrm>
          <a:custGeom>
            <a:avLst/>
            <a:gdLst>
              <a:gd name="textAreaLeft" fmla="*/ 0 w 7357320"/>
              <a:gd name="textAreaRight" fmla="*/ 7358040 w 7357320"/>
              <a:gd name="textAreaTop" fmla="*/ 0 h 1912320"/>
              <a:gd name="textAreaBottom" fmla="*/ 1913040 h 1912320"/>
            </a:gdLst>
            <a:ahLst/>
            <a:cxnLst/>
            <a:rect l="textAreaLeft" t="textAreaTop" r="textAreaRight" b="textAreaBottom"/>
            <a:pathLst>
              <a:path w="7358179" h="1913126">
                <a:moveTo>
                  <a:pt x="0" y="0"/>
                </a:moveTo>
                <a:lnTo>
                  <a:pt x="7358179" y="0"/>
                </a:lnTo>
                <a:lnTo>
                  <a:pt x="7358179" y="1913126"/>
                </a:lnTo>
                <a:lnTo>
                  <a:pt x="0" y="191312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Freeform 5"/>
          <p:cNvSpPr/>
          <p:nvPr/>
        </p:nvSpPr>
        <p:spPr>
          <a:xfrm rot="475800">
            <a:off x="14103000" y="215640"/>
            <a:ext cx="7357320" cy="1912320"/>
          </a:xfrm>
          <a:custGeom>
            <a:avLst/>
            <a:gdLst>
              <a:gd name="textAreaLeft" fmla="*/ 0 w 7357320"/>
              <a:gd name="textAreaRight" fmla="*/ 7358040 w 7357320"/>
              <a:gd name="textAreaTop" fmla="*/ 0 h 1912320"/>
              <a:gd name="textAreaBottom" fmla="*/ 1913040 h 1912320"/>
            </a:gdLst>
            <a:ahLst/>
            <a:cxnLst/>
            <a:rect l="textAreaLeft" t="textAreaTop" r="textAreaRight" b="textAreaBottom"/>
            <a:pathLst>
              <a:path w="7358179" h="1913126">
                <a:moveTo>
                  <a:pt x="0" y="0"/>
                </a:moveTo>
                <a:lnTo>
                  <a:pt x="7358178" y="0"/>
                </a:lnTo>
                <a:lnTo>
                  <a:pt x="7358178" y="1913127"/>
                </a:lnTo>
                <a:lnTo>
                  <a:pt x="0" y="191312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TextBox 6"/>
          <p:cNvSpPr/>
          <p:nvPr/>
        </p:nvSpPr>
        <p:spPr>
          <a:xfrm>
            <a:off x="273240" y="660240"/>
            <a:ext cx="6517080" cy="98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7784"/>
              </a:lnSpc>
            </a:pPr>
            <a:r>
              <a:rPr b="1" lang="en-US" sz="7200" strike="noStrike" u="none">
                <a:solidFill>
                  <a:srgbClr val="d6005d"/>
                </a:solidFill>
                <a:effectLst/>
                <a:highlight>
                  <a:srgbClr val="ffffff"/>
                </a:highlight>
                <a:uFillTx/>
                <a:latin typeface="Bahnschrift Condensed"/>
                <a:ea typeface="A Day Without Sun Text Bold"/>
              </a:rPr>
              <a:t>Réponses en images</a:t>
            </a:r>
            <a:endParaRPr b="0" lang="fr-FR" sz="7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98" name="Group 7"/>
          <p:cNvGrpSpPr/>
          <p:nvPr/>
        </p:nvGrpSpPr>
        <p:grpSpPr>
          <a:xfrm>
            <a:off x="6791040" y="5855400"/>
            <a:ext cx="5384520" cy="4045320"/>
            <a:chOff x="6791040" y="5855400"/>
            <a:chExt cx="5384520" cy="4045320"/>
          </a:xfrm>
        </p:grpSpPr>
        <p:sp>
          <p:nvSpPr>
            <p:cNvPr id="99" name="Freeform 8"/>
            <p:cNvSpPr/>
            <p:nvPr/>
          </p:nvSpPr>
          <p:spPr>
            <a:xfrm>
              <a:off x="6791040" y="5855400"/>
              <a:ext cx="5384520" cy="3587400"/>
            </a:xfrm>
            <a:custGeom>
              <a:avLst/>
              <a:gdLst>
                <a:gd name="textAreaLeft" fmla="*/ 0 w 5384520"/>
                <a:gd name="textAreaRight" fmla="*/ 5385240 w 5384520"/>
                <a:gd name="textAreaTop" fmla="*/ 0 h 3587400"/>
                <a:gd name="textAreaBottom" fmla="*/ 3588120 h 3587400"/>
              </a:gdLst>
              <a:ahLst/>
              <a:cxnLst/>
              <a:rect l="textAreaLeft" t="textAreaTop" r="textAreaRight" b="textAreaBottom"/>
              <a:pathLst>
                <a:path w="7180438" h="4783967">
                  <a:moveTo>
                    <a:pt x="0" y="0"/>
                  </a:moveTo>
                  <a:lnTo>
                    <a:pt x="7180438" y="0"/>
                  </a:lnTo>
                  <a:lnTo>
                    <a:pt x="7180438" y="4783967"/>
                  </a:lnTo>
                  <a:lnTo>
                    <a:pt x="0" y="478396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9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0" name="TextBox 9"/>
            <p:cNvSpPr/>
            <p:nvPr/>
          </p:nvSpPr>
          <p:spPr>
            <a:xfrm>
              <a:off x="7062120" y="9479160"/>
              <a:ext cx="4842720" cy="421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3030"/>
                </a:lnSpc>
              </a:pPr>
              <a:r>
                <a:rPr b="0" lang="en-US" sz="3030" strike="noStrike" u="none">
                  <a:solidFill>
                    <a:srgbClr val="000000"/>
                  </a:solidFill>
                  <a:effectLst/>
                  <a:uFillTx/>
                  <a:latin typeface="Bobby Jones"/>
                  <a:ea typeface="Bobby Jones"/>
                </a:rPr>
                <a:t>...faire ses courses</a:t>
              </a:r>
              <a:endParaRPr b="0" lang="fr-FR" sz="303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01" name="Group 10"/>
          <p:cNvGrpSpPr/>
          <p:nvPr/>
        </p:nvGrpSpPr>
        <p:grpSpPr>
          <a:xfrm>
            <a:off x="7359840" y="784080"/>
            <a:ext cx="5084640" cy="4533480"/>
            <a:chOff x="7359840" y="784080"/>
            <a:chExt cx="5084640" cy="4533480"/>
          </a:xfrm>
        </p:grpSpPr>
        <p:sp>
          <p:nvSpPr>
            <p:cNvPr id="102" name="Freeform 11"/>
            <p:cNvSpPr/>
            <p:nvPr/>
          </p:nvSpPr>
          <p:spPr>
            <a:xfrm>
              <a:off x="8264160" y="784080"/>
              <a:ext cx="4180320" cy="4075560"/>
            </a:xfrm>
            <a:custGeom>
              <a:avLst/>
              <a:gdLst>
                <a:gd name="textAreaLeft" fmla="*/ 0 w 4180320"/>
                <a:gd name="textAreaRight" fmla="*/ 4181040 w 4180320"/>
                <a:gd name="textAreaTop" fmla="*/ 0 h 4075560"/>
                <a:gd name="textAreaBottom" fmla="*/ 4076280 h 4075560"/>
              </a:gdLst>
              <a:ahLst/>
              <a:cxnLst/>
              <a:rect l="textAreaLeft" t="textAreaTop" r="textAreaRight" b="textAreaBottom"/>
              <a:pathLst>
                <a:path w="5574797" h="5434916">
                  <a:moveTo>
                    <a:pt x="0" y="0"/>
                  </a:moveTo>
                  <a:lnTo>
                    <a:pt x="5574797" y="0"/>
                  </a:lnTo>
                  <a:lnTo>
                    <a:pt x="5574797" y="5434916"/>
                  </a:lnTo>
                  <a:lnTo>
                    <a:pt x="0" y="543491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0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" name="TextBox 12"/>
            <p:cNvSpPr/>
            <p:nvPr/>
          </p:nvSpPr>
          <p:spPr>
            <a:xfrm>
              <a:off x="7359840" y="4896000"/>
              <a:ext cx="4842720" cy="421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3030"/>
                </a:lnSpc>
              </a:pPr>
              <a:r>
                <a:rPr b="0" lang="en-US" sz="3030" strike="noStrike" u="none">
                  <a:solidFill>
                    <a:srgbClr val="000000"/>
                  </a:solidFill>
                  <a:effectLst/>
                  <a:uFillTx/>
                  <a:latin typeface="Bobby Jones"/>
                  <a:ea typeface="Bobby Jones"/>
                </a:rPr>
                <a:t>...MANGER AU RESTAURANT</a:t>
              </a:r>
              <a:endParaRPr b="0" lang="fr-FR" sz="303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04" name="Group 13"/>
          <p:cNvGrpSpPr/>
          <p:nvPr/>
        </p:nvGrpSpPr>
        <p:grpSpPr>
          <a:xfrm>
            <a:off x="13045680" y="2144520"/>
            <a:ext cx="4842720" cy="5888880"/>
            <a:chOff x="13045680" y="2144520"/>
            <a:chExt cx="4842720" cy="5888880"/>
          </a:xfrm>
        </p:grpSpPr>
        <p:sp>
          <p:nvSpPr>
            <p:cNvPr id="105" name="Freeform 14"/>
            <p:cNvSpPr/>
            <p:nvPr/>
          </p:nvSpPr>
          <p:spPr>
            <a:xfrm>
              <a:off x="13663800" y="2144520"/>
              <a:ext cx="4073040" cy="5430600"/>
            </a:xfrm>
            <a:custGeom>
              <a:avLst/>
              <a:gdLst>
                <a:gd name="textAreaLeft" fmla="*/ 0 w 4073040"/>
                <a:gd name="textAreaRight" fmla="*/ 4073760 w 4073040"/>
                <a:gd name="textAreaTop" fmla="*/ 0 h 5430600"/>
                <a:gd name="textAreaBottom" fmla="*/ 5431320 h 5430600"/>
              </a:gdLst>
              <a:ahLst/>
              <a:cxnLst/>
              <a:rect l="textAreaLeft" t="textAreaTop" r="textAreaRight" b="textAreaBottom"/>
              <a:pathLst>
                <a:path w="5431481" h="7241975">
                  <a:moveTo>
                    <a:pt x="0" y="0"/>
                  </a:moveTo>
                  <a:lnTo>
                    <a:pt x="5431481" y="0"/>
                  </a:lnTo>
                  <a:lnTo>
                    <a:pt x="5431481" y="7241975"/>
                  </a:lnTo>
                  <a:lnTo>
                    <a:pt x="0" y="7241975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" name="TextBox 15"/>
            <p:cNvSpPr/>
            <p:nvPr/>
          </p:nvSpPr>
          <p:spPr>
            <a:xfrm>
              <a:off x="13045680" y="7611840"/>
              <a:ext cx="4842720" cy="421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3030"/>
                </a:lnSpc>
              </a:pPr>
              <a:r>
                <a:rPr b="0" lang="en-US" sz="3030" strike="noStrike" u="none">
                  <a:solidFill>
                    <a:srgbClr val="000000"/>
                  </a:solidFill>
                  <a:effectLst/>
                  <a:uFillTx/>
                  <a:latin typeface="Bobby Jones"/>
                  <a:ea typeface="Bobby Jones"/>
                </a:rPr>
                <a:t>...PARTICIPER à des ateliers</a:t>
              </a:r>
              <a:endParaRPr b="0" lang="fr-FR" sz="303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07" name="Group 16"/>
          <p:cNvGrpSpPr/>
          <p:nvPr/>
        </p:nvGrpSpPr>
        <p:grpSpPr>
          <a:xfrm>
            <a:off x="936000" y="3168000"/>
            <a:ext cx="5472000" cy="5890680"/>
            <a:chOff x="936000" y="3168000"/>
            <a:chExt cx="5472000" cy="5890680"/>
          </a:xfrm>
        </p:grpSpPr>
        <p:sp>
          <p:nvSpPr>
            <p:cNvPr id="108" name="Freeform 17"/>
            <p:cNvSpPr/>
            <p:nvPr/>
          </p:nvSpPr>
          <p:spPr>
            <a:xfrm>
              <a:off x="936000" y="3168000"/>
              <a:ext cx="4074120" cy="5432400"/>
            </a:xfrm>
            <a:custGeom>
              <a:avLst/>
              <a:gdLst>
                <a:gd name="textAreaLeft" fmla="*/ 0 w 4074120"/>
                <a:gd name="textAreaRight" fmla="*/ 4074840 w 4074120"/>
                <a:gd name="textAreaTop" fmla="*/ 0 h 5432400"/>
                <a:gd name="textAreaBottom" fmla="*/ 5433120 h 5432400"/>
              </a:gdLst>
              <a:ahLst/>
              <a:cxnLst/>
              <a:rect l="textAreaLeft" t="textAreaTop" r="textAreaRight" b="textAreaBottom"/>
              <a:pathLst>
                <a:path w="5433147" h="7244196">
                  <a:moveTo>
                    <a:pt x="0" y="0"/>
                  </a:moveTo>
                  <a:lnTo>
                    <a:pt x="5433147" y="0"/>
                  </a:lnTo>
                  <a:lnTo>
                    <a:pt x="5433147" y="7244196"/>
                  </a:lnTo>
                  <a:lnTo>
                    <a:pt x="0" y="724419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" name="TextBox 18"/>
            <p:cNvSpPr/>
            <p:nvPr/>
          </p:nvSpPr>
          <p:spPr>
            <a:xfrm>
              <a:off x="1565280" y="8637120"/>
              <a:ext cx="4842720" cy="421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3030"/>
                </a:lnSpc>
              </a:pPr>
              <a:r>
                <a:rPr b="0" lang="en-US" sz="3030" strike="noStrike" u="none">
                  <a:solidFill>
                    <a:srgbClr val="000000"/>
                  </a:solidFill>
                  <a:effectLst/>
                  <a:uFillTx/>
                  <a:latin typeface="Bobby Jones"/>
                  <a:ea typeface="Bobby Jones"/>
                </a:rPr>
                <a:t>...RENCONTRER SES VOISINS</a:t>
              </a:r>
              <a:endParaRPr b="0" lang="fr-FR" sz="303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reeform 2"/>
          <p:cNvSpPr/>
          <p:nvPr/>
        </p:nvSpPr>
        <p:spPr>
          <a:xfrm>
            <a:off x="762480" y="455040"/>
            <a:ext cx="583920" cy="1190520"/>
          </a:xfrm>
          <a:custGeom>
            <a:avLst/>
            <a:gdLst>
              <a:gd name="textAreaLeft" fmla="*/ 0 w 583920"/>
              <a:gd name="textAreaRight" fmla="*/ 584640 w 583920"/>
              <a:gd name="textAreaTop" fmla="*/ 0 h 1190520"/>
              <a:gd name="textAreaBottom" fmla="*/ 1191240 h 1190520"/>
            </a:gdLst>
            <a:ahLst/>
            <a:cxnLst/>
            <a:rect l="textAreaLeft" t="textAreaTop" r="textAreaRight" b="textAreaBottom"/>
            <a:pathLst>
              <a:path w="584722" h="1191101">
                <a:moveTo>
                  <a:pt x="0" y="0"/>
                </a:moveTo>
                <a:lnTo>
                  <a:pt x="584723" y="0"/>
                </a:lnTo>
                <a:lnTo>
                  <a:pt x="584723" y="1191101"/>
                </a:lnTo>
                <a:lnTo>
                  <a:pt x="0" y="119110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Freeform 3"/>
          <p:cNvSpPr/>
          <p:nvPr/>
        </p:nvSpPr>
        <p:spPr>
          <a:xfrm>
            <a:off x="7350480" y="4524480"/>
            <a:ext cx="2704680" cy="2704680"/>
          </a:xfrm>
          <a:custGeom>
            <a:avLst/>
            <a:gdLst>
              <a:gd name="textAreaLeft" fmla="*/ 0 w 2704680"/>
              <a:gd name="textAreaRight" fmla="*/ 2705400 w 2704680"/>
              <a:gd name="textAreaTop" fmla="*/ 0 h 2704680"/>
              <a:gd name="textAreaBottom" fmla="*/ 2705400 h 2704680"/>
            </a:gdLst>
            <a:ahLst/>
            <a:cxnLst/>
            <a:rect l="textAreaLeft" t="textAreaTop" r="textAreaRight" b="textAreaBottom"/>
            <a:pathLst>
              <a:path w="2705328" h="2705328">
                <a:moveTo>
                  <a:pt x="0" y="0"/>
                </a:moveTo>
                <a:lnTo>
                  <a:pt x="2705328" y="0"/>
                </a:lnTo>
                <a:lnTo>
                  <a:pt x="2705328" y="2705328"/>
                </a:lnTo>
                <a:lnTo>
                  <a:pt x="0" y="270532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12" name="Group 4"/>
          <p:cNvGrpSpPr/>
          <p:nvPr/>
        </p:nvGrpSpPr>
        <p:grpSpPr>
          <a:xfrm>
            <a:off x="10088280" y="3434760"/>
            <a:ext cx="1700640" cy="1700640"/>
            <a:chOff x="10088280" y="3434760"/>
            <a:chExt cx="1700640" cy="1700640"/>
          </a:xfrm>
        </p:grpSpPr>
        <p:sp>
          <p:nvSpPr>
            <p:cNvPr id="113" name="Freeform 5"/>
            <p:cNvSpPr/>
            <p:nvPr/>
          </p:nvSpPr>
          <p:spPr>
            <a:xfrm>
              <a:off x="10088280" y="3434760"/>
              <a:ext cx="1700640" cy="1700640"/>
            </a:xfrm>
            <a:custGeom>
              <a:avLst/>
              <a:gdLst>
                <a:gd name="textAreaLeft" fmla="*/ 0 w 1700640"/>
                <a:gd name="textAreaRight" fmla="*/ 1701360 w 1700640"/>
                <a:gd name="textAreaTop" fmla="*/ 0 h 1700640"/>
                <a:gd name="textAreaBottom" fmla="*/ 1701360 h 1700640"/>
              </a:gdLst>
              <a:ahLst/>
              <a:cxnLst/>
              <a:rect l="textAreaLeft" t="textAreaTop" r="textAreaRight" b="textAreaBottom"/>
              <a:pathLst>
                <a:path w="2268515" h="2268515">
                  <a:moveTo>
                    <a:pt x="0" y="0"/>
                  </a:moveTo>
                  <a:lnTo>
                    <a:pt x="2268515" y="0"/>
                  </a:lnTo>
                  <a:lnTo>
                    <a:pt x="2268515" y="2268515"/>
                  </a:lnTo>
                  <a:lnTo>
                    <a:pt x="0" y="2268515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" name="TextBox 6"/>
            <p:cNvSpPr/>
            <p:nvPr/>
          </p:nvSpPr>
          <p:spPr>
            <a:xfrm>
              <a:off x="10467360" y="3989160"/>
              <a:ext cx="943200" cy="386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3044"/>
                </a:lnSpc>
              </a:pPr>
              <a:r>
                <a:rPr b="1" lang="en-US" sz="2600" strike="noStrike" u="none">
                  <a:solidFill>
                    <a:srgbClr val="000000"/>
                  </a:solidFill>
                  <a:effectLst/>
                  <a:uFillTx/>
                  <a:latin typeface="Nunito Sans Condensed Bold"/>
                  <a:ea typeface="Nunito Sans Condensed Bold"/>
                </a:rPr>
                <a:t>Déchets</a:t>
              </a:r>
              <a:endParaRPr b="0" lang="fr-FR" sz="2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" name="Freeform 7"/>
            <p:cNvSpPr/>
            <p:nvPr/>
          </p:nvSpPr>
          <p:spPr>
            <a:xfrm>
              <a:off x="10724400" y="4396320"/>
              <a:ext cx="346680" cy="518040"/>
            </a:xfrm>
            <a:custGeom>
              <a:avLst/>
              <a:gdLst>
                <a:gd name="textAreaLeft" fmla="*/ 0 w 346680"/>
                <a:gd name="textAreaRight" fmla="*/ 347400 w 346680"/>
                <a:gd name="textAreaTop" fmla="*/ 0 h 518040"/>
                <a:gd name="textAreaBottom" fmla="*/ 518760 h 518040"/>
              </a:gdLst>
              <a:ahLst/>
              <a:cxnLst/>
              <a:rect l="textAreaLeft" t="textAreaTop" r="textAreaRight" b="textAreaBottom"/>
              <a:pathLst>
                <a:path w="463332" h="691541">
                  <a:moveTo>
                    <a:pt x="0" y="0"/>
                  </a:moveTo>
                  <a:lnTo>
                    <a:pt x="463332" y="0"/>
                  </a:lnTo>
                  <a:lnTo>
                    <a:pt x="463332" y="691541"/>
                  </a:lnTo>
                  <a:lnTo>
                    <a:pt x="0" y="691541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6" name="Group 8"/>
          <p:cNvGrpSpPr/>
          <p:nvPr/>
        </p:nvGrpSpPr>
        <p:grpSpPr>
          <a:xfrm>
            <a:off x="8567640" y="7506000"/>
            <a:ext cx="1770840" cy="1770840"/>
            <a:chOff x="8567640" y="7506000"/>
            <a:chExt cx="1770840" cy="1770840"/>
          </a:xfrm>
        </p:grpSpPr>
        <p:sp>
          <p:nvSpPr>
            <p:cNvPr id="117" name="Freeform 9"/>
            <p:cNvSpPr/>
            <p:nvPr/>
          </p:nvSpPr>
          <p:spPr>
            <a:xfrm>
              <a:off x="8567640" y="7506000"/>
              <a:ext cx="1770840" cy="1770840"/>
            </a:xfrm>
            <a:custGeom>
              <a:avLst/>
              <a:gdLst>
                <a:gd name="textAreaLeft" fmla="*/ 0 w 1770840"/>
                <a:gd name="textAreaRight" fmla="*/ 1771560 w 1770840"/>
                <a:gd name="textAreaTop" fmla="*/ 0 h 1770840"/>
                <a:gd name="textAreaBottom" fmla="*/ 1771560 h 1770840"/>
              </a:gdLst>
              <a:ahLst/>
              <a:cxnLst/>
              <a:rect l="textAreaLeft" t="textAreaTop" r="textAreaRight" b="textAreaBottom"/>
              <a:pathLst>
                <a:path w="2361895" h="2361895">
                  <a:moveTo>
                    <a:pt x="0" y="0"/>
                  </a:moveTo>
                  <a:lnTo>
                    <a:pt x="2361895" y="0"/>
                  </a:lnTo>
                  <a:lnTo>
                    <a:pt x="2361895" y="2361895"/>
                  </a:lnTo>
                  <a:lnTo>
                    <a:pt x="0" y="2361895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8" name="TextBox 10"/>
            <p:cNvSpPr/>
            <p:nvPr/>
          </p:nvSpPr>
          <p:spPr>
            <a:xfrm>
              <a:off x="8764560" y="8141400"/>
              <a:ext cx="1377000" cy="381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3010"/>
                </a:lnSpc>
              </a:pPr>
              <a:r>
                <a:rPr b="1" lang="en-US" sz="2400" strike="noStrike" u="none">
                  <a:solidFill>
                    <a:srgbClr val="000000"/>
                  </a:solidFill>
                  <a:effectLst/>
                  <a:uFillTx/>
                  <a:latin typeface="Nunito Sans Condensed Bold"/>
                  <a:ea typeface="Nunito Sans Condensed Bold"/>
                </a:rPr>
                <a:t>Distribution</a:t>
              </a:r>
              <a:endParaRPr b="0" lang="fr-FR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9" name="Freeform 11"/>
            <p:cNvSpPr/>
            <p:nvPr/>
          </p:nvSpPr>
          <p:spPr>
            <a:xfrm>
              <a:off x="9217440" y="8533440"/>
              <a:ext cx="471600" cy="450360"/>
            </a:xfrm>
            <a:custGeom>
              <a:avLst/>
              <a:gdLst>
                <a:gd name="textAreaLeft" fmla="*/ 0 w 471600"/>
                <a:gd name="textAreaRight" fmla="*/ 472320 w 471600"/>
                <a:gd name="textAreaTop" fmla="*/ 0 h 450360"/>
                <a:gd name="textAreaBottom" fmla="*/ 451080 h 450360"/>
              </a:gdLst>
              <a:ahLst/>
              <a:cxnLst/>
              <a:rect l="textAreaLeft" t="textAreaTop" r="textAreaRight" b="textAreaBottom"/>
              <a:pathLst>
                <a:path w="629573" h="601242">
                  <a:moveTo>
                    <a:pt x="0" y="0"/>
                  </a:moveTo>
                  <a:lnTo>
                    <a:pt x="629573" y="0"/>
                  </a:lnTo>
                  <a:lnTo>
                    <a:pt x="629573" y="601243"/>
                  </a:lnTo>
                  <a:lnTo>
                    <a:pt x="0" y="601243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0" name="Group 12"/>
          <p:cNvGrpSpPr/>
          <p:nvPr/>
        </p:nvGrpSpPr>
        <p:grpSpPr>
          <a:xfrm>
            <a:off x="5629680" y="6869520"/>
            <a:ext cx="1898640" cy="1898640"/>
            <a:chOff x="5629680" y="6869520"/>
            <a:chExt cx="1898640" cy="1898640"/>
          </a:xfrm>
        </p:grpSpPr>
        <p:sp>
          <p:nvSpPr>
            <p:cNvPr id="121" name="Freeform 13"/>
            <p:cNvSpPr/>
            <p:nvPr/>
          </p:nvSpPr>
          <p:spPr>
            <a:xfrm>
              <a:off x="5629680" y="6869520"/>
              <a:ext cx="1898640" cy="1898640"/>
            </a:xfrm>
            <a:custGeom>
              <a:avLst/>
              <a:gdLst>
                <a:gd name="textAreaLeft" fmla="*/ 0 w 1898640"/>
                <a:gd name="textAreaRight" fmla="*/ 1899360 w 1898640"/>
                <a:gd name="textAreaTop" fmla="*/ 0 h 1898640"/>
                <a:gd name="textAreaBottom" fmla="*/ 1899360 h 1898640"/>
              </a:gdLst>
              <a:ahLst/>
              <a:cxnLst/>
              <a:rect l="textAreaLeft" t="textAreaTop" r="textAreaRight" b="textAreaBottom"/>
              <a:pathLst>
                <a:path w="2532285" h="2532285">
                  <a:moveTo>
                    <a:pt x="0" y="0"/>
                  </a:moveTo>
                  <a:lnTo>
                    <a:pt x="2532285" y="0"/>
                  </a:lnTo>
                  <a:lnTo>
                    <a:pt x="2532285" y="2532285"/>
                  </a:lnTo>
                  <a:lnTo>
                    <a:pt x="0" y="2532285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2" name="TextBox 14"/>
            <p:cNvSpPr/>
            <p:nvPr/>
          </p:nvSpPr>
          <p:spPr>
            <a:xfrm>
              <a:off x="5728680" y="7544880"/>
              <a:ext cx="1700640" cy="355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2803"/>
                </a:lnSpc>
              </a:pPr>
              <a:r>
                <a:rPr b="1" lang="en-US" sz="2400" strike="noStrike" u="none">
                  <a:solidFill>
                    <a:srgbClr val="000000"/>
                  </a:solidFill>
                  <a:effectLst/>
                  <a:uFillTx/>
                  <a:latin typeface="Nunito Sans Condensed Bold"/>
                  <a:ea typeface="Nunito Sans Condensed Bold"/>
                </a:rPr>
                <a:t>Transformation</a:t>
              </a:r>
              <a:endParaRPr b="0" lang="fr-FR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" name="Freeform 15"/>
            <p:cNvSpPr/>
            <p:nvPr/>
          </p:nvSpPr>
          <p:spPr>
            <a:xfrm>
              <a:off x="6219720" y="7867800"/>
              <a:ext cx="511920" cy="516960"/>
            </a:xfrm>
            <a:custGeom>
              <a:avLst/>
              <a:gdLst>
                <a:gd name="textAreaLeft" fmla="*/ 0 w 511920"/>
                <a:gd name="textAreaRight" fmla="*/ 512640 w 511920"/>
                <a:gd name="textAreaTop" fmla="*/ 0 h 516960"/>
                <a:gd name="textAreaBottom" fmla="*/ 517680 h 516960"/>
              </a:gdLst>
              <a:ahLst/>
              <a:cxnLst/>
              <a:rect l="textAreaLeft" t="textAreaTop" r="textAreaRight" b="textAreaBottom"/>
              <a:pathLst>
                <a:path w="683417" h="690320">
                  <a:moveTo>
                    <a:pt x="0" y="0"/>
                  </a:moveTo>
                  <a:lnTo>
                    <a:pt x="683417" y="0"/>
                  </a:lnTo>
                  <a:lnTo>
                    <a:pt x="683417" y="690320"/>
                  </a:lnTo>
                  <a:lnTo>
                    <a:pt x="0" y="69032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4" name="Group 16"/>
          <p:cNvGrpSpPr/>
          <p:nvPr/>
        </p:nvGrpSpPr>
        <p:grpSpPr>
          <a:xfrm>
            <a:off x="10455840" y="5670000"/>
            <a:ext cx="1816200" cy="1794600"/>
            <a:chOff x="10455840" y="5670000"/>
            <a:chExt cx="1816200" cy="1794600"/>
          </a:xfrm>
        </p:grpSpPr>
        <p:sp>
          <p:nvSpPr>
            <p:cNvPr id="125" name="Freeform 17"/>
            <p:cNvSpPr/>
            <p:nvPr/>
          </p:nvSpPr>
          <p:spPr>
            <a:xfrm>
              <a:off x="10455840" y="5670000"/>
              <a:ext cx="1816200" cy="1794600"/>
            </a:xfrm>
            <a:custGeom>
              <a:avLst/>
              <a:gdLst>
                <a:gd name="textAreaLeft" fmla="*/ 0 w 1816200"/>
                <a:gd name="textAreaRight" fmla="*/ 1816920 w 1816200"/>
                <a:gd name="textAreaTop" fmla="*/ 0 h 1794600"/>
                <a:gd name="textAreaBottom" fmla="*/ 1795320 h 1794600"/>
              </a:gdLst>
              <a:ahLst/>
              <a:cxnLst/>
              <a:rect l="textAreaLeft" t="textAreaTop" r="textAreaRight" b="textAreaBottom"/>
              <a:pathLst>
                <a:path w="2422381" h="2393896">
                  <a:moveTo>
                    <a:pt x="0" y="0"/>
                  </a:moveTo>
                  <a:lnTo>
                    <a:pt x="2422381" y="0"/>
                  </a:lnTo>
                  <a:lnTo>
                    <a:pt x="2422381" y="2393896"/>
                  </a:lnTo>
                  <a:lnTo>
                    <a:pt x="0" y="239389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7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" name="TextBox 18"/>
            <p:cNvSpPr/>
            <p:nvPr/>
          </p:nvSpPr>
          <p:spPr>
            <a:xfrm>
              <a:off x="10509120" y="6270480"/>
              <a:ext cx="1708920" cy="360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2843"/>
                </a:lnSpc>
              </a:pPr>
              <a:r>
                <a:rPr b="1" lang="en-US" sz="2400" strike="noStrike" u="none">
                  <a:solidFill>
                    <a:srgbClr val="000000"/>
                  </a:solidFill>
                  <a:effectLst/>
                  <a:uFillTx/>
                  <a:latin typeface="Nunito Sans Condensed Bold"/>
                  <a:ea typeface="Nunito Sans Condensed Bold"/>
                </a:rPr>
                <a:t>Consommation</a:t>
              </a:r>
              <a:endParaRPr b="0" lang="fr-FR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" name="Freeform 19"/>
            <p:cNvSpPr/>
            <p:nvPr/>
          </p:nvSpPr>
          <p:spPr>
            <a:xfrm>
              <a:off x="11039040" y="6690600"/>
              <a:ext cx="605520" cy="467640"/>
            </a:xfrm>
            <a:custGeom>
              <a:avLst/>
              <a:gdLst>
                <a:gd name="textAreaLeft" fmla="*/ 0 w 605520"/>
                <a:gd name="textAreaRight" fmla="*/ 606240 w 605520"/>
                <a:gd name="textAreaTop" fmla="*/ 0 h 467640"/>
                <a:gd name="textAreaBottom" fmla="*/ 468360 h 467640"/>
              </a:gdLst>
              <a:ahLst/>
              <a:cxnLst/>
              <a:rect l="textAreaLeft" t="textAreaTop" r="textAreaRight" b="textAreaBottom"/>
              <a:pathLst>
                <a:path w="808508" h="624572">
                  <a:moveTo>
                    <a:pt x="0" y="0"/>
                  </a:moveTo>
                  <a:lnTo>
                    <a:pt x="808508" y="0"/>
                  </a:lnTo>
                  <a:lnTo>
                    <a:pt x="808508" y="624572"/>
                  </a:lnTo>
                  <a:lnTo>
                    <a:pt x="0" y="624572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28" name="AutoShape 20"/>
          <p:cNvSpPr/>
          <p:nvPr/>
        </p:nvSpPr>
        <p:spPr>
          <a:xfrm flipH="1" flipV="1">
            <a:off x="6028920" y="6298560"/>
            <a:ext cx="190440" cy="626040"/>
          </a:xfrm>
          <a:prstGeom prst="line">
            <a:avLst/>
          </a:prstGeom>
          <a:ln w="38100">
            <a:solidFill>
              <a:srgbClr val="004aa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" name="AutoShape 21"/>
          <p:cNvSpPr/>
          <p:nvPr/>
        </p:nvSpPr>
        <p:spPr>
          <a:xfrm flipH="1" flipV="1">
            <a:off x="7433640" y="8177040"/>
            <a:ext cx="1134000" cy="195480"/>
          </a:xfrm>
          <a:prstGeom prst="line">
            <a:avLst/>
          </a:prstGeom>
          <a:ln w="38100">
            <a:solidFill>
              <a:srgbClr val="004aa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AutoShape 22"/>
          <p:cNvSpPr/>
          <p:nvPr/>
        </p:nvSpPr>
        <p:spPr>
          <a:xfrm flipH="1">
            <a:off x="10304280" y="7464960"/>
            <a:ext cx="734760" cy="720360"/>
          </a:xfrm>
          <a:prstGeom prst="line">
            <a:avLst/>
          </a:prstGeom>
          <a:ln w="38100">
            <a:solidFill>
              <a:srgbClr val="004aa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AutoShape 23"/>
          <p:cNvSpPr/>
          <p:nvPr/>
        </p:nvSpPr>
        <p:spPr>
          <a:xfrm>
            <a:off x="10938960" y="5135760"/>
            <a:ext cx="349920" cy="559080"/>
          </a:xfrm>
          <a:prstGeom prst="line">
            <a:avLst/>
          </a:prstGeom>
          <a:ln w="38100">
            <a:solidFill>
              <a:srgbClr val="004aa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32" name="Group 28"/>
          <p:cNvGrpSpPr/>
          <p:nvPr/>
        </p:nvGrpSpPr>
        <p:grpSpPr>
          <a:xfrm>
            <a:off x="4924800" y="4491360"/>
            <a:ext cx="1806840" cy="1806840"/>
            <a:chOff x="4924800" y="4491360"/>
            <a:chExt cx="1806840" cy="1806840"/>
          </a:xfrm>
        </p:grpSpPr>
        <p:sp>
          <p:nvSpPr>
            <p:cNvPr id="133" name="Freeform 29"/>
            <p:cNvSpPr/>
            <p:nvPr/>
          </p:nvSpPr>
          <p:spPr>
            <a:xfrm>
              <a:off x="4924800" y="4491360"/>
              <a:ext cx="1806840" cy="1806840"/>
            </a:xfrm>
            <a:custGeom>
              <a:avLst/>
              <a:gdLst>
                <a:gd name="textAreaLeft" fmla="*/ 0 w 1806840"/>
                <a:gd name="textAreaRight" fmla="*/ 1807560 w 1806840"/>
                <a:gd name="textAreaTop" fmla="*/ 0 h 1806840"/>
                <a:gd name="textAreaBottom" fmla="*/ 1807560 h 1806840"/>
              </a:gdLst>
              <a:ahLst/>
              <a:cxnLst/>
              <a:rect l="textAreaLeft" t="textAreaTop" r="textAreaRight" b="textAreaBottom"/>
              <a:pathLst>
                <a:path w="2409925" h="2409925">
                  <a:moveTo>
                    <a:pt x="0" y="0"/>
                  </a:moveTo>
                  <a:lnTo>
                    <a:pt x="2409925" y="0"/>
                  </a:lnTo>
                  <a:lnTo>
                    <a:pt x="2409925" y="2409925"/>
                  </a:lnTo>
                  <a:lnTo>
                    <a:pt x="0" y="2409925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4" name="Freeform 30"/>
            <p:cNvSpPr/>
            <p:nvPr/>
          </p:nvSpPr>
          <p:spPr>
            <a:xfrm>
              <a:off x="5530680" y="5495040"/>
              <a:ext cx="523440" cy="531360"/>
            </a:xfrm>
            <a:custGeom>
              <a:avLst/>
              <a:gdLst>
                <a:gd name="textAreaLeft" fmla="*/ 0 w 523440"/>
                <a:gd name="textAreaRight" fmla="*/ 524160 w 523440"/>
                <a:gd name="textAreaTop" fmla="*/ 0 h 531360"/>
                <a:gd name="textAreaBottom" fmla="*/ 532080 h 531360"/>
              </a:gdLst>
              <a:ahLst/>
              <a:cxnLst/>
              <a:rect l="textAreaLeft" t="textAreaTop" r="textAreaRight" b="textAreaBottom"/>
              <a:pathLst>
                <a:path w="698911" h="709555">
                  <a:moveTo>
                    <a:pt x="0" y="0"/>
                  </a:moveTo>
                  <a:lnTo>
                    <a:pt x="698911" y="0"/>
                  </a:lnTo>
                  <a:lnTo>
                    <a:pt x="698911" y="709555"/>
                  </a:lnTo>
                  <a:lnTo>
                    <a:pt x="0" y="709555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5" name="TextBox 31"/>
            <p:cNvSpPr/>
            <p:nvPr/>
          </p:nvSpPr>
          <p:spPr>
            <a:xfrm>
              <a:off x="5142240" y="5128920"/>
              <a:ext cx="1371600" cy="371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2931"/>
                </a:lnSpc>
              </a:pPr>
              <a:r>
                <a:rPr b="1" lang="en-US" sz="2200" strike="noStrike" u="none">
                  <a:solidFill>
                    <a:srgbClr val="000000"/>
                  </a:solidFill>
                  <a:effectLst/>
                  <a:uFillTx/>
                  <a:latin typeface="Nunito Sans Condensed Bold"/>
                  <a:ea typeface="Nunito Sans Condensed Bold"/>
                </a:rPr>
                <a:t>Production</a:t>
              </a:r>
              <a:endParaRPr b="0" lang="fr-FR" sz="2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36" name="Group 32"/>
          <p:cNvGrpSpPr/>
          <p:nvPr/>
        </p:nvGrpSpPr>
        <p:grpSpPr>
          <a:xfrm>
            <a:off x="6870960" y="2165760"/>
            <a:ext cx="1700640" cy="1700640"/>
            <a:chOff x="6870960" y="2165760"/>
            <a:chExt cx="1700640" cy="1700640"/>
          </a:xfrm>
        </p:grpSpPr>
        <p:sp>
          <p:nvSpPr>
            <p:cNvPr id="137" name="Freeform 33"/>
            <p:cNvSpPr/>
            <p:nvPr/>
          </p:nvSpPr>
          <p:spPr>
            <a:xfrm>
              <a:off x="6870960" y="2165760"/>
              <a:ext cx="1700640" cy="1700640"/>
            </a:xfrm>
            <a:custGeom>
              <a:avLst/>
              <a:gdLst>
                <a:gd name="textAreaLeft" fmla="*/ 0 w 1700640"/>
                <a:gd name="textAreaRight" fmla="*/ 1701360 w 1700640"/>
                <a:gd name="textAreaTop" fmla="*/ 0 h 1700640"/>
                <a:gd name="textAreaBottom" fmla="*/ 1701360 h 1700640"/>
              </a:gdLst>
              <a:ahLst/>
              <a:cxnLst/>
              <a:rect l="textAreaLeft" t="textAreaTop" r="textAreaRight" b="textAreaBottom"/>
              <a:pathLst>
                <a:path w="2268515" h="2268515">
                  <a:moveTo>
                    <a:pt x="0" y="0"/>
                  </a:moveTo>
                  <a:lnTo>
                    <a:pt x="2268515" y="0"/>
                  </a:lnTo>
                  <a:lnTo>
                    <a:pt x="2268515" y="2268515"/>
                  </a:lnTo>
                  <a:lnTo>
                    <a:pt x="0" y="2268515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" name="Freeform 34"/>
            <p:cNvSpPr/>
            <p:nvPr/>
          </p:nvSpPr>
          <p:spPr>
            <a:xfrm>
              <a:off x="7413120" y="3091320"/>
              <a:ext cx="586800" cy="571320"/>
            </a:xfrm>
            <a:custGeom>
              <a:avLst/>
              <a:gdLst>
                <a:gd name="textAreaLeft" fmla="*/ 0 w 586800"/>
                <a:gd name="textAreaRight" fmla="*/ 587520 w 586800"/>
                <a:gd name="textAreaTop" fmla="*/ 0 h 571320"/>
                <a:gd name="textAreaBottom" fmla="*/ 572040 h 571320"/>
              </a:gdLst>
              <a:ahLst/>
              <a:cxnLst/>
              <a:rect l="textAreaLeft" t="textAreaTop" r="textAreaRight" b="textAreaBottom"/>
              <a:pathLst>
                <a:path w="783197" h="762638">
                  <a:moveTo>
                    <a:pt x="0" y="0"/>
                  </a:moveTo>
                  <a:lnTo>
                    <a:pt x="783197" y="0"/>
                  </a:lnTo>
                  <a:lnTo>
                    <a:pt x="783197" y="762638"/>
                  </a:lnTo>
                  <a:lnTo>
                    <a:pt x="0" y="76263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6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9" name="TextBox 35"/>
            <p:cNvSpPr/>
            <p:nvPr/>
          </p:nvSpPr>
          <p:spPr>
            <a:xfrm>
              <a:off x="7197840" y="2714760"/>
              <a:ext cx="1036440" cy="355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2803"/>
                </a:lnSpc>
              </a:pPr>
              <a:r>
                <a:rPr b="1" lang="en-US" sz="2400" strike="noStrike" u="none">
                  <a:solidFill>
                    <a:srgbClr val="000000"/>
                  </a:solidFill>
                  <a:effectLst/>
                  <a:uFillTx/>
                  <a:latin typeface="Nunito Sans Condensed Bold"/>
                  <a:ea typeface="Nunito Sans Condensed Bold"/>
                </a:rPr>
                <a:t>Politique </a:t>
              </a:r>
              <a:endParaRPr b="0" lang="fr-FR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40" name="AutoShape 36"/>
          <p:cNvSpPr/>
          <p:nvPr/>
        </p:nvSpPr>
        <p:spPr>
          <a:xfrm flipV="1">
            <a:off x="9889920" y="4802400"/>
            <a:ext cx="448920" cy="298080"/>
          </a:xfrm>
          <a:prstGeom prst="line">
            <a:avLst/>
          </a:prstGeom>
          <a:ln w="38100">
            <a:solidFill>
              <a:srgbClr val="004aa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Freeform 37"/>
          <p:cNvSpPr/>
          <p:nvPr/>
        </p:nvSpPr>
        <p:spPr>
          <a:xfrm>
            <a:off x="7255800" y="4425120"/>
            <a:ext cx="2893680" cy="2893680"/>
          </a:xfrm>
          <a:custGeom>
            <a:avLst/>
            <a:gdLst>
              <a:gd name="textAreaLeft" fmla="*/ 0 w 2893680"/>
              <a:gd name="textAreaRight" fmla="*/ 2894400 w 2893680"/>
              <a:gd name="textAreaTop" fmla="*/ 0 h 2893680"/>
              <a:gd name="textAreaBottom" fmla="*/ 2894400 h 2893680"/>
            </a:gdLst>
            <a:ahLst/>
            <a:cxnLst/>
            <a:rect l="textAreaLeft" t="textAreaTop" r="textAreaRight" b="textAreaBottom"/>
            <a:pathLst>
              <a:path w="2894495" h="2894495">
                <a:moveTo>
                  <a:pt x="0" y="0"/>
                </a:moveTo>
                <a:lnTo>
                  <a:pt x="2894495" y="0"/>
                </a:lnTo>
                <a:lnTo>
                  <a:pt x="2894495" y="2894495"/>
                </a:lnTo>
                <a:lnTo>
                  <a:pt x="0" y="289449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AutoShape 38"/>
          <p:cNvSpPr/>
          <p:nvPr/>
        </p:nvSpPr>
        <p:spPr>
          <a:xfrm>
            <a:off x="10114560" y="6265440"/>
            <a:ext cx="383040" cy="64440"/>
          </a:xfrm>
          <a:prstGeom prst="line">
            <a:avLst/>
          </a:prstGeom>
          <a:ln w="38100">
            <a:solidFill>
              <a:srgbClr val="004aa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9440" bIns="19440" anchor="t" anchorCtr="1">
            <a:noAutofit/>
          </a:bodyPr>
          <a:p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" name="AutoShape 39"/>
          <p:cNvSpPr/>
          <p:nvPr/>
        </p:nvSpPr>
        <p:spPr>
          <a:xfrm>
            <a:off x="9146880" y="7216200"/>
            <a:ext cx="83880" cy="289440"/>
          </a:xfrm>
          <a:prstGeom prst="line">
            <a:avLst/>
          </a:prstGeom>
          <a:ln w="38100">
            <a:solidFill>
              <a:srgbClr val="004aa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AutoShape 40"/>
          <p:cNvSpPr/>
          <p:nvPr/>
        </p:nvSpPr>
        <p:spPr>
          <a:xfrm flipH="1">
            <a:off x="7208640" y="6822720"/>
            <a:ext cx="410760" cy="322200"/>
          </a:xfrm>
          <a:prstGeom prst="line">
            <a:avLst/>
          </a:prstGeom>
          <a:ln w="38100">
            <a:solidFill>
              <a:srgbClr val="004aa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AutoShape 41"/>
          <p:cNvSpPr/>
          <p:nvPr/>
        </p:nvSpPr>
        <p:spPr>
          <a:xfrm flipH="1" flipV="1">
            <a:off x="6732000" y="5394960"/>
            <a:ext cx="523440" cy="147240"/>
          </a:xfrm>
          <a:prstGeom prst="line">
            <a:avLst/>
          </a:prstGeom>
          <a:ln w="38100">
            <a:solidFill>
              <a:srgbClr val="004aa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Freeform 42"/>
          <p:cNvSpPr/>
          <p:nvPr/>
        </p:nvSpPr>
        <p:spPr>
          <a:xfrm>
            <a:off x="641520" y="8391600"/>
            <a:ext cx="1410480" cy="1290600"/>
          </a:xfrm>
          <a:custGeom>
            <a:avLst/>
            <a:gdLst>
              <a:gd name="textAreaLeft" fmla="*/ 0 w 1410480"/>
              <a:gd name="textAreaRight" fmla="*/ 1411200 w 1410480"/>
              <a:gd name="textAreaTop" fmla="*/ 0 h 1290600"/>
              <a:gd name="textAreaBottom" fmla="*/ 1291320 h 1290600"/>
            </a:gdLst>
            <a:ahLst/>
            <a:cxnLst/>
            <a:rect l="textAreaLeft" t="textAreaTop" r="textAreaRight" b="textAreaBottom"/>
            <a:pathLst>
              <a:path w="1411238" h="1291283">
                <a:moveTo>
                  <a:pt x="0" y="0"/>
                </a:moveTo>
                <a:lnTo>
                  <a:pt x="1411239" y="0"/>
                </a:lnTo>
                <a:lnTo>
                  <a:pt x="1411239" y="1291283"/>
                </a:lnTo>
                <a:lnTo>
                  <a:pt x="0" y="129128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Freeform 43"/>
          <p:cNvSpPr/>
          <p:nvPr/>
        </p:nvSpPr>
        <p:spPr>
          <a:xfrm rot="1159800">
            <a:off x="916200" y="8598600"/>
            <a:ext cx="779760" cy="762120"/>
          </a:xfrm>
          <a:custGeom>
            <a:avLst/>
            <a:gdLst>
              <a:gd name="textAreaLeft" fmla="*/ 0 w 779760"/>
              <a:gd name="textAreaRight" fmla="*/ 780480 w 779760"/>
              <a:gd name="textAreaTop" fmla="*/ 0 h 762120"/>
              <a:gd name="textAreaBottom" fmla="*/ 762840 h 762120"/>
            </a:gdLst>
            <a:ahLst/>
            <a:cxnLst/>
            <a:rect l="textAreaLeft" t="textAreaTop" r="textAreaRight" b="textAreaBottom"/>
            <a:pathLst>
              <a:path w="780347" h="762789">
                <a:moveTo>
                  <a:pt x="0" y="0"/>
                </a:moveTo>
                <a:lnTo>
                  <a:pt x="780347" y="0"/>
                </a:lnTo>
                <a:lnTo>
                  <a:pt x="780347" y="762789"/>
                </a:lnTo>
                <a:lnTo>
                  <a:pt x="0" y="76278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TextBox 44"/>
          <p:cNvSpPr/>
          <p:nvPr/>
        </p:nvSpPr>
        <p:spPr>
          <a:xfrm>
            <a:off x="1690200" y="455760"/>
            <a:ext cx="17826480" cy="104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8260"/>
              </a:lnSpc>
            </a:pPr>
            <a:r>
              <a:rPr b="0" lang="en-US" sz="5900" strike="noStrike" u="none">
                <a:solidFill>
                  <a:srgbClr val="000000"/>
                </a:solidFill>
                <a:effectLst/>
                <a:uFillTx/>
                <a:latin typeface="Bahnschrift Condensed"/>
                <a:ea typeface="Marykate"/>
              </a:rPr>
              <a:t>A VOTRE AVIS, À QUEL NIVEAU AGIT LA STRUCTURE ?</a:t>
            </a:r>
            <a:endParaRPr b="0" lang="fr-FR" sz="5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" name="TextBox 45"/>
          <p:cNvSpPr/>
          <p:nvPr/>
        </p:nvSpPr>
        <p:spPr>
          <a:xfrm>
            <a:off x="7952760" y="5495040"/>
            <a:ext cx="1500120" cy="73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2900"/>
              </a:lnSpc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Nunito Sans Condensed Bold"/>
                <a:ea typeface="Nunito Sans Condensed Bold"/>
              </a:rPr>
              <a:t>Le système alimentaire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TextBox 46"/>
          <p:cNvSpPr/>
          <p:nvPr/>
        </p:nvSpPr>
        <p:spPr>
          <a:xfrm>
            <a:off x="8728920" y="2683800"/>
            <a:ext cx="2916000" cy="34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2713"/>
              </a:lnSpc>
            </a:pPr>
            <a:r>
              <a:rPr b="1" lang="en-US" sz="1940" strike="noStrike" u="none">
                <a:solidFill>
                  <a:srgbClr val="004aad"/>
                </a:solidFill>
                <a:effectLst/>
                <a:uFillTx/>
                <a:latin typeface="Nunito Sans Condensed Bold"/>
                <a:ea typeface="Nunito Sans Condensed Bold"/>
              </a:rPr>
              <a:t>Transport et logistique</a:t>
            </a:r>
            <a:endParaRPr b="0" lang="fr-FR" sz="194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TextBox 47"/>
          <p:cNvSpPr/>
          <p:nvPr/>
        </p:nvSpPr>
        <p:spPr>
          <a:xfrm>
            <a:off x="13728240" y="9756720"/>
            <a:ext cx="3996000" cy="32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2670"/>
              </a:lnSpc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D’après Les greniers d’abondance (2022).</a:t>
            </a:r>
            <a:endParaRPr b="0" lang="fr-FR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2" name="" descr=""/>
          <p:cNvPicPr/>
          <p:nvPr/>
        </p:nvPicPr>
        <p:blipFill>
          <a:blip r:embed="rId33"/>
          <a:stretch/>
        </p:blipFill>
        <p:spPr>
          <a:xfrm flipH="1" rot="4129200">
            <a:off x="11154240" y="5170680"/>
            <a:ext cx="510840" cy="337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3" name="" descr=""/>
          <p:cNvPicPr/>
          <p:nvPr/>
        </p:nvPicPr>
        <p:blipFill>
          <a:blip r:embed="rId34"/>
          <a:stretch/>
        </p:blipFill>
        <p:spPr>
          <a:xfrm flipH="1" rot="7549200">
            <a:off x="10619280" y="7765920"/>
            <a:ext cx="510840" cy="337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4" name="" descr=""/>
          <p:cNvPicPr/>
          <p:nvPr/>
        </p:nvPicPr>
        <p:blipFill>
          <a:blip r:embed="rId35"/>
          <a:stretch/>
        </p:blipFill>
        <p:spPr>
          <a:xfrm rot="467400">
            <a:off x="7773840" y="7833600"/>
            <a:ext cx="510840" cy="337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5" name="" descr=""/>
          <p:cNvPicPr/>
          <p:nvPr/>
        </p:nvPicPr>
        <p:blipFill>
          <a:blip r:embed="rId36"/>
          <a:stretch/>
        </p:blipFill>
        <p:spPr>
          <a:xfrm rot="4042200">
            <a:off x="6140880" y="6396480"/>
            <a:ext cx="510840" cy="337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Freeform 2"/>
          <p:cNvSpPr/>
          <p:nvPr/>
        </p:nvSpPr>
        <p:spPr>
          <a:xfrm>
            <a:off x="2937960" y="2210760"/>
            <a:ext cx="1895040" cy="2120400"/>
          </a:xfrm>
          <a:custGeom>
            <a:avLst/>
            <a:gdLst>
              <a:gd name="textAreaLeft" fmla="*/ 0 w 1895040"/>
              <a:gd name="textAreaRight" fmla="*/ 1895760 w 1895040"/>
              <a:gd name="textAreaTop" fmla="*/ 0 h 2120400"/>
              <a:gd name="textAreaBottom" fmla="*/ 2121120 h 2120400"/>
            </a:gdLst>
            <a:ahLst/>
            <a:cxnLst/>
            <a:rect l="textAreaLeft" t="textAreaTop" r="textAreaRight" b="textAreaBottom"/>
            <a:pathLst>
              <a:path w="1895638" h="2120994">
                <a:moveTo>
                  <a:pt x="0" y="0"/>
                </a:moveTo>
                <a:lnTo>
                  <a:pt x="1895638" y="0"/>
                </a:lnTo>
                <a:lnTo>
                  <a:pt x="1895638" y="2120994"/>
                </a:lnTo>
                <a:lnTo>
                  <a:pt x="0" y="212099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" name="Freeform 3"/>
          <p:cNvSpPr/>
          <p:nvPr/>
        </p:nvSpPr>
        <p:spPr>
          <a:xfrm>
            <a:off x="11332800" y="2374560"/>
            <a:ext cx="1740240" cy="2155320"/>
          </a:xfrm>
          <a:custGeom>
            <a:avLst/>
            <a:gdLst>
              <a:gd name="textAreaLeft" fmla="*/ 0 w 1740240"/>
              <a:gd name="textAreaRight" fmla="*/ 1740960 w 1740240"/>
              <a:gd name="textAreaTop" fmla="*/ 0 h 2155320"/>
              <a:gd name="textAreaBottom" fmla="*/ 2156040 h 2155320"/>
            </a:gdLst>
            <a:ahLst/>
            <a:cxnLst/>
            <a:rect l="textAreaLeft" t="textAreaTop" r="textAreaRight" b="textAreaBottom"/>
            <a:pathLst>
              <a:path w="1741056" h="2156107">
                <a:moveTo>
                  <a:pt x="0" y="0"/>
                </a:moveTo>
                <a:lnTo>
                  <a:pt x="1741056" y="0"/>
                </a:lnTo>
                <a:lnTo>
                  <a:pt x="1741056" y="2156107"/>
                </a:lnTo>
                <a:lnTo>
                  <a:pt x="0" y="21561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8" name="Freeform 4"/>
          <p:cNvSpPr/>
          <p:nvPr/>
        </p:nvSpPr>
        <p:spPr>
          <a:xfrm>
            <a:off x="11332800" y="5808600"/>
            <a:ext cx="1895040" cy="2120400"/>
          </a:xfrm>
          <a:custGeom>
            <a:avLst/>
            <a:gdLst>
              <a:gd name="textAreaLeft" fmla="*/ 0 w 1895040"/>
              <a:gd name="textAreaRight" fmla="*/ 1895760 w 1895040"/>
              <a:gd name="textAreaTop" fmla="*/ 0 h 2120400"/>
              <a:gd name="textAreaBottom" fmla="*/ 2121120 h 2120400"/>
            </a:gdLst>
            <a:ahLst/>
            <a:cxnLst/>
            <a:rect l="textAreaLeft" t="textAreaTop" r="textAreaRight" b="textAreaBottom"/>
            <a:pathLst>
              <a:path w="1895638" h="2120994">
                <a:moveTo>
                  <a:pt x="0" y="0"/>
                </a:moveTo>
                <a:lnTo>
                  <a:pt x="1895638" y="0"/>
                </a:lnTo>
                <a:lnTo>
                  <a:pt x="1895638" y="2120993"/>
                </a:lnTo>
                <a:lnTo>
                  <a:pt x="0" y="2120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9" name="Freeform 5"/>
          <p:cNvSpPr/>
          <p:nvPr/>
        </p:nvSpPr>
        <p:spPr>
          <a:xfrm>
            <a:off x="3015360" y="5717160"/>
            <a:ext cx="1740240" cy="2155320"/>
          </a:xfrm>
          <a:custGeom>
            <a:avLst/>
            <a:gdLst>
              <a:gd name="textAreaLeft" fmla="*/ 0 w 1740240"/>
              <a:gd name="textAreaRight" fmla="*/ 1740960 w 1740240"/>
              <a:gd name="textAreaTop" fmla="*/ 0 h 2155320"/>
              <a:gd name="textAreaBottom" fmla="*/ 2156040 h 2155320"/>
            </a:gdLst>
            <a:ahLst/>
            <a:cxnLst/>
            <a:rect l="textAreaLeft" t="textAreaTop" r="textAreaRight" b="textAreaBottom"/>
            <a:pathLst>
              <a:path w="1741056" h="2156107">
                <a:moveTo>
                  <a:pt x="0" y="0"/>
                </a:moveTo>
                <a:lnTo>
                  <a:pt x="1741056" y="0"/>
                </a:lnTo>
                <a:lnTo>
                  <a:pt x="1741056" y="2156107"/>
                </a:lnTo>
                <a:lnTo>
                  <a:pt x="0" y="21561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0" name="TextBox 6"/>
          <p:cNvSpPr/>
          <p:nvPr/>
        </p:nvSpPr>
        <p:spPr>
          <a:xfrm>
            <a:off x="5487480" y="2412000"/>
            <a:ext cx="1223280" cy="12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3370"/>
              </a:lnSpc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Prénom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370"/>
              </a:lnSpc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Métier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370"/>
              </a:lnSpc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Autre info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1" name="TextBox 7"/>
          <p:cNvSpPr/>
          <p:nvPr/>
        </p:nvSpPr>
        <p:spPr>
          <a:xfrm>
            <a:off x="13754520" y="2739960"/>
            <a:ext cx="1223280" cy="12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3370"/>
              </a:lnSpc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Prénom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370"/>
              </a:lnSpc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Métier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370"/>
              </a:lnSpc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Autre info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2" name="TextBox 8"/>
          <p:cNvSpPr/>
          <p:nvPr/>
        </p:nvSpPr>
        <p:spPr>
          <a:xfrm>
            <a:off x="5487480" y="6233040"/>
            <a:ext cx="1223280" cy="12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3370"/>
              </a:lnSpc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Prénom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370"/>
              </a:lnSpc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Métier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370"/>
              </a:lnSpc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Autre info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3" name="TextBox 9"/>
          <p:cNvSpPr/>
          <p:nvPr/>
        </p:nvSpPr>
        <p:spPr>
          <a:xfrm>
            <a:off x="13754520" y="6158880"/>
            <a:ext cx="1223280" cy="12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3370"/>
              </a:lnSpc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Prénom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370"/>
              </a:lnSpc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Métier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370"/>
              </a:lnSpc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Nunito Sans Condensed"/>
                <a:ea typeface="Nunito Sans Condensed"/>
              </a:rPr>
              <a:t>Autre info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TextBox 10"/>
          <p:cNvSpPr/>
          <p:nvPr/>
        </p:nvSpPr>
        <p:spPr>
          <a:xfrm>
            <a:off x="1899360" y="377280"/>
            <a:ext cx="13302360" cy="105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8308"/>
              </a:lnSpc>
            </a:pPr>
            <a:r>
              <a:rPr b="0" lang="en-US" sz="5940" strike="noStrike" u="none">
                <a:solidFill>
                  <a:srgbClr val="000000"/>
                </a:solidFill>
                <a:effectLst/>
                <a:uFillTx/>
                <a:latin typeface="Bahnschrift Condensed"/>
                <a:ea typeface="Marykate"/>
              </a:rPr>
              <a:t>QUI ALLONS NOUS RENCONTRER ?</a:t>
            </a:r>
            <a:endParaRPr b="0" lang="fr-FR" sz="594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5" name="Freeform 11"/>
          <p:cNvSpPr/>
          <p:nvPr/>
        </p:nvSpPr>
        <p:spPr>
          <a:xfrm>
            <a:off x="762480" y="455040"/>
            <a:ext cx="583920" cy="1190520"/>
          </a:xfrm>
          <a:custGeom>
            <a:avLst/>
            <a:gdLst>
              <a:gd name="textAreaLeft" fmla="*/ 0 w 583920"/>
              <a:gd name="textAreaRight" fmla="*/ 584640 w 583920"/>
              <a:gd name="textAreaTop" fmla="*/ 0 h 1190520"/>
              <a:gd name="textAreaBottom" fmla="*/ 1191240 h 1190520"/>
            </a:gdLst>
            <a:ahLst/>
            <a:cxnLst/>
            <a:rect l="textAreaLeft" t="textAreaTop" r="textAreaRight" b="textAreaBottom"/>
            <a:pathLst>
              <a:path w="584722" h="1191101">
                <a:moveTo>
                  <a:pt x="0" y="0"/>
                </a:moveTo>
                <a:lnTo>
                  <a:pt x="584723" y="0"/>
                </a:lnTo>
                <a:lnTo>
                  <a:pt x="584723" y="1191101"/>
                </a:lnTo>
                <a:lnTo>
                  <a:pt x="0" y="119110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6" name="Freeform 14"/>
          <p:cNvSpPr/>
          <p:nvPr/>
        </p:nvSpPr>
        <p:spPr>
          <a:xfrm>
            <a:off x="762480" y="8060400"/>
            <a:ext cx="1410480" cy="1290600"/>
          </a:xfrm>
          <a:custGeom>
            <a:avLst/>
            <a:gdLst>
              <a:gd name="textAreaLeft" fmla="*/ 0 w 1410480"/>
              <a:gd name="textAreaRight" fmla="*/ 1411200 w 1410480"/>
              <a:gd name="textAreaTop" fmla="*/ 0 h 1290600"/>
              <a:gd name="textAreaBottom" fmla="*/ 1291320 h 1290600"/>
            </a:gdLst>
            <a:ahLst/>
            <a:cxnLst/>
            <a:rect l="textAreaLeft" t="textAreaTop" r="textAreaRight" b="textAreaBottom"/>
            <a:pathLst>
              <a:path w="1411238" h="1291283">
                <a:moveTo>
                  <a:pt x="0" y="0"/>
                </a:moveTo>
                <a:lnTo>
                  <a:pt x="1411239" y="0"/>
                </a:lnTo>
                <a:lnTo>
                  <a:pt x="1411239" y="1291283"/>
                </a:lnTo>
                <a:lnTo>
                  <a:pt x="0" y="129128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7" name="Freeform 15"/>
          <p:cNvSpPr/>
          <p:nvPr/>
        </p:nvSpPr>
        <p:spPr>
          <a:xfrm rot="1159800">
            <a:off x="1037160" y="8267400"/>
            <a:ext cx="779760" cy="762120"/>
          </a:xfrm>
          <a:custGeom>
            <a:avLst/>
            <a:gdLst>
              <a:gd name="textAreaLeft" fmla="*/ 0 w 779760"/>
              <a:gd name="textAreaRight" fmla="*/ 780480 w 779760"/>
              <a:gd name="textAreaTop" fmla="*/ 0 h 762120"/>
              <a:gd name="textAreaBottom" fmla="*/ 762840 h 762120"/>
            </a:gdLst>
            <a:ahLst/>
            <a:cxnLst/>
            <a:rect l="textAreaLeft" t="textAreaTop" r="textAreaRight" b="textAreaBottom"/>
            <a:pathLst>
              <a:path w="780347" h="762789">
                <a:moveTo>
                  <a:pt x="0" y="0"/>
                </a:moveTo>
                <a:lnTo>
                  <a:pt x="780347" y="0"/>
                </a:lnTo>
                <a:lnTo>
                  <a:pt x="780347" y="762789"/>
                </a:lnTo>
                <a:lnTo>
                  <a:pt x="0" y="76278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Application>LibreOffice/25.2.6.2$Windows_X86_64 LibreOffice_project/729c5bfe710f5eb71ed3bbde9e06a6065e9c6c5d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/>
  <dc:description/>
  <dc:identifier>DAGzH1WE0VE</dc:identifier>
  <dc:language>fr-FR</dc:language>
  <cp:lastModifiedBy/>
  <dcterms:modified xsi:type="dcterms:W3CDTF">2025-11-25T17:06:48Z</dcterms:modified>
  <cp:revision>8</cp:revision>
  <dc:subject/>
  <dc:title>PPT expo métiers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