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Sue Ellen Francisco" charset="1" panose="02000000000000000000"/>
      <p:regular r:id="rId13"/>
    </p:embeddedFont>
    <p:embeddedFont>
      <p:font typeface="Glacial Indifference Italics" charset="1" panose="000000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446552">
            <a:off x="13867043" y="737879"/>
            <a:ext cx="3539314" cy="3574721"/>
            <a:chOff x="0" y="0"/>
            <a:chExt cx="4719085" cy="4766295"/>
          </a:xfrm>
        </p:grpSpPr>
        <p:sp>
          <p:nvSpPr>
            <p:cNvPr name="Freeform 8" id="8"/>
            <p:cNvSpPr/>
            <p:nvPr/>
          </p:nvSpPr>
          <p:spPr>
            <a:xfrm flipH="false" flipV="false" rot="1106378">
              <a:off x="293056" y="590912"/>
              <a:ext cx="4139491" cy="2483695"/>
            </a:xfrm>
            <a:custGeom>
              <a:avLst/>
              <a:gdLst/>
              <a:ahLst/>
              <a:cxnLst/>
              <a:rect r="r" b="b" t="t" l="l"/>
              <a:pathLst>
                <a:path h="2483695" w="4139491">
                  <a:moveTo>
                    <a:pt x="0" y="0"/>
                  </a:moveTo>
                  <a:lnTo>
                    <a:pt x="4139492" y="0"/>
                  </a:lnTo>
                  <a:lnTo>
                    <a:pt x="4139492" y="2483695"/>
                  </a:lnTo>
                  <a:lnTo>
                    <a:pt x="0" y="2483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352126">
              <a:off x="193449" y="610279"/>
              <a:ext cx="3736863" cy="3975386"/>
            </a:xfrm>
            <a:custGeom>
              <a:avLst/>
              <a:gdLst/>
              <a:ahLst/>
              <a:cxnLst/>
              <a:rect r="r" b="b" t="t" l="l"/>
              <a:pathLst>
                <a:path h="3975386" w="3736863">
                  <a:moveTo>
                    <a:pt x="0" y="0"/>
                  </a:moveTo>
                  <a:lnTo>
                    <a:pt x="3736863" y="0"/>
                  </a:lnTo>
                  <a:lnTo>
                    <a:pt x="3736863" y="3975387"/>
                  </a:lnTo>
                  <a:lnTo>
                    <a:pt x="0" y="3975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4965866" y="3976931"/>
            <a:ext cx="8356269" cy="1514574"/>
          </a:xfrm>
          <a:custGeom>
            <a:avLst/>
            <a:gdLst/>
            <a:ahLst/>
            <a:cxnLst/>
            <a:rect r="r" b="b" t="t" l="l"/>
            <a:pathLst>
              <a:path h="1514574" w="8356269">
                <a:moveTo>
                  <a:pt x="0" y="0"/>
                </a:moveTo>
                <a:lnTo>
                  <a:pt x="8356268" y="0"/>
                </a:lnTo>
                <a:lnTo>
                  <a:pt x="8356268" y="1514574"/>
                </a:lnTo>
                <a:lnTo>
                  <a:pt x="0" y="15145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99308" y="764175"/>
            <a:ext cx="2772565" cy="2772565"/>
          </a:xfrm>
          <a:custGeom>
            <a:avLst/>
            <a:gdLst/>
            <a:ahLst/>
            <a:cxnLst/>
            <a:rect r="r" b="b" t="t" l="l"/>
            <a:pathLst>
              <a:path h="2772565" w="2772565">
                <a:moveTo>
                  <a:pt x="0" y="0"/>
                </a:moveTo>
                <a:lnTo>
                  <a:pt x="2772565" y="0"/>
                </a:lnTo>
                <a:lnTo>
                  <a:pt x="2772565" y="2772565"/>
                </a:lnTo>
                <a:lnTo>
                  <a:pt x="0" y="27725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168810" y="3625884"/>
            <a:ext cx="8153325" cy="1620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253"/>
              </a:lnSpc>
            </a:pPr>
            <a:r>
              <a:rPr lang="en-US" sz="9466">
                <a:solidFill>
                  <a:srgbClr val="004EB8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Observation à la cantine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919697" y="5691805"/>
            <a:ext cx="6448607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>
                <a:solidFill>
                  <a:srgbClr val="004EB8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Les résultats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2523900" y="1537320"/>
            <a:ext cx="4279244" cy="775613"/>
          </a:xfrm>
          <a:custGeom>
            <a:avLst/>
            <a:gdLst/>
            <a:ahLst/>
            <a:cxnLst/>
            <a:rect r="r" b="b" t="t" l="l"/>
            <a:pathLst>
              <a:path h="775613" w="4279244">
                <a:moveTo>
                  <a:pt x="0" y="0"/>
                </a:moveTo>
                <a:lnTo>
                  <a:pt x="4279244" y="0"/>
                </a:lnTo>
                <a:lnTo>
                  <a:pt x="4279244" y="775613"/>
                </a:lnTo>
                <a:lnTo>
                  <a:pt x="0" y="7756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894852">
            <a:off x="1370714" y="1109044"/>
            <a:ext cx="734971" cy="1513986"/>
          </a:xfrm>
          <a:custGeom>
            <a:avLst/>
            <a:gdLst/>
            <a:ahLst/>
            <a:cxnLst/>
            <a:rect r="r" b="b" t="t" l="l"/>
            <a:pathLst>
              <a:path h="1513986" w="734971">
                <a:moveTo>
                  <a:pt x="0" y="0"/>
                </a:moveTo>
                <a:lnTo>
                  <a:pt x="734972" y="0"/>
                </a:lnTo>
                <a:lnTo>
                  <a:pt x="734972" y="1513986"/>
                </a:lnTo>
                <a:lnTo>
                  <a:pt x="0" y="15139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896992" y="1129591"/>
            <a:ext cx="3533061" cy="1183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09"/>
              </a:lnSpc>
              <a:spcBef>
                <a:spcPct val="0"/>
              </a:spcBef>
            </a:pPr>
            <a:r>
              <a:rPr lang="en-US" sz="7006">
                <a:solidFill>
                  <a:srgbClr val="004EB8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Les quantités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52873" y="4848225"/>
            <a:ext cx="315860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 i="true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Insérer graphiques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2676300" y="1535978"/>
            <a:ext cx="4258323" cy="771821"/>
          </a:xfrm>
          <a:custGeom>
            <a:avLst/>
            <a:gdLst/>
            <a:ahLst/>
            <a:cxnLst/>
            <a:rect r="r" b="b" t="t" l="l"/>
            <a:pathLst>
              <a:path h="771821" w="4258323">
                <a:moveTo>
                  <a:pt x="0" y="0"/>
                </a:moveTo>
                <a:lnTo>
                  <a:pt x="4258324" y="0"/>
                </a:lnTo>
                <a:lnTo>
                  <a:pt x="4258324" y="771821"/>
                </a:lnTo>
                <a:lnTo>
                  <a:pt x="0" y="7718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16725" y="1331811"/>
            <a:ext cx="1495200" cy="1184946"/>
          </a:xfrm>
          <a:custGeom>
            <a:avLst/>
            <a:gdLst/>
            <a:ahLst/>
            <a:cxnLst/>
            <a:rect r="r" b="b" t="t" l="l"/>
            <a:pathLst>
              <a:path h="1184946" w="1495200">
                <a:moveTo>
                  <a:pt x="0" y="0"/>
                </a:moveTo>
                <a:lnTo>
                  <a:pt x="1495200" y="0"/>
                </a:lnTo>
                <a:lnTo>
                  <a:pt x="1495200" y="1184947"/>
                </a:lnTo>
                <a:lnTo>
                  <a:pt x="0" y="118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047568" y="1129591"/>
            <a:ext cx="3515788" cy="1178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61"/>
              </a:lnSpc>
              <a:spcBef>
                <a:spcPct val="0"/>
              </a:spcBef>
            </a:pPr>
            <a:r>
              <a:rPr lang="en-US" sz="6972">
                <a:solidFill>
                  <a:srgbClr val="004EB8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Les aliments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2523900" y="1537353"/>
            <a:ext cx="4279757" cy="775706"/>
          </a:xfrm>
          <a:custGeom>
            <a:avLst/>
            <a:gdLst/>
            <a:ahLst/>
            <a:cxnLst/>
            <a:rect r="r" b="b" t="t" l="l"/>
            <a:pathLst>
              <a:path h="775706" w="4279757">
                <a:moveTo>
                  <a:pt x="0" y="0"/>
                </a:moveTo>
                <a:lnTo>
                  <a:pt x="4279758" y="0"/>
                </a:lnTo>
                <a:lnTo>
                  <a:pt x="4279758" y="775706"/>
                </a:lnTo>
                <a:lnTo>
                  <a:pt x="0" y="775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97037" y="1129591"/>
            <a:ext cx="3738193" cy="1183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10"/>
              </a:lnSpc>
              <a:spcBef>
                <a:spcPct val="0"/>
              </a:spcBef>
            </a:pPr>
            <a:r>
              <a:rPr lang="en-US" sz="7007">
                <a:solidFill>
                  <a:srgbClr val="004EB8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La satisfaction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997252"/>
            <a:ext cx="1357810" cy="1471881"/>
          </a:xfrm>
          <a:custGeom>
            <a:avLst/>
            <a:gdLst/>
            <a:ahLst/>
            <a:cxnLst/>
            <a:rect r="r" b="b" t="t" l="l"/>
            <a:pathLst>
              <a:path h="1471881" w="1357810">
                <a:moveTo>
                  <a:pt x="0" y="0"/>
                </a:moveTo>
                <a:lnTo>
                  <a:pt x="1357810" y="0"/>
                </a:lnTo>
                <a:lnTo>
                  <a:pt x="1357810" y="1471881"/>
                </a:lnTo>
                <a:lnTo>
                  <a:pt x="0" y="14718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486870" y="1537353"/>
            <a:ext cx="4279757" cy="775706"/>
          </a:xfrm>
          <a:custGeom>
            <a:avLst/>
            <a:gdLst/>
            <a:ahLst/>
            <a:cxnLst/>
            <a:rect r="r" b="b" t="t" l="l"/>
            <a:pathLst>
              <a:path h="775706" w="4279757">
                <a:moveTo>
                  <a:pt x="0" y="0"/>
                </a:moveTo>
                <a:lnTo>
                  <a:pt x="4279757" y="0"/>
                </a:lnTo>
                <a:lnTo>
                  <a:pt x="4279757" y="775706"/>
                </a:lnTo>
                <a:lnTo>
                  <a:pt x="0" y="775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860006" y="1129591"/>
            <a:ext cx="3738193" cy="1183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10"/>
              </a:lnSpc>
              <a:spcBef>
                <a:spcPct val="0"/>
              </a:spcBef>
            </a:pPr>
            <a:r>
              <a:rPr lang="en-US" sz="7007">
                <a:solidFill>
                  <a:srgbClr val="004EB8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Votre ressenti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86870" y="3401411"/>
            <a:ext cx="15217642" cy="92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4EB8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Est-ce que quelque chose vous marque dans les résultats de votre étude 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83488" y="5414362"/>
            <a:ext cx="15121023" cy="189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4EB8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Avez-vous remarqué certaines différences entre certains groupes ? Par exemple, selon l’âge, ou selon le genre 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486870" y="1537353"/>
            <a:ext cx="4279757" cy="775706"/>
          </a:xfrm>
          <a:custGeom>
            <a:avLst/>
            <a:gdLst/>
            <a:ahLst/>
            <a:cxnLst/>
            <a:rect r="r" b="b" t="t" l="l"/>
            <a:pathLst>
              <a:path h="775706" w="4279757">
                <a:moveTo>
                  <a:pt x="0" y="0"/>
                </a:moveTo>
                <a:lnTo>
                  <a:pt x="4279757" y="0"/>
                </a:lnTo>
                <a:lnTo>
                  <a:pt x="4279757" y="775706"/>
                </a:lnTo>
                <a:lnTo>
                  <a:pt x="0" y="775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330790" y="1129591"/>
            <a:ext cx="2591917" cy="1183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10"/>
              </a:lnSpc>
              <a:spcBef>
                <a:spcPct val="0"/>
              </a:spcBef>
            </a:pPr>
            <a:r>
              <a:rPr lang="en-US" sz="7007">
                <a:solidFill>
                  <a:srgbClr val="004EB8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À savoir 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59839" y="3104590"/>
            <a:ext cx="14768323" cy="4321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i="true">
                <a:solidFill>
                  <a:srgbClr val="004EB8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La sociologue Elodie Leszczak a elle aussi mené une observation de terrain à la cantine. Voici ce qu’elle avait observé :</a:t>
            </a:r>
          </a:p>
          <a:p>
            <a:pPr algn="l" marL="755652" indent="-377826" lvl="1">
              <a:lnSpc>
                <a:spcPts val="4900"/>
              </a:lnSpc>
              <a:buFont typeface="Arial"/>
              <a:buChar char="•"/>
            </a:pPr>
            <a:r>
              <a:rPr lang="en-US" sz="3500" i="true">
                <a:solidFill>
                  <a:srgbClr val="004EB8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Les garçons ont plus tendance que les filles à demander du rab ou à réclamer à d’autres élèves</a:t>
            </a:r>
          </a:p>
          <a:p>
            <a:pPr algn="l" marL="755652" indent="-377826" lvl="1">
              <a:lnSpc>
                <a:spcPts val="4900"/>
              </a:lnSpc>
              <a:buFont typeface="Arial"/>
              <a:buChar char="•"/>
            </a:pPr>
            <a:r>
              <a:rPr lang="en-US" sz="3500" i="true">
                <a:solidFill>
                  <a:srgbClr val="004EB8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Les garçons, de fait, mangent plus que les filles</a:t>
            </a:r>
          </a:p>
          <a:p>
            <a:pPr algn="l" marL="755652" indent="-377826" lvl="1">
              <a:lnSpc>
                <a:spcPts val="4900"/>
              </a:lnSpc>
              <a:buFont typeface="Arial"/>
              <a:buChar char="•"/>
            </a:pPr>
            <a:r>
              <a:rPr lang="en-US" sz="3500" i="true">
                <a:solidFill>
                  <a:srgbClr val="004EB8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Les filles ont tendance à moins exprimer leur insatisfaction des repas que les garçons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59839" y="7812702"/>
            <a:ext cx="14768323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i="true">
                <a:solidFill>
                  <a:srgbClr val="004EB8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Qu’en pensez-vous 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2078" y="631889"/>
            <a:ext cx="16723844" cy="9023222"/>
            <a:chOff x="0" y="0"/>
            <a:chExt cx="4404634" cy="23764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4634" cy="2376486"/>
            </a:xfrm>
            <a:custGeom>
              <a:avLst/>
              <a:gdLst/>
              <a:ahLst/>
              <a:cxnLst/>
              <a:rect r="r" b="b" t="t" l="l"/>
              <a:pathLst>
                <a:path h="2376486" w="4404634">
                  <a:moveTo>
                    <a:pt x="0" y="0"/>
                  </a:moveTo>
                  <a:lnTo>
                    <a:pt x="4404634" y="0"/>
                  </a:lnTo>
                  <a:lnTo>
                    <a:pt x="4404634" y="2376486"/>
                  </a:lnTo>
                  <a:lnTo>
                    <a:pt x="0" y="23764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404634" cy="24145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486870" y="1537353"/>
            <a:ext cx="4279757" cy="775706"/>
          </a:xfrm>
          <a:custGeom>
            <a:avLst/>
            <a:gdLst/>
            <a:ahLst/>
            <a:cxnLst/>
            <a:rect r="r" b="b" t="t" l="l"/>
            <a:pathLst>
              <a:path h="775706" w="4279757">
                <a:moveTo>
                  <a:pt x="0" y="0"/>
                </a:moveTo>
                <a:lnTo>
                  <a:pt x="4279757" y="0"/>
                </a:lnTo>
                <a:lnTo>
                  <a:pt x="4279757" y="775706"/>
                </a:lnTo>
                <a:lnTo>
                  <a:pt x="0" y="775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330790" y="1129591"/>
            <a:ext cx="2591917" cy="1183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10"/>
              </a:lnSpc>
              <a:spcBef>
                <a:spcPct val="0"/>
              </a:spcBef>
            </a:pPr>
            <a:r>
              <a:rPr lang="en-US" sz="7007">
                <a:solidFill>
                  <a:srgbClr val="004EB8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À savoir 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59839" y="3104590"/>
            <a:ext cx="14768323" cy="4321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i="true">
                <a:solidFill>
                  <a:srgbClr val="004EB8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D’autres études se sont intéressées en profondeur à ces sujets : </a:t>
            </a:r>
          </a:p>
          <a:p>
            <a:pPr algn="l" marL="755652" indent="-377826" lvl="1">
              <a:lnSpc>
                <a:spcPts val="4900"/>
              </a:lnSpc>
              <a:buFont typeface="Arial"/>
              <a:buChar char="•"/>
            </a:pPr>
            <a:r>
              <a:rPr lang="en-US" sz="3500" i="true">
                <a:solidFill>
                  <a:srgbClr val="004EB8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Les garçons mangent en plus grosse quantité que les filles (Anses, 2017)</a:t>
            </a:r>
          </a:p>
          <a:p>
            <a:pPr algn="l" marL="755652" indent="-377826" lvl="1">
              <a:lnSpc>
                <a:spcPts val="4900"/>
              </a:lnSpc>
              <a:buFont typeface="Arial"/>
              <a:buChar char="•"/>
            </a:pPr>
            <a:r>
              <a:rPr lang="en-US" sz="3500" i="true">
                <a:solidFill>
                  <a:srgbClr val="004EB8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Les garçons mangent plus de viande rouge (Anses, 2017)</a:t>
            </a:r>
          </a:p>
          <a:p>
            <a:pPr algn="l" marL="755652" indent="-377826" lvl="1">
              <a:lnSpc>
                <a:spcPts val="4900"/>
              </a:lnSpc>
              <a:buFont typeface="Arial"/>
              <a:buChar char="•"/>
            </a:pPr>
            <a:r>
              <a:rPr lang="en-US" sz="3500" i="true">
                <a:solidFill>
                  <a:srgbClr val="004EB8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Autant les filles que les garçons prennent le repas du midi à la cantine  (Anses, 2017)</a:t>
            </a:r>
          </a:p>
          <a:p>
            <a:pPr algn="l" marL="755652" indent="-377826" lvl="1">
              <a:lnSpc>
                <a:spcPts val="4900"/>
              </a:lnSpc>
              <a:buFont typeface="Arial"/>
              <a:buChar char="•"/>
            </a:pPr>
            <a:r>
              <a:rPr lang="en-US" sz="3500" i="true">
                <a:solidFill>
                  <a:srgbClr val="004EB8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Autant les filles que les garçons mangent leur ration de fruits et de légumes (OCDE, 2021)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59839" y="7812702"/>
            <a:ext cx="14768323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i="true">
                <a:solidFill>
                  <a:srgbClr val="004EB8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L’avez-vous également remarqué ou est-ce différent dans les élèves interrogé⸱es 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DAHOzBc9MZc</dc:identifier>
  <dcterms:modified xsi:type="dcterms:W3CDTF">2011-08-01T06:04:30Z</dcterms:modified>
  <cp:revision>1</cp:revision>
  <dc:title>résultats - cantine</dc:title>
</cp:coreProperties>
</file>