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Sue Ellen Francisco" charset="1" panose="02000000000000000000"/>
      <p:regular r:id="rId16"/>
    </p:embeddedFont>
    <p:embeddedFont>
      <p:font typeface="Glacial Indifference Italics" charset="1" panose="00000000000000000000"/>
      <p:regular r:id="rId17"/>
    </p:embeddedFont>
    <p:embeddedFont>
      <p:font typeface="Glacial Indifference" charset="1" panose="00000000000000000000"/>
      <p:regular r:id="rId18"/>
    </p:embeddedFont>
    <p:embeddedFont>
      <p:font typeface="Glacial Indifference Bold" charset="1" panose="000008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jpe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10.png" Type="http://schemas.openxmlformats.org/officeDocument/2006/relationships/image"/><Relationship Id="rId6" Target="../media/image11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16.png" Type="http://schemas.openxmlformats.org/officeDocument/2006/relationships/image"/><Relationship Id="rId6" Target="../media/image17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20.png" Type="http://schemas.openxmlformats.org/officeDocument/2006/relationships/image"/><Relationship Id="rId6" Target="../media/image21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782078" y="631889"/>
            <a:ext cx="16723844" cy="9023222"/>
            <a:chOff x="0" y="0"/>
            <a:chExt cx="4404634" cy="237648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404634" cy="2376486"/>
            </a:xfrm>
            <a:custGeom>
              <a:avLst/>
              <a:gdLst/>
              <a:ahLst/>
              <a:cxnLst/>
              <a:rect r="r" b="b" t="t" l="l"/>
              <a:pathLst>
                <a:path h="2376486" w="4404634">
                  <a:moveTo>
                    <a:pt x="0" y="0"/>
                  </a:moveTo>
                  <a:lnTo>
                    <a:pt x="4404634" y="0"/>
                  </a:lnTo>
                  <a:lnTo>
                    <a:pt x="4404634" y="2376486"/>
                  </a:lnTo>
                  <a:lnTo>
                    <a:pt x="0" y="237648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404634" cy="24145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4965866" y="3976931"/>
            <a:ext cx="8356269" cy="1514574"/>
          </a:xfrm>
          <a:custGeom>
            <a:avLst/>
            <a:gdLst/>
            <a:ahLst/>
            <a:cxnLst/>
            <a:rect r="r" b="b" t="t" l="l"/>
            <a:pathLst>
              <a:path h="1514574" w="8356269">
                <a:moveTo>
                  <a:pt x="0" y="0"/>
                </a:moveTo>
                <a:lnTo>
                  <a:pt x="8356268" y="0"/>
                </a:lnTo>
                <a:lnTo>
                  <a:pt x="8356268" y="1514574"/>
                </a:lnTo>
                <a:lnTo>
                  <a:pt x="0" y="15145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8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99308" y="764175"/>
            <a:ext cx="2772565" cy="2772565"/>
          </a:xfrm>
          <a:custGeom>
            <a:avLst/>
            <a:gdLst/>
            <a:ahLst/>
            <a:cxnLst/>
            <a:rect r="r" b="b" t="t" l="l"/>
            <a:pathLst>
              <a:path h="2772565" w="2772565">
                <a:moveTo>
                  <a:pt x="0" y="0"/>
                </a:moveTo>
                <a:lnTo>
                  <a:pt x="2772565" y="0"/>
                </a:lnTo>
                <a:lnTo>
                  <a:pt x="2772565" y="2772565"/>
                </a:lnTo>
                <a:lnTo>
                  <a:pt x="0" y="277256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4283799" y="549328"/>
            <a:ext cx="3222123" cy="3202259"/>
            <a:chOff x="0" y="0"/>
            <a:chExt cx="4296165" cy="4269679"/>
          </a:xfrm>
        </p:grpSpPr>
        <p:sp>
          <p:nvSpPr>
            <p:cNvPr name="Freeform 10" id="10"/>
            <p:cNvSpPr/>
            <p:nvPr/>
          </p:nvSpPr>
          <p:spPr>
            <a:xfrm flipH="false" flipV="false" rot="1552931">
              <a:off x="298849" y="695937"/>
              <a:ext cx="3698467" cy="2219080"/>
            </a:xfrm>
            <a:custGeom>
              <a:avLst/>
              <a:gdLst/>
              <a:ahLst/>
              <a:cxnLst/>
              <a:rect r="r" b="b" t="t" l="l"/>
              <a:pathLst>
                <a:path h="2219080" w="3698467">
                  <a:moveTo>
                    <a:pt x="0" y="0"/>
                  </a:moveTo>
                  <a:lnTo>
                    <a:pt x="3698467" y="0"/>
                  </a:lnTo>
                  <a:lnTo>
                    <a:pt x="3698467" y="2219081"/>
                  </a:lnTo>
                  <a:lnTo>
                    <a:pt x="0" y="22190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94426">
              <a:off x="123560" y="672655"/>
              <a:ext cx="3338735" cy="3551846"/>
            </a:xfrm>
            <a:custGeom>
              <a:avLst/>
              <a:gdLst/>
              <a:ahLst/>
              <a:cxnLst/>
              <a:rect r="r" b="b" t="t" l="l"/>
              <a:pathLst>
                <a:path h="3551846" w="3338735">
                  <a:moveTo>
                    <a:pt x="0" y="0"/>
                  </a:moveTo>
                  <a:lnTo>
                    <a:pt x="3338735" y="0"/>
                  </a:lnTo>
                  <a:lnTo>
                    <a:pt x="3338735" y="3551846"/>
                  </a:lnTo>
                  <a:lnTo>
                    <a:pt x="0" y="35518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5919697" y="3625884"/>
            <a:ext cx="6801307" cy="16207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253"/>
              </a:lnSpc>
            </a:pPr>
            <a:r>
              <a:rPr lang="en-US" sz="9466">
                <a:solidFill>
                  <a:srgbClr val="D64550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Enquête à la maison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919697" y="5691805"/>
            <a:ext cx="6448607" cy="1295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00"/>
              </a:lnSpc>
            </a:pPr>
            <a:r>
              <a:rPr lang="en-US" sz="7500">
                <a:solidFill>
                  <a:srgbClr val="D64550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Les résultats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782078" y="631889"/>
            <a:ext cx="16723844" cy="9023222"/>
            <a:chOff x="0" y="0"/>
            <a:chExt cx="4404634" cy="237648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404634" cy="2376486"/>
            </a:xfrm>
            <a:custGeom>
              <a:avLst/>
              <a:gdLst/>
              <a:ahLst/>
              <a:cxnLst/>
              <a:rect r="r" b="b" t="t" l="l"/>
              <a:pathLst>
                <a:path h="2376486" w="4404634">
                  <a:moveTo>
                    <a:pt x="0" y="0"/>
                  </a:moveTo>
                  <a:lnTo>
                    <a:pt x="4404634" y="0"/>
                  </a:lnTo>
                  <a:lnTo>
                    <a:pt x="4404634" y="2376486"/>
                  </a:lnTo>
                  <a:lnTo>
                    <a:pt x="0" y="237648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404634" cy="24145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206334" y="1249272"/>
            <a:ext cx="3937166" cy="743140"/>
          </a:xfrm>
          <a:custGeom>
            <a:avLst/>
            <a:gdLst/>
            <a:ahLst/>
            <a:cxnLst/>
            <a:rect r="r" b="b" t="t" l="l"/>
            <a:pathLst>
              <a:path h="743140" w="3937166">
                <a:moveTo>
                  <a:pt x="0" y="0"/>
                </a:moveTo>
                <a:lnTo>
                  <a:pt x="3937166" y="0"/>
                </a:lnTo>
                <a:lnTo>
                  <a:pt x="3937166" y="743140"/>
                </a:lnTo>
                <a:lnTo>
                  <a:pt x="0" y="7431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632797" y="1028700"/>
            <a:ext cx="2626503" cy="1531677"/>
          </a:xfrm>
          <a:custGeom>
            <a:avLst/>
            <a:gdLst/>
            <a:ahLst/>
            <a:cxnLst/>
            <a:rect r="r" b="b" t="t" l="l"/>
            <a:pathLst>
              <a:path h="1531677" w="2626503">
                <a:moveTo>
                  <a:pt x="0" y="0"/>
                </a:moveTo>
                <a:lnTo>
                  <a:pt x="2626503" y="0"/>
                </a:lnTo>
                <a:lnTo>
                  <a:pt x="2626503" y="1531677"/>
                </a:lnTo>
                <a:lnTo>
                  <a:pt x="0" y="15316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28700" y="8017743"/>
            <a:ext cx="1023460" cy="1240557"/>
          </a:xfrm>
          <a:custGeom>
            <a:avLst/>
            <a:gdLst/>
            <a:ahLst/>
            <a:cxnLst/>
            <a:rect r="r" b="b" t="t" l="l"/>
            <a:pathLst>
              <a:path h="1240557" w="1023460">
                <a:moveTo>
                  <a:pt x="0" y="0"/>
                </a:moveTo>
                <a:lnTo>
                  <a:pt x="1023460" y="0"/>
                </a:lnTo>
                <a:lnTo>
                  <a:pt x="1023460" y="1240557"/>
                </a:lnTo>
                <a:lnTo>
                  <a:pt x="0" y="124055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544020" y="895350"/>
            <a:ext cx="3599480" cy="1097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041"/>
              </a:lnSpc>
              <a:spcBef>
                <a:spcPct val="0"/>
              </a:spcBef>
            </a:pPr>
            <a:r>
              <a:rPr lang="en-US" sz="6458">
                <a:solidFill>
                  <a:srgbClr val="D64550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Les habitudes :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544020" y="2261518"/>
            <a:ext cx="4922106" cy="927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D64550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Fréquence des repas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638177" y="4848225"/>
            <a:ext cx="324678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 i="true">
                <a:solidFill>
                  <a:srgbClr val="000000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Insérer graphiques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369021" y="8268451"/>
            <a:ext cx="14526936" cy="815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180"/>
              </a:lnSpc>
            </a:pPr>
            <a:r>
              <a:rPr lang="en-US" sz="3000" spc="11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 France, </a:t>
            </a:r>
            <a:r>
              <a:rPr lang="en-US" b="true" sz="3000" spc="111">
                <a:solidFill>
                  <a:srgbClr val="D6455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25,2%</a:t>
            </a:r>
            <a:r>
              <a:rPr lang="en-US" sz="3000" spc="111">
                <a:solidFill>
                  <a:srgbClr val="D6455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000" spc="11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des filles sautent le petit-déjeuner contre </a:t>
            </a:r>
            <a:r>
              <a:rPr lang="en-US" b="true" sz="3000" spc="111">
                <a:solidFill>
                  <a:srgbClr val="D6455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15%</a:t>
            </a:r>
            <a:r>
              <a:rPr lang="en-US" sz="3000" spc="11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des garçons (Anses, 2017)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782078" y="631889"/>
            <a:ext cx="16723844" cy="9023222"/>
            <a:chOff x="0" y="0"/>
            <a:chExt cx="4404634" cy="237648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404634" cy="2376486"/>
            </a:xfrm>
            <a:custGeom>
              <a:avLst/>
              <a:gdLst/>
              <a:ahLst/>
              <a:cxnLst/>
              <a:rect r="r" b="b" t="t" l="l"/>
              <a:pathLst>
                <a:path h="2376486" w="4404634">
                  <a:moveTo>
                    <a:pt x="0" y="0"/>
                  </a:moveTo>
                  <a:lnTo>
                    <a:pt x="4404634" y="0"/>
                  </a:lnTo>
                  <a:lnTo>
                    <a:pt x="4404634" y="2376486"/>
                  </a:lnTo>
                  <a:lnTo>
                    <a:pt x="0" y="237648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404634" cy="24145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206334" y="1249272"/>
            <a:ext cx="3937166" cy="743140"/>
          </a:xfrm>
          <a:custGeom>
            <a:avLst/>
            <a:gdLst/>
            <a:ahLst/>
            <a:cxnLst/>
            <a:rect r="r" b="b" t="t" l="l"/>
            <a:pathLst>
              <a:path h="743140" w="3937166">
                <a:moveTo>
                  <a:pt x="0" y="0"/>
                </a:moveTo>
                <a:lnTo>
                  <a:pt x="3937166" y="0"/>
                </a:lnTo>
                <a:lnTo>
                  <a:pt x="3937166" y="743140"/>
                </a:lnTo>
                <a:lnTo>
                  <a:pt x="0" y="7431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544020" y="895350"/>
            <a:ext cx="3599480" cy="1097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041"/>
              </a:lnSpc>
              <a:spcBef>
                <a:spcPct val="0"/>
              </a:spcBef>
            </a:pPr>
            <a:r>
              <a:rPr lang="en-US" sz="6458">
                <a:solidFill>
                  <a:srgbClr val="D64550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Les habitudes :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544020" y="2261518"/>
            <a:ext cx="4922106" cy="927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D64550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Préparation des repas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652873" y="4848225"/>
            <a:ext cx="3099822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 i="true">
                <a:solidFill>
                  <a:srgbClr val="000000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Insérer graphiques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1182821">
            <a:off x="15451613" y="837257"/>
            <a:ext cx="1539952" cy="1854995"/>
          </a:xfrm>
          <a:custGeom>
            <a:avLst/>
            <a:gdLst/>
            <a:ahLst/>
            <a:cxnLst/>
            <a:rect r="r" b="b" t="t" l="l"/>
            <a:pathLst>
              <a:path h="1854995" w="1539952">
                <a:moveTo>
                  <a:pt x="0" y="0"/>
                </a:moveTo>
                <a:lnTo>
                  <a:pt x="1539952" y="0"/>
                </a:lnTo>
                <a:lnTo>
                  <a:pt x="1539952" y="1854995"/>
                </a:lnTo>
                <a:lnTo>
                  <a:pt x="0" y="18549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28700" y="8017743"/>
            <a:ext cx="1023460" cy="1240557"/>
          </a:xfrm>
          <a:custGeom>
            <a:avLst/>
            <a:gdLst/>
            <a:ahLst/>
            <a:cxnLst/>
            <a:rect r="r" b="b" t="t" l="l"/>
            <a:pathLst>
              <a:path h="1240557" w="1023460">
                <a:moveTo>
                  <a:pt x="0" y="0"/>
                </a:moveTo>
                <a:lnTo>
                  <a:pt x="1023460" y="0"/>
                </a:lnTo>
                <a:lnTo>
                  <a:pt x="1023460" y="1240557"/>
                </a:lnTo>
                <a:lnTo>
                  <a:pt x="0" y="124055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2396762" y="8334375"/>
            <a:ext cx="14540859" cy="815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180"/>
              </a:lnSpc>
            </a:pPr>
            <a:r>
              <a:rPr lang="en-US" sz="3000" spc="11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Les hommes passent en moyenne </a:t>
            </a:r>
            <a:r>
              <a:rPr lang="en-US" b="true" sz="3000" spc="111">
                <a:solidFill>
                  <a:srgbClr val="D6455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18 minutes par jour</a:t>
            </a:r>
            <a:r>
              <a:rPr lang="en-US" sz="3000" spc="11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en cuisine contre </a:t>
            </a:r>
            <a:r>
              <a:rPr lang="en-US" b="true" sz="3000" spc="111">
                <a:solidFill>
                  <a:srgbClr val="D6455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52 minutes</a:t>
            </a:r>
            <a:r>
              <a:rPr lang="en-US" sz="3000" spc="11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en moyenne pour les femmes (Insee, 2010).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782078" y="631889"/>
            <a:ext cx="16723844" cy="9023222"/>
            <a:chOff x="0" y="0"/>
            <a:chExt cx="4404634" cy="237648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404634" cy="2376486"/>
            </a:xfrm>
            <a:custGeom>
              <a:avLst/>
              <a:gdLst/>
              <a:ahLst/>
              <a:cxnLst/>
              <a:rect r="r" b="b" t="t" l="l"/>
              <a:pathLst>
                <a:path h="2376486" w="4404634">
                  <a:moveTo>
                    <a:pt x="0" y="0"/>
                  </a:moveTo>
                  <a:lnTo>
                    <a:pt x="4404634" y="0"/>
                  </a:lnTo>
                  <a:lnTo>
                    <a:pt x="4404634" y="2376486"/>
                  </a:lnTo>
                  <a:lnTo>
                    <a:pt x="0" y="237648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404634" cy="24145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206334" y="1249272"/>
            <a:ext cx="3937166" cy="743140"/>
          </a:xfrm>
          <a:custGeom>
            <a:avLst/>
            <a:gdLst/>
            <a:ahLst/>
            <a:cxnLst/>
            <a:rect r="r" b="b" t="t" l="l"/>
            <a:pathLst>
              <a:path h="743140" w="3937166">
                <a:moveTo>
                  <a:pt x="0" y="0"/>
                </a:moveTo>
                <a:lnTo>
                  <a:pt x="3937166" y="0"/>
                </a:lnTo>
                <a:lnTo>
                  <a:pt x="3937166" y="743140"/>
                </a:lnTo>
                <a:lnTo>
                  <a:pt x="0" y="7431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544020" y="895350"/>
            <a:ext cx="3599480" cy="1097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041"/>
              </a:lnSpc>
              <a:spcBef>
                <a:spcPct val="0"/>
              </a:spcBef>
            </a:pPr>
            <a:r>
              <a:rPr lang="en-US" sz="6458">
                <a:solidFill>
                  <a:srgbClr val="D64550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Les habitudes :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544020" y="2261518"/>
            <a:ext cx="4922106" cy="927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D64550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Rangement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652873" y="4848225"/>
            <a:ext cx="3158605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 i="true">
                <a:solidFill>
                  <a:srgbClr val="000000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Insérer graphiques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-638873">
            <a:off x="15828484" y="830051"/>
            <a:ext cx="1446749" cy="1405155"/>
          </a:xfrm>
          <a:custGeom>
            <a:avLst/>
            <a:gdLst/>
            <a:ahLst/>
            <a:cxnLst/>
            <a:rect r="r" b="b" t="t" l="l"/>
            <a:pathLst>
              <a:path h="1405155" w="1446749">
                <a:moveTo>
                  <a:pt x="0" y="0"/>
                </a:moveTo>
                <a:lnTo>
                  <a:pt x="1446748" y="0"/>
                </a:lnTo>
                <a:lnTo>
                  <a:pt x="1446748" y="1405154"/>
                </a:lnTo>
                <a:lnTo>
                  <a:pt x="0" y="14051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28700" y="8017743"/>
            <a:ext cx="1023460" cy="1240557"/>
          </a:xfrm>
          <a:custGeom>
            <a:avLst/>
            <a:gdLst/>
            <a:ahLst/>
            <a:cxnLst/>
            <a:rect r="r" b="b" t="t" l="l"/>
            <a:pathLst>
              <a:path h="1240557" w="1023460">
                <a:moveTo>
                  <a:pt x="0" y="0"/>
                </a:moveTo>
                <a:lnTo>
                  <a:pt x="1023460" y="0"/>
                </a:lnTo>
                <a:lnTo>
                  <a:pt x="1023460" y="1240557"/>
                </a:lnTo>
                <a:lnTo>
                  <a:pt x="0" y="124055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2318082" y="8297026"/>
            <a:ext cx="14705268" cy="815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180"/>
              </a:lnSpc>
            </a:pPr>
            <a:r>
              <a:rPr lang="en-US" sz="3000" spc="11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Concernant la vaisselle, les hommes y passent </a:t>
            </a:r>
            <a:r>
              <a:rPr lang="en-US" b="true" sz="3000" spc="111">
                <a:solidFill>
                  <a:srgbClr val="D6455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8 minutes par jour</a:t>
            </a:r>
            <a:r>
              <a:rPr lang="en-US" sz="3000" spc="11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contre </a:t>
            </a:r>
            <a:r>
              <a:rPr lang="en-US" b="true" sz="3000" spc="111">
                <a:solidFill>
                  <a:srgbClr val="D6455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18 minutes</a:t>
            </a:r>
            <a:r>
              <a:rPr lang="en-US" sz="3000" spc="11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pour les femmes (Insee, 2010).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782078" y="631889"/>
            <a:ext cx="16723844" cy="9023222"/>
            <a:chOff x="0" y="0"/>
            <a:chExt cx="4404634" cy="237648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404634" cy="2376486"/>
            </a:xfrm>
            <a:custGeom>
              <a:avLst/>
              <a:gdLst/>
              <a:ahLst/>
              <a:cxnLst/>
              <a:rect r="r" b="b" t="t" l="l"/>
              <a:pathLst>
                <a:path h="2376486" w="4404634">
                  <a:moveTo>
                    <a:pt x="0" y="0"/>
                  </a:moveTo>
                  <a:lnTo>
                    <a:pt x="4404634" y="0"/>
                  </a:lnTo>
                  <a:lnTo>
                    <a:pt x="4404634" y="2376486"/>
                  </a:lnTo>
                  <a:lnTo>
                    <a:pt x="0" y="237648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404634" cy="24145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206334" y="1249272"/>
            <a:ext cx="3937166" cy="743140"/>
          </a:xfrm>
          <a:custGeom>
            <a:avLst/>
            <a:gdLst/>
            <a:ahLst/>
            <a:cxnLst/>
            <a:rect r="r" b="b" t="t" l="l"/>
            <a:pathLst>
              <a:path h="743140" w="3937166">
                <a:moveTo>
                  <a:pt x="0" y="0"/>
                </a:moveTo>
                <a:lnTo>
                  <a:pt x="3937166" y="0"/>
                </a:lnTo>
                <a:lnTo>
                  <a:pt x="3937166" y="743140"/>
                </a:lnTo>
                <a:lnTo>
                  <a:pt x="0" y="7431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904227" y="895350"/>
            <a:ext cx="2541380" cy="1097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041"/>
              </a:lnSpc>
              <a:spcBef>
                <a:spcPct val="0"/>
              </a:spcBef>
            </a:pPr>
            <a:r>
              <a:rPr lang="en-US" sz="6458">
                <a:solidFill>
                  <a:srgbClr val="D64550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Les goûts :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652873" y="4848225"/>
            <a:ext cx="3158605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 i="true">
                <a:solidFill>
                  <a:srgbClr val="000000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Insérer graphiques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544020" y="2261518"/>
            <a:ext cx="4922106" cy="927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D64550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Sucré ou salé ?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5568087" y="862350"/>
            <a:ext cx="1691213" cy="1494417"/>
          </a:xfrm>
          <a:custGeom>
            <a:avLst/>
            <a:gdLst/>
            <a:ahLst/>
            <a:cxnLst/>
            <a:rect r="r" b="b" t="t" l="l"/>
            <a:pathLst>
              <a:path h="1494417" w="1691213">
                <a:moveTo>
                  <a:pt x="0" y="0"/>
                </a:moveTo>
                <a:lnTo>
                  <a:pt x="1691213" y="0"/>
                </a:lnTo>
                <a:lnTo>
                  <a:pt x="1691213" y="1494418"/>
                </a:lnTo>
                <a:lnTo>
                  <a:pt x="0" y="149441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782078" y="631889"/>
            <a:ext cx="16723844" cy="9023222"/>
            <a:chOff x="0" y="0"/>
            <a:chExt cx="4404634" cy="237648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404634" cy="2376486"/>
            </a:xfrm>
            <a:custGeom>
              <a:avLst/>
              <a:gdLst/>
              <a:ahLst/>
              <a:cxnLst/>
              <a:rect r="r" b="b" t="t" l="l"/>
              <a:pathLst>
                <a:path h="2376486" w="4404634">
                  <a:moveTo>
                    <a:pt x="0" y="0"/>
                  </a:moveTo>
                  <a:lnTo>
                    <a:pt x="4404634" y="0"/>
                  </a:lnTo>
                  <a:lnTo>
                    <a:pt x="4404634" y="2376486"/>
                  </a:lnTo>
                  <a:lnTo>
                    <a:pt x="0" y="237648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404634" cy="24145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206334" y="1249272"/>
            <a:ext cx="3937166" cy="743140"/>
          </a:xfrm>
          <a:custGeom>
            <a:avLst/>
            <a:gdLst/>
            <a:ahLst/>
            <a:cxnLst/>
            <a:rect r="r" b="b" t="t" l="l"/>
            <a:pathLst>
              <a:path h="743140" w="3937166">
                <a:moveTo>
                  <a:pt x="0" y="0"/>
                </a:moveTo>
                <a:lnTo>
                  <a:pt x="3937166" y="0"/>
                </a:lnTo>
                <a:lnTo>
                  <a:pt x="3937166" y="743140"/>
                </a:lnTo>
                <a:lnTo>
                  <a:pt x="0" y="7431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904227" y="895350"/>
            <a:ext cx="2541380" cy="1097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041"/>
              </a:lnSpc>
              <a:spcBef>
                <a:spcPct val="0"/>
              </a:spcBef>
            </a:pPr>
            <a:r>
              <a:rPr lang="en-US" sz="6458">
                <a:solidFill>
                  <a:srgbClr val="D64550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Les goûts :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652873" y="4848225"/>
            <a:ext cx="3158605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 i="true">
                <a:solidFill>
                  <a:srgbClr val="000000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Insérer graphiques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544020" y="2261518"/>
            <a:ext cx="4922106" cy="927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D64550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Protéines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5568087" y="862350"/>
            <a:ext cx="1691213" cy="1494417"/>
          </a:xfrm>
          <a:custGeom>
            <a:avLst/>
            <a:gdLst/>
            <a:ahLst/>
            <a:cxnLst/>
            <a:rect r="r" b="b" t="t" l="l"/>
            <a:pathLst>
              <a:path h="1494417" w="1691213">
                <a:moveTo>
                  <a:pt x="0" y="0"/>
                </a:moveTo>
                <a:lnTo>
                  <a:pt x="1691213" y="0"/>
                </a:lnTo>
                <a:lnTo>
                  <a:pt x="1691213" y="1494418"/>
                </a:lnTo>
                <a:lnTo>
                  <a:pt x="0" y="149441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28700" y="8017743"/>
            <a:ext cx="1023460" cy="1240557"/>
          </a:xfrm>
          <a:custGeom>
            <a:avLst/>
            <a:gdLst/>
            <a:ahLst/>
            <a:cxnLst/>
            <a:rect r="r" b="b" t="t" l="l"/>
            <a:pathLst>
              <a:path h="1240557" w="1023460">
                <a:moveTo>
                  <a:pt x="0" y="0"/>
                </a:moveTo>
                <a:lnTo>
                  <a:pt x="1023460" y="0"/>
                </a:lnTo>
                <a:lnTo>
                  <a:pt x="1023460" y="1240557"/>
                </a:lnTo>
                <a:lnTo>
                  <a:pt x="0" y="124055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2433278" y="8334375"/>
            <a:ext cx="14826022" cy="815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180"/>
              </a:lnSpc>
            </a:pPr>
            <a:r>
              <a:rPr lang="en-US" sz="3000" spc="11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Les garçons de 11 à 17 ans sont majoritaires sur la consommation de </a:t>
            </a:r>
            <a:r>
              <a:rPr lang="en-US" b="true" sz="3000" spc="11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viande rouge : </a:t>
            </a:r>
            <a:r>
              <a:rPr lang="en-US" b="true" sz="3000" spc="111">
                <a:solidFill>
                  <a:srgbClr val="D6455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76%</a:t>
            </a:r>
            <a:r>
              <a:rPr lang="en-US" sz="3000" spc="11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contre </a:t>
            </a:r>
            <a:r>
              <a:rPr lang="en-US" b="true" sz="3000" spc="111">
                <a:solidFill>
                  <a:srgbClr val="D6455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66%</a:t>
            </a:r>
            <a:r>
              <a:rPr lang="en-US" sz="3000" spc="11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pour les filles du même âge (Anses, 2017)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782078" y="631889"/>
            <a:ext cx="16723844" cy="9023222"/>
            <a:chOff x="0" y="0"/>
            <a:chExt cx="4404634" cy="237648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404634" cy="2376486"/>
            </a:xfrm>
            <a:custGeom>
              <a:avLst/>
              <a:gdLst/>
              <a:ahLst/>
              <a:cxnLst/>
              <a:rect r="r" b="b" t="t" l="l"/>
              <a:pathLst>
                <a:path h="2376486" w="4404634">
                  <a:moveTo>
                    <a:pt x="0" y="0"/>
                  </a:moveTo>
                  <a:lnTo>
                    <a:pt x="4404634" y="0"/>
                  </a:lnTo>
                  <a:lnTo>
                    <a:pt x="4404634" y="2376486"/>
                  </a:lnTo>
                  <a:lnTo>
                    <a:pt x="0" y="237648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404634" cy="24145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206334" y="1249272"/>
            <a:ext cx="3937166" cy="743140"/>
          </a:xfrm>
          <a:custGeom>
            <a:avLst/>
            <a:gdLst/>
            <a:ahLst/>
            <a:cxnLst/>
            <a:rect r="r" b="b" t="t" l="l"/>
            <a:pathLst>
              <a:path h="743140" w="3937166">
                <a:moveTo>
                  <a:pt x="0" y="0"/>
                </a:moveTo>
                <a:lnTo>
                  <a:pt x="3937166" y="0"/>
                </a:lnTo>
                <a:lnTo>
                  <a:pt x="3937166" y="743140"/>
                </a:lnTo>
                <a:lnTo>
                  <a:pt x="0" y="7431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904227" y="895350"/>
            <a:ext cx="2541380" cy="1097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041"/>
              </a:lnSpc>
              <a:spcBef>
                <a:spcPct val="0"/>
              </a:spcBef>
            </a:pPr>
            <a:r>
              <a:rPr lang="en-US" sz="6458">
                <a:solidFill>
                  <a:srgbClr val="D64550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Les goûts :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652873" y="4848225"/>
            <a:ext cx="3158605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 i="true">
                <a:solidFill>
                  <a:srgbClr val="000000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Insérer graphiques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544020" y="2261518"/>
            <a:ext cx="4922106" cy="927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D64550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Boissons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5568087" y="862350"/>
            <a:ext cx="1691213" cy="1494417"/>
          </a:xfrm>
          <a:custGeom>
            <a:avLst/>
            <a:gdLst/>
            <a:ahLst/>
            <a:cxnLst/>
            <a:rect r="r" b="b" t="t" l="l"/>
            <a:pathLst>
              <a:path h="1494417" w="1691213">
                <a:moveTo>
                  <a:pt x="0" y="0"/>
                </a:moveTo>
                <a:lnTo>
                  <a:pt x="1691213" y="0"/>
                </a:lnTo>
                <a:lnTo>
                  <a:pt x="1691213" y="1494418"/>
                </a:lnTo>
                <a:lnTo>
                  <a:pt x="0" y="149441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404028" y="8334375"/>
            <a:ext cx="14590367" cy="815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180"/>
              </a:lnSpc>
            </a:pPr>
            <a:r>
              <a:rPr lang="en-US" sz="3000" spc="11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La consommation hebdomadaire de </a:t>
            </a:r>
            <a:r>
              <a:rPr lang="en-US" b="true" sz="3000" spc="11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sodas </a:t>
            </a:r>
            <a:r>
              <a:rPr lang="en-US" sz="3000" spc="11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des lycéen⸱nes est de </a:t>
            </a:r>
            <a:r>
              <a:rPr lang="en-US" b="true" sz="3000" spc="111">
                <a:solidFill>
                  <a:srgbClr val="D6455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55.9%</a:t>
            </a:r>
            <a:r>
              <a:rPr lang="en-US" sz="3000" spc="11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chez les garçons contre </a:t>
            </a:r>
            <a:r>
              <a:rPr lang="en-US" b="true" sz="3000" spc="111">
                <a:solidFill>
                  <a:srgbClr val="D6455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45.5%</a:t>
            </a:r>
            <a:r>
              <a:rPr lang="en-US" sz="3000" spc="11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chez les filles (EnCLASS, 2022).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028700" y="8017743"/>
            <a:ext cx="1023460" cy="1240557"/>
          </a:xfrm>
          <a:custGeom>
            <a:avLst/>
            <a:gdLst/>
            <a:ahLst/>
            <a:cxnLst/>
            <a:rect r="r" b="b" t="t" l="l"/>
            <a:pathLst>
              <a:path h="1240557" w="1023460">
                <a:moveTo>
                  <a:pt x="0" y="0"/>
                </a:moveTo>
                <a:lnTo>
                  <a:pt x="1023460" y="0"/>
                </a:lnTo>
                <a:lnTo>
                  <a:pt x="1023460" y="1240557"/>
                </a:lnTo>
                <a:lnTo>
                  <a:pt x="0" y="124055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782078" y="631889"/>
            <a:ext cx="16723844" cy="9023222"/>
            <a:chOff x="0" y="0"/>
            <a:chExt cx="4404634" cy="237648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404634" cy="2376486"/>
            </a:xfrm>
            <a:custGeom>
              <a:avLst/>
              <a:gdLst/>
              <a:ahLst/>
              <a:cxnLst/>
              <a:rect r="r" b="b" t="t" l="l"/>
              <a:pathLst>
                <a:path h="2376486" w="4404634">
                  <a:moveTo>
                    <a:pt x="0" y="0"/>
                  </a:moveTo>
                  <a:lnTo>
                    <a:pt x="4404634" y="0"/>
                  </a:lnTo>
                  <a:lnTo>
                    <a:pt x="4404634" y="2376486"/>
                  </a:lnTo>
                  <a:lnTo>
                    <a:pt x="0" y="237648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404634" cy="24145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206334" y="1249272"/>
            <a:ext cx="3937166" cy="743140"/>
          </a:xfrm>
          <a:custGeom>
            <a:avLst/>
            <a:gdLst/>
            <a:ahLst/>
            <a:cxnLst/>
            <a:rect r="r" b="b" t="t" l="l"/>
            <a:pathLst>
              <a:path h="743140" w="3937166">
                <a:moveTo>
                  <a:pt x="0" y="0"/>
                </a:moveTo>
                <a:lnTo>
                  <a:pt x="3937166" y="0"/>
                </a:lnTo>
                <a:lnTo>
                  <a:pt x="3937166" y="743140"/>
                </a:lnTo>
                <a:lnTo>
                  <a:pt x="0" y="7431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904227" y="895350"/>
            <a:ext cx="2541380" cy="1097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041"/>
              </a:lnSpc>
              <a:spcBef>
                <a:spcPct val="0"/>
              </a:spcBef>
            </a:pPr>
            <a:r>
              <a:rPr lang="en-US" sz="6458">
                <a:solidFill>
                  <a:srgbClr val="D64550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Les goûts :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652873" y="4848225"/>
            <a:ext cx="3158605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 i="true">
                <a:solidFill>
                  <a:srgbClr val="000000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Insérer graphiques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544020" y="2261518"/>
            <a:ext cx="4922106" cy="927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D64550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Fast-food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745507">
            <a:off x="15776408" y="919709"/>
            <a:ext cx="1463075" cy="1294822"/>
          </a:xfrm>
          <a:custGeom>
            <a:avLst/>
            <a:gdLst/>
            <a:ahLst/>
            <a:cxnLst/>
            <a:rect r="r" b="b" t="t" l="l"/>
            <a:pathLst>
              <a:path h="1294822" w="1463075">
                <a:moveTo>
                  <a:pt x="0" y="0"/>
                </a:moveTo>
                <a:lnTo>
                  <a:pt x="1463076" y="0"/>
                </a:lnTo>
                <a:lnTo>
                  <a:pt x="1463076" y="1294822"/>
                </a:lnTo>
                <a:lnTo>
                  <a:pt x="0" y="129482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290769" y="9066784"/>
            <a:ext cx="15070880" cy="315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332"/>
              </a:lnSpc>
            </a:pPr>
            <a:r>
              <a:rPr lang="en-US" sz="2200" i="true" spc="81">
                <a:solidFill>
                  <a:srgbClr val="000000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On pourrait croire que les filles prennent davantage des salades pour contrôler leur poids, qu’en est-il pour vous ?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290769" y="8137260"/>
            <a:ext cx="14968531" cy="815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180"/>
              </a:lnSpc>
            </a:pPr>
            <a:r>
              <a:rPr lang="en-US" sz="3000" spc="11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Plus de </a:t>
            </a:r>
            <a:r>
              <a:rPr lang="en-US" b="true" sz="3000" spc="111">
                <a:solidFill>
                  <a:srgbClr val="D6455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4 filles sur 10</a:t>
            </a:r>
            <a:r>
              <a:rPr lang="en-US" sz="3000" spc="11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se considèrent comme un peu ou beaucoup trop grosses, soit le </a:t>
            </a:r>
            <a:r>
              <a:rPr lang="en-US" b="true" sz="3000" spc="111">
                <a:solidFill>
                  <a:srgbClr val="D6455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double</a:t>
            </a:r>
            <a:r>
              <a:rPr lang="en-US" sz="3000" spc="111">
                <a:solidFill>
                  <a:srgbClr val="D6005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000" spc="11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des garçons (EnCLASS, 2022).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028700" y="7905602"/>
            <a:ext cx="1023460" cy="1240557"/>
          </a:xfrm>
          <a:custGeom>
            <a:avLst/>
            <a:gdLst/>
            <a:ahLst/>
            <a:cxnLst/>
            <a:rect r="r" b="b" t="t" l="l"/>
            <a:pathLst>
              <a:path h="1240557" w="1023460">
                <a:moveTo>
                  <a:pt x="0" y="0"/>
                </a:moveTo>
                <a:lnTo>
                  <a:pt x="1023460" y="0"/>
                </a:lnTo>
                <a:lnTo>
                  <a:pt x="1023460" y="1240557"/>
                </a:lnTo>
                <a:lnTo>
                  <a:pt x="0" y="124055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782078" y="631889"/>
            <a:ext cx="16723844" cy="9023222"/>
            <a:chOff x="0" y="0"/>
            <a:chExt cx="4404634" cy="237648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404634" cy="2376486"/>
            </a:xfrm>
            <a:custGeom>
              <a:avLst/>
              <a:gdLst/>
              <a:ahLst/>
              <a:cxnLst/>
              <a:rect r="r" b="b" t="t" l="l"/>
              <a:pathLst>
                <a:path h="2376486" w="4404634">
                  <a:moveTo>
                    <a:pt x="0" y="0"/>
                  </a:moveTo>
                  <a:lnTo>
                    <a:pt x="4404634" y="0"/>
                  </a:lnTo>
                  <a:lnTo>
                    <a:pt x="4404634" y="2376486"/>
                  </a:lnTo>
                  <a:lnTo>
                    <a:pt x="0" y="237648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404634" cy="24145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206334" y="1249272"/>
            <a:ext cx="3937166" cy="743140"/>
          </a:xfrm>
          <a:custGeom>
            <a:avLst/>
            <a:gdLst/>
            <a:ahLst/>
            <a:cxnLst/>
            <a:rect r="r" b="b" t="t" l="l"/>
            <a:pathLst>
              <a:path h="743140" w="3937166">
                <a:moveTo>
                  <a:pt x="0" y="0"/>
                </a:moveTo>
                <a:lnTo>
                  <a:pt x="3937166" y="0"/>
                </a:lnTo>
                <a:lnTo>
                  <a:pt x="3937166" y="743140"/>
                </a:lnTo>
                <a:lnTo>
                  <a:pt x="0" y="7431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486870" y="895350"/>
            <a:ext cx="3981572" cy="1097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041"/>
              </a:lnSpc>
              <a:spcBef>
                <a:spcPct val="0"/>
              </a:spcBef>
            </a:pPr>
            <a:r>
              <a:rPr lang="en-US" sz="6458">
                <a:solidFill>
                  <a:srgbClr val="D64550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Réseaux sociaux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652873" y="4848225"/>
            <a:ext cx="3158605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 i="true">
                <a:solidFill>
                  <a:srgbClr val="000000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Insérer graphiques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1178439">
            <a:off x="16115263" y="864105"/>
            <a:ext cx="916339" cy="1513473"/>
          </a:xfrm>
          <a:custGeom>
            <a:avLst/>
            <a:gdLst/>
            <a:ahLst/>
            <a:cxnLst/>
            <a:rect r="r" b="b" t="t" l="l"/>
            <a:pathLst>
              <a:path h="1513473" w="916339">
                <a:moveTo>
                  <a:pt x="0" y="0"/>
                </a:moveTo>
                <a:lnTo>
                  <a:pt x="916339" y="0"/>
                </a:lnTo>
                <a:lnTo>
                  <a:pt x="916339" y="1513473"/>
                </a:lnTo>
                <a:lnTo>
                  <a:pt x="0" y="15134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299564" y="8143875"/>
            <a:ext cx="14959736" cy="1215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180"/>
              </a:lnSpc>
            </a:pPr>
            <a:r>
              <a:rPr lang="en-US" sz="3000" spc="11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Une étude a démontré que sur une centaine de Youtubeuses françaises, </a:t>
            </a:r>
            <a:r>
              <a:rPr lang="en-US" b="true" sz="3000" spc="111">
                <a:solidFill>
                  <a:srgbClr val="D6455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¾</a:t>
            </a:r>
            <a:r>
              <a:rPr lang="en-US" sz="3000" spc="11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ont partagé une alimentation avec un apport calorique largement en-dessous des apports journaliers recommandés (David et Ezan, 2023).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028700" y="7905602"/>
            <a:ext cx="1023460" cy="1240557"/>
          </a:xfrm>
          <a:custGeom>
            <a:avLst/>
            <a:gdLst/>
            <a:ahLst/>
            <a:cxnLst/>
            <a:rect r="r" b="b" t="t" l="l"/>
            <a:pathLst>
              <a:path h="1240557" w="1023460">
                <a:moveTo>
                  <a:pt x="0" y="0"/>
                </a:moveTo>
                <a:lnTo>
                  <a:pt x="1023460" y="0"/>
                </a:lnTo>
                <a:lnTo>
                  <a:pt x="1023460" y="1240557"/>
                </a:lnTo>
                <a:lnTo>
                  <a:pt x="0" y="124055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782078" y="631889"/>
            <a:ext cx="16723844" cy="9023222"/>
            <a:chOff x="0" y="0"/>
            <a:chExt cx="4404634" cy="237648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404634" cy="2376486"/>
            </a:xfrm>
            <a:custGeom>
              <a:avLst/>
              <a:gdLst/>
              <a:ahLst/>
              <a:cxnLst/>
              <a:rect r="r" b="b" t="t" l="l"/>
              <a:pathLst>
                <a:path h="2376486" w="4404634">
                  <a:moveTo>
                    <a:pt x="0" y="0"/>
                  </a:moveTo>
                  <a:lnTo>
                    <a:pt x="4404634" y="0"/>
                  </a:lnTo>
                  <a:lnTo>
                    <a:pt x="4404634" y="2376486"/>
                  </a:lnTo>
                  <a:lnTo>
                    <a:pt x="0" y="237648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404634" cy="24145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486870" y="3401411"/>
            <a:ext cx="15217642" cy="189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D64550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Est-ce que vous avez l’impression que votre classe ressemble aux statistiques générales présentées ?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206334" y="1249272"/>
            <a:ext cx="3937166" cy="743140"/>
          </a:xfrm>
          <a:custGeom>
            <a:avLst/>
            <a:gdLst/>
            <a:ahLst/>
            <a:cxnLst/>
            <a:rect r="r" b="b" t="t" l="l"/>
            <a:pathLst>
              <a:path h="743140" w="3937166">
                <a:moveTo>
                  <a:pt x="0" y="0"/>
                </a:moveTo>
                <a:lnTo>
                  <a:pt x="3937166" y="0"/>
                </a:lnTo>
                <a:lnTo>
                  <a:pt x="3937166" y="743140"/>
                </a:lnTo>
                <a:lnTo>
                  <a:pt x="0" y="7431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486870" y="895350"/>
            <a:ext cx="3981572" cy="1097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041"/>
              </a:lnSpc>
              <a:spcBef>
                <a:spcPct val="0"/>
              </a:spcBef>
            </a:pPr>
            <a:r>
              <a:rPr lang="en-US" sz="6458">
                <a:solidFill>
                  <a:srgbClr val="D64550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Votre ressenti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583488" y="6110888"/>
            <a:ext cx="15121023" cy="927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D64550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Ou au contraire, est-ce que certaines de vos habitudes semblent différentes 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DAHO46SEN-I</dc:identifier>
  <dcterms:modified xsi:type="dcterms:W3CDTF">2011-08-01T06:04:30Z</dcterms:modified>
  <cp:revision>1</cp:revision>
  <dc:title>résultats - maison</dc:title>
</cp:coreProperties>
</file>