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jpeg" ContentType="image/jpeg"/>
  <Override PartName="/ppt/media/image21.jpeg" ContentType="image/jpeg"/>
  <Override PartName="/ppt/media/image22.jpeg" ContentType="image/jpe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Modifiez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5CF6390-4210-49D3-B26F-0FC103D59B7D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05/04/2022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435B53A-3C1A-4449-A113-6BC1199173CC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Modifiez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192D33A-2FB7-47F0-A365-3E2915F232BF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05/04/2022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4D83731-42E2-4FF6-A10C-5111F0775048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EE389C7-5492-4894-9834-A8DFF9546C39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05/04/2022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96FB706-CBD3-4F36-947E-91077268F3EE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 anchor="b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Cliquez pour éditer le format du plan de texte</a:t>
            </a:r>
            <a:endParaRPr b="0" lang="fr-F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Second niveau de plan</a:t>
            </a:r>
            <a:endParaRPr b="0" lang="fr-F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Troisième niveau de plan</a:t>
            </a:r>
            <a:endParaRPr b="0" lang="fr-F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Quatrième niveau de plan</a:t>
            </a:r>
            <a:endParaRPr b="0" lang="fr-F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Cinquième niveau de plan</a:t>
            </a:r>
            <a:endParaRPr b="0" lang="fr-F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Sixième niveau de plan</a:t>
            </a:r>
            <a:endParaRPr b="0" lang="fr-F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Septième niveau de plan</a:t>
            </a:r>
            <a:endParaRPr b="0" lang="fr-FR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www.vincentolinet.com/images" TargetMode="Externa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667800" y="40464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000000"/>
                </a:solidFill>
                <a:latin typeface="Calibri"/>
              </a:rPr>
              <a:t>« Du champ à l’assiette…et la galerie d’art ! »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8" name="Picture 3" descr=""/>
          <p:cNvPicPr/>
          <p:nvPr/>
        </p:nvPicPr>
        <p:blipFill>
          <a:blip r:embed="rId1"/>
          <a:stretch/>
        </p:blipFill>
        <p:spPr>
          <a:xfrm>
            <a:off x="3694320" y="2493000"/>
            <a:ext cx="5150160" cy="403200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4" descr=""/>
          <p:cNvPicPr/>
          <p:nvPr/>
        </p:nvPicPr>
        <p:blipFill>
          <a:blip r:embed="rId2"/>
          <a:stretch/>
        </p:blipFill>
        <p:spPr>
          <a:xfrm>
            <a:off x="179640" y="1823400"/>
            <a:ext cx="3309840" cy="2685600"/>
          </a:xfrm>
          <a:prstGeom prst="rect">
            <a:avLst/>
          </a:prstGeom>
          <a:ln w="0">
            <a:noFill/>
          </a:ln>
        </p:spPr>
      </p:pic>
      <p:pic>
        <p:nvPicPr>
          <p:cNvPr id="200" name="" descr=""/>
          <p:cNvPicPr/>
          <p:nvPr/>
        </p:nvPicPr>
        <p:blipFill>
          <a:blip r:embed="rId3"/>
          <a:srcRect l="7576" t="24002" r="0" b="24647"/>
          <a:stretch/>
        </p:blipFill>
        <p:spPr>
          <a:xfrm>
            <a:off x="6840000" y="1260000"/>
            <a:ext cx="1685520" cy="936000"/>
          </a:xfrm>
          <a:prstGeom prst="rect">
            <a:avLst/>
          </a:prstGeom>
          <a:ln w="0">
            <a:noFill/>
          </a:ln>
        </p:spPr>
      </p:pic>
      <p:pic>
        <p:nvPicPr>
          <p:cNvPr id="201" name="" descr=""/>
          <p:cNvPicPr/>
          <p:nvPr/>
        </p:nvPicPr>
        <p:blipFill>
          <a:blip r:embed="rId4"/>
          <a:stretch/>
        </p:blipFill>
        <p:spPr>
          <a:xfrm>
            <a:off x="213480" y="5691240"/>
            <a:ext cx="1226520" cy="428400"/>
          </a:xfrm>
          <a:prstGeom prst="rect">
            <a:avLst/>
          </a:prstGeom>
          <a:ln w="0"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180000" y="6069240"/>
            <a:ext cx="2311200" cy="5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7000"/>
              </a:lnSpc>
              <a:tabLst>
                <a:tab algn="ctr" pos="1632960"/>
                <a:tab algn="r" pos="3265920"/>
              </a:tabLst>
            </a:pPr>
            <a:r>
              <a:rPr b="0" i="1" lang="fr-FR" sz="1050" spc="-1" strike="noStrike">
                <a:solidFill>
                  <a:srgbClr val="666666"/>
                </a:solidFill>
                <a:latin typeface="Calibri"/>
                <a:ea typeface="Calibri"/>
              </a:rPr>
              <a:t>Fichier sous licence Creative Commons </a:t>
            </a:r>
            <a:endParaRPr b="0" lang="fr-FR" sz="1050" spc="-1" strike="noStrike">
              <a:latin typeface="Arial"/>
            </a:endParaRPr>
          </a:p>
          <a:p>
            <a:pPr>
              <a:lnSpc>
                <a:spcPct val="107000"/>
              </a:lnSpc>
              <a:tabLst>
                <a:tab algn="ctr" pos="1632960"/>
                <a:tab algn="r" pos="3265920"/>
              </a:tabLst>
            </a:pPr>
            <a:r>
              <a:rPr b="0" i="1" lang="fr-FR" sz="1050" spc="-1" strike="noStrike">
                <a:solidFill>
                  <a:srgbClr val="666666"/>
                </a:solidFill>
                <a:latin typeface="Calibri"/>
                <a:ea typeface="Calibri"/>
              </a:rPr>
              <a:t>Lors de l’utilisation de ce fichier, citer reseaumarguerite.org et l’auteur.trice </a:t>
            </a:r>
            <a:endParaRPr b="0" lang="fr-FR" sz="1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57200" y="274680"/>
            <a:ext cx="8686080" cy="1142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fr-FR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Vincent Olinet</a:t>
            </a:r>
            <a:br/>
            <a:br/>
            <a:r>
              <a:rPr b="0" i="1" lang="fr-FR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Ronde de clémentines au chocolat</a:t>
            </a:r>
            <a:r>
              <a:rPr b="0" lang="fr-FR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, 2016 - </a:t>
            </a:r>
            <a:r>
              <a:rPr b="0" i="1" lang="fr-FR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Parfait aux fruits rouges et noirs</a:t>
            </a:r>
            <a:r>
              <a:rPr b="0" lang="fr-FR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, 2016</a:t>
            </a:r>
            <a:br/>
            <a:r>
              <a:rPr b="0" i="1" lang="fr-FR" sz="18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1"/>
              </a:rPr>
              <a:t>https://www.vincentolinet.com/images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26" name="47e16a_87e7bb1381a247c68f1a3bb7d3b514f8~mv2_d_1500_2000_s_1" descr="47e16a_87e7bb1381a247c68f1a3bb7d3b514f8~mv2_d_1500_2000_s_2.jpg"/>
          <p:cNvPicPr/>
          <p:nvPr/>
        </p:nvPicPr>
        <p:blipFill>
          <a:blip r:embed="rId2"/>
          <a:stretch/>
        </p:blipFill>
        <p:spPr>
          <a:xfrm>
            <a:off x="843120" y="1564920"/>
            <a:ext cx="3580200" cy="4764960"/>
          </a:xfrm>
          <a:prstGeom prst="rect">
            <a:avLst/>
          </a:prstGeom>
          <a:ln w="12700">
            <a:noFill/>
          </a:ln>
        </p:spPr>
      </p:pic>
      <p:pic>
        <p:nvPicPr>
          <p:cNvPr id="227" name="47e16a_42c86e1562a3487d8abc565b6cc29f7e~mv2_d_1500_2000_s_1" descr="47e16a_42c86e1562a3487d8abc565b6cc29f7e~mv2_d_1500_2000_s_2.jpg"/>
          <p:cNvPicPr/>
          <p:nvPr/>
        </p:nvPicPr>
        <p:blipFill>
          <a:blip r:embed="rId3"/>
          <a:stretch/>
        </p:blipFill>
        <p:spPr>
          <a:xfrm>
            <a:off x="4632480" y="1565280"/>
            <a:ext cx="3579840" cy="4764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" descr=""/>
          <p:cNvPicPr/>
          <p:nvPr/>
        </p:nvPicPr>
        <p:blipFill>
          <a:blip r:embed="rId1"/>
          <a:stretch/>
        </p:blipFill>
        <p:spPr>
          <a:xfrm>
            <a:off x="323640" y="15840"/>
            <a:ext cx="4844520" cy="34286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3" descr=""/>
          <p:cNvPicPr/>
          <p:nvPr/>
        </p:nvPicPr>
        <p:blipFill>
          <a:blip r:embed="rId2"/>
          <a:stretch/>
        </p:blipFill>
        <p:spPr>
          <a:xfrm>
            <a:off x="5448240" y="-531360"/>
            <a:ext cx="3457440" cy="51807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4" descr=""/>
          <p:cNvPicPr/>
          <p:nvPr/>
        </p:nvPicPr>
        <p:blipFill>
          <a:blip r:embed="rId3"/>
          <a:stretch/>
        </p:blipFill>
        <p:spPr>
          <a:xfrm>
            <a:off x="323640" y="3561840"/>
            <a:ext cx="4907160" cy="323856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5" descr=""/>
          <p:cNvPicPr/>
          <p:nvPr/>
        </p:nvPicPr>
        <p:blipFill>
          <a:blip r:embed="rId4"/>
          <a:stretch/>
        </p:blipFill>
        <p:spPr>
          <a:xfrm>
            <a:off x="5230800" y="4268880"/>
            <a:ext cx="3869640" cy="266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 descr=""/>
          <p:cNvPicPr/>
          <p:nvPr/>
        </p:nvPicPr>
        <p:blipFill>
          <a:blip r:embed="rId1"/>
          <a:stretch/>
        </p:blipFill>
        <p:spPr>
          <a:xfrm>
            <a:off x="755640" y="148320"/>
            <a:ext cx="2664000" cy="271980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3" descr=""/>
          <p:cNvPicPr/>
          <p:nvPr/>
        </p:nvPicPr>
        <p:blipFill>
          <a:blip r:embed="rId2"/>
          <a:stretch/>
        </p:blipFill>
        <p:spPr>
          <a:xfrm>
            <a:off x="4385160" y="4581000"/>
            <a:ext cx="4758480" cy="218196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4" descr=""/>
          <p:cNvPicPr/>
          <p:nvPr/>
        </p:nvPicPr>
        <p:blipFill>
          <a:blip r:embed="rId3"/>
          <a:stretch/>
        </p:blipFill>
        <p:spPr>
          <a:xfrm>
            <a:off x="4860000" y="148320"/>
            <a:ext cx="4105080" cy="408600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5" descr=""/>
          <p:cNvPicPr/>
          <p:nvPr/>
        </p:nvPicPr>
        <p:blipFill>
          <a:blip r:embed="rId4"/>
          <a:stretch/>
        </p:blipFill>
        <p:spPr>
          <a:xfrm>
            <a:off x="-83160" y="3357000"/>
            <a:ext cx="4572000" cy="303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67640" y="0"/>
            <a:ext cx="8228880" cy="1142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  <a:ea typeface="Calibri"/>
              </a:rPr>
              <a:t>Art et design culinaire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395640" y="1052640"/>
            <a:ext cx="8228880" cy="4525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noAutofit/>
          </a:bodyPr>
          <a:p>
            <a:pPr marL="343080" indent="-342360">
              <a:lnSpc>
                <a:spcPct val="11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Verdana"/>
                <a:ea typeface="Verdana"/>
              </a:rPr>
              <a:t>On peut considérer que le </a:t>
            </a:r>
            <a:r>
              <a:rPr b="0" lang="fr-FR" sz="1800" spc="-1" strike="noStrike">
                <a:solidFill>
                  <a:srgbClr val="7030a0"/>
                </a:solidFill>
                <a:latin typeface="Verdana"/>
                <a:ea typeface="Verdana"/>
              </a:rPr>
              <a:t>food art </a:t>
            </a:r>
            <a:r>
              <a:rPr b="0" lang="fr-FR" sz="1800" spc="-1" strike="noStrike">
                <a:solidFill>
                  <a:srgbClr val="000000"/>
                </a:solidFill>
                <a:latin typeface="Verdana"/>
                <a:ea typeface="Verdana"/>
              </a:rPr>
              <a:t>rassemble deux tendances différentes mais complémentaires : </a:t>
            </a:r>
            <a:r>
              <a:rPr b="0" lang="fr-FR" sz="1800" spc="-1" strike="noStrike">
                <a:solidFill>
                  <a:srgbClr val="7030a0"/>
                </a:solidFill>
                <a:latin typeface="Verdana"/>
                <a:ea typeface="Verdana"/>
              </a:rPr>
              <a:t>l’art et le design culinaire</a:t>
            </a:r>
            <a:r>
              <a:rPr b="0" lang="fr-FR" sz="1800" spc="-1" strike="noStrike">
                <a:solidFill>
                  <a:srgbClr val="000000"/>
                </a:solidFill>
                <a:latin typeface="Verdana"/>
                <a:ea typeface="Verdana"/>
              </a:rPr>
              <a:t>.</a:t>
            </a:r>
            <a:endParaRPr b="0" lang="fr-FR" sz="1800" spc="-1" strike="noStrike">
              <a:latin typeface="Arial"/>
            </a:endParaRPr>
          </a:p>
          <a:p>
            <a:pPr marL="343080" indent="-342360">
              <a:lnSpc>
                <a:spcPct val="11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Verdana"/>
                <a:ea typeface="Verdana"/>
              </a:rPr>
              <a:t>Les artistes s’emparent de la nourriture pour nous </a:t>
            </a:r>
            <a:r>
              <a:rPr b="0" lang="fr-FR" sz="1800" spc="-1" strike="noStrike">
                <a:solidFill>
                  <a:srgbClr val="7030a0"/>
                </a:solidFill>
                <a:latin typeface="Verdana"/>
                <a:ea typeface="Verdana"/>
              </a:rPr>
              <a:t>faire passer un message</a:t>
            </a:r>
            <a:r>
              <a:rPr b="0" lang="fr-FR" sz="1800" spc="-1" strike="noStrike">
                <a:solidFill>
                  <a:srgbClr val="000000"/>
                </a:solidFill>
                <a:latin typeface="Verdana"/>
                <a:ea typeface="Verdana"/>
              </a:rPr>
              <a:t>, nous </a:t>
            </a:r>
            <a:r>
              <a:rPr b="0" lang="fr-FR" sz="1800" spc="-1" strike="noStrike">
                <a:solidFill>
                  <a:srgbClr val="7030a0"/>
                </a:solidFill>
                <a:latin typeface="Verdana"/>
                <a:ea typeface="Verdana"/>
              </a:rPr>
              <a:t>faire réfléchir </a:t>
            </a:r>
            <a:r>
              <a:rPr b="0" lang="fr-FR" sz="1800" spc="-1" strike="noStrike">
                <a:solidFill>
                  <a:srgbClr val="000000"/>
                </a:solidFill>
                <a:latin typeface="Verdana"/>
                <a:ea typeface="Verdana"/>
              </a:rPr>
              <a:t>ou nous </a:t>
            </a:r>
            <a:r>
              <a:rPr b="0" lang="fr-FR" sz="1800" spc="-1" strike="noStrike">
                <a:solidFill>
                  <a:srgbClr val="7030a0"/>
                </a:solidFill>
                <a:latin typeface="Verdana"/>
                <a:ea typeface="Verdana"/>
              </a:rPr>
              <a:t>communiquer une émotion ou une sensation.</a:t>
            </a:r>
            <a:endParaRPr b="0" lang="fr-FR" sz="1800" spc="-1" strike="noStrike">
              <a:latin typeface="Arial"/>
            </a:endParaRPr>
          </a:p>
          <a:p>
            <a:pPr marL="343080" indent="-342360">
              <a:lnSpc>
                <a:spcPct val="11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Verdana"/>
                <a:ea typeface="Verdana"/>
              </a:rPr>
              <a:t>Les artistes peuvent utiliser l’image de la nourriture, ce qu’elle évoque, certaines oeuvres d’art qui représentent de la nourriture jouent donc de leur </a:t>
            </a:r>
            <a:r>
              <a:rPr b="0" lang="fr-FR" sz="1800" spc="-1" strike="noStrike">
                <a:solidFill>
                  <a:srgbClr val="7030a0"/>
                </a:solidFill>
                <a:latin typeface="Verdana"/>
                <a:ea typeface="Verdana"/>
              </a:rPr>
              <a:t>ressemblance avec la nourriture </a:t>
            </a:r>
            <a:r>
              <a:rPr b="0" lang="fr-FR" sz="1800" spc="-1" strike="noStrike">
                <a:solidFill>
                  <a:srgbClr val="000000"/>
                </a:solidFill>
                <a:latin typeface="Verdana"/>
                <a:ea typeface="Verdana"/>
              </a:rPr>
              <a:t>sans nécessairement avoir été produites avec de la véritable nourriture.</a:t>
            </a:r>
            <a:endParaRPr b="0" lang="fr-FR" sz="1800" spc="-1" strike="noStrike">
              <a:latin typeface="Arial"/>
            </a:endParaRPr>
          </a:p>
          <a:p>
            <a:pPr marL="343080" indent="-342360">
              <a:lnSpc>
                <a:spcPct val="11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Verdana"/>
                <a:ea typeface="Verdana"/>
              </a:rPr>
              <a:t>Voici quelques exemples d’oeuvres d’art qui se servent de </a:t>
            </a:r>
            <a:r>
              <a:rPr b="0" lang="fr-FR" sz="1800" spc="-1" strike="noStrike">
                <a:solidFill>
                  <a:srgbClr val="7030a0"/>
                </a:solidFill>
                <a:latin typeface="Verdana"/>
                <a:ea typeface="Verdana"/>
              </a:rPr>
              <a:t>la nourriture comme d’un vecteur pour nous dire, nous montrer ou nous faire ressentir quelque-chose.</a:t>
            </a:r>
            <a:r>
              <a:rPr b="0" lang="fr-FR" sz="1800" spc="-1" strike="noStrike">
                <a:solidFill>
                  <a:srgbClr val="000000"/>
                </a:solidFill>
                <a:latin typeface="Verdana"/>
                <a:ea typeface="Verdana"/>
              </a:rPr>
              <a:t> Dans ce cas, la nourriture, réelle ou figurée, n’est pas une fin en soi mais un moyen que les artistes utilisent afin de nous transmettre quelque-chose qui dépasse le simple plaisir qu’on éprouve à regarder quelque-chose de joli ou à savourer quelque-chose de bon.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  <a:ea typeface="Calibri"/>
              </a:rPr>
              <a:t>Le design culinaire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Verdana"/>
                <a:ea typeface="Verdana"/>
              </a:rPr>
              <a:t>Les designers culinaires travaillent les plats et la nourriture comme un matériau artistique de manière à </a:t>
            </a:r>
            <a:r>
              <a:rPr b="0" lang="fr-FR" sz="1600" spc="-1" strike="noStrike">
                <a:solidFill>
                  <a:srgbClr val="7030a0"/>
                </a:solidFill>
                <a:latin typeface="Verdana"/>
                <a:ea typeface="Verdana"/>
              </a:rPr>
              <a:t>rendre le plat plus attrayant, plus appétissant, plus original ou plus sophistiqué</a:t>
            </a:r>
            <a:r>
              <a:rPr b="0" lang="fr-FR" sz="1600" spc="-1" strike="noStrike">
                <a:solidFill>
                  <a:srgbClr val="000000"/>
                </a:solidFill>
                <a:latin typeface="Verdana"/>
                <a:ea typeface="Verdana"/>
              </a:rPr>
              <a:t>, entre autres exemples. La finalité de l’oeuvre du designer culinaire est </a:t>
            </a:r>
            <a:r>
              <a:rPr b="0" lang="fr-FR" sz="1600" spc="-1" strike="noStrike">
                <a:solidFill>
                  <a:srgbClr val="7030a0"/>
                </a:solidFill>
                <a:latin typeface="Verdana"/>
                <a:ea typeface="Verdana"/>
              </a:rPr>
              <a:t>d’être mangée</a:t>
            </a:r>
            <a:r>
              <a:rPr b="0" lang="fr-FR" sz="1600" spc="-1" strike="noStrike">
                <a:solidFill>
                  <a:srgbClr val="000000"/>
                </a:solidFill>
                <a:latin typeface="Verdana"/>
                <a:ea typeface="Verdana"/>
              </a:rPr>
              <a:t>, contrairement à l’oeuvre d’art.</a:t>
            </a:r>
            <a:endParaRPr b="0" lang="fr-FR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Verdana"/>
                <a:ea typeface="Verdana"/>
              </a:rPr>
              <a:t>Dans le design culinaire, on ne fait pas forcément passer un message, même si c’est possible de le faire. </a:t>
            </a:r>
            <a:r>
              <a:rPr b="1" lang="fr-FR" sz="1600" spc="-1" strike="noStrike">
                <a:solidFill>
                  <a:srgbClr val="7030a0"/>
                </a:solidFill>
                <a:latin typeface="Verdana"/>
                <a:ea typeface="Verdana"/>
              </a:rPr>
              <a:t>Le plus important reste l’aspect visuel </a:t>
            </a:r>
            <a:r>
              <a:rPr b="0" lang="fr-FR" sz="1600" spc="-1" strike="noStrike">
                <a:solidFill>
                  <a:srgbClr val="000000"/>
                </a:solidFill>
                <a:latin typeface="Verdana"/>
                <a:ea typeface="Verdana"/>
              </a:rPr>
              <a:t>que l’on arrive à donner à un aliment, qui est travaillé avec la même virtuosité et la même implication qu’un matériau artistique.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272520" y="404640"/>
            <a:ext cx="8856720" cy="530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2800" spc="-1" strike="noStrike" u="sng">
                <a:solidFill>
                  <a:srgbClr val="000000"/>
                </a:solidFill>
                <a:uFillTx/>
                <a:latin typeface="Calibri"/>
              </a:rPr>
              <a:t>Règles du jeu :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3600" spc="-1" strike="noStrike">
                <a:solidFill>
                  <a:srgbClr val="ff0000"/>
                </a:solidFill>
                <a:latin typeface="Wingdings"/>
              </a:rPr>
              <a:t></a:t>
            </a:r>
            <a:r>
              <a:rPr b="0" lang="fr-FR" sz="2000" spc="-1" strike="noStrike" u="sng">
                <a:solidFill>
                  <a:srgbClr val="ff0000"/>
                </a:solidFill>
                <a:uFillTx/>
                <a:latin typeface="Calibri"/>
              </a:rPr>
              <a:t>Ustensiles autorisés sur votre table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: éplucheur / rappe à légumes / fourchette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3600" spc="-1" strike="noStrike">
                <a:solidFill>
                  <a:srgbClr val="ff0000"/>
                </a:solidFill>
                <a:latin typeface="Wingdings"/>
              </a:rPr>
              <a:t></a:t>
            </a:r>
            <a:r>
              <a:rPr b="0" lang="fr-FR" sz="2000" spc="-1" strike="noStrike" u="sng">
                <a:solidFill>
                  <a:srgbClr val="ff0000"/>
                </a:solidFill>
                <a:uFillTx/>
                <a:latin typeface="Calibri"/>
              </a:rPr>
              <a:t>Ustensiles autorisés UNIQUEMENT sur l’ilot « profs » 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: couteaux / planches à découper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</a:rPr>
              <a:t>Mettre des gants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 ;</a:t>
            </a:r>
            <a:endParaRPr b="0" lang="fr-FR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Choisir 2-3 produits (ne prendre </a:t>
            </a:r>
            <a:r>
              <a:rPr b="1" lang="fr-FR" sz="1800" spc="-1" strike="noStrike" u="sng">
                <a:solidFill>
                  <a:srgbClr val="000000"/>
                </a:solidFill>
                <a:uFillTx/>
                <a:latin typeface="Calibri"/>
              </a:rPr>
              <a:t>que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ce dont on a besoin) + pics en bois ;</a:t>
            </a:r>
            <a:endParaRPr b="0" lang="fr-FR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Commencer à créer, revenir chercher des ingrédients si nécessaire ;</a:t>
            </a:r>
            <a:endParaRPr b="0" lang="fr-FR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Apporter votre assiette aux professeures quand vous avez fini ;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latin typeface="Webdings"/>
              </a:rPr>
              <a:t>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Prise d’une photographie de votre œuvre.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</a:rPr>
              <a:t>NETTOYAGE DE VOTRE ESPACE DE CREATION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Etape 1: ouvrir grands vos yeux et vos oreilles!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251640" y="2229120"/>
            <a:ext cx="856872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Regarder les produis exposés sur la table « profs » SANS TOUCHER!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Lire les étiquettes des produits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Commencer à imaginer ce que l’on pourrait faire avec ça… 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6" name="Picture 2" descr=""/>
          <p:cNvPicPr/>
          <p:nvPr/>
        </p:nvPicPr>
        <p:blipFill>
          <a:blip r:embed="rId1"/>
          <a:stretch/>
        </p:blipFill>
        <p:spPr>
          <a:xfrm>
            <a:off x="179640" y="188640"/>
            <a:ext cx="8604000" cy="280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3" descr=""/>
          <p:cNvPicPr/>
          <p:nvPr/>
        </p:nvPicPr>
        <p:blipFill>
          <a:blip r:embed="rId2"/>
          <a:stretch/>
        </p:blipFill>
        <p:spPr>
          <a:xfrm>
            <a:off x="539640" y="2997000"/>
            <a:ext cx="8150760" cy="352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 descr=""/>
          <p:cNvPicPr/>
          <p:nvPr/>
        </p:nvPicPr>
        <p:blipFill>
          <a:blip r:embed="rId1"/>
          <a:stretch/>
        </p:blipFill>
        <p:spPr>
          <a:xfrm>
            <a:off x="251640" y="1772640"/>
            <a:ext cx="8605080" cy="2868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57200" y="274680"/>
            <a:ext cx="8229240" cy="5386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000000"/>
                </a:solidFill>
                <a:latin typeface="Calibri"/>
              </a:rPr>
              <a:t>Et si on faisait de l’art en se régalant les papilles ?!</a:t>
            </a:r>
            <a:br/>
            <a:br/>
            <a:br/>
            <a:br/>
            <a:br/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 </a:t>
            </a:r>
            <a:br/>
            <a:br/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Qu’est-ce que le « Food art » ? 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.........................................................................................................</a:t>
            </a:r>
            <a:br/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……………………………………………………………………………………………………</a:t>
            </a:r>
            <a:br/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……………………………………………………………………………………………………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0" name="Picture 2" descr=""/>
          <p:cNvPicPr/>
          <p:nvPr/>
        </p:nvPicPr>
        <p:blipFill>
          <a:blip r:embed="rId1"/>
          <a:stretch/>
        </p:blipFill>
        <p:spPr>
          <a:xfrm>
            <a:off x="756360" y="1268640"/>
            <a:ext cx="2151360" cy="215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" descr=""/>
          <p:cNvPicPr/>
          <p:nvPr/>
        </p:nvPicPr>
        <p:blipFill>
          <a:blip r:embed="rId1"/>
          <a:stretch/>
        </p:blipFill>
        <p:spPr>
          <a:xfrm>
            <a:off x="260640" y="3505680"/>
            <a:ext cx="2510640" cy="3165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3" descr=""/>
          <p:cNvPicPr/>
          <p:nvPr/>
        </p:nvPicPr>
        <p:blipFill>
          <a:blip r:embed="rId2"/>
          <a:stretch/>
        </p:blipFill>
        <p:spPr>
          <a:xfrm>
            <a:off x="260640" y="-21960"/>
            <a:ext cx="2799000" cy="351828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4" descr=""/>
          <p:cNvPicPr/>
          <p:nvPr/>
        </p:nvPicPr>
        <p:blipFill>
          <a:blip r:embed="rId3"/>
          <a:stretch/>
        </p:blipFill>
        <p:spPr>
          <a:xfrm>
            <a:off x="5894640" y="0"/>
            <a:ext cx="2796120" cy="344700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5" descr=""/>
          <p:cNvPicPr/>
          <p:nvPr/>
        </p:nvPicPr>
        <p:blipFill>
          <a:blip r:embed="rId4"/>
          <a:stretch/>
        </p:blipFill>
        <p:spPr>
          <a:xfrm>
            <a:off x="6025320" y="3496680"/>
            <a:ext cx="2665440" cy="336096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6" descr=""/>
          <p:cNvPicPr/>
          <p:nvPr/>
        </p:nvPicPr>
        <p:blipFill>
          <a:blip r:embed="rId5"/>
          <a:stretch/>
        </p:blipFill>
        <p:spPr>
          <a:xfrm>
            <a:off x="3060000" y="2071440"/>
            <a:ext cx="2898720" cy="288432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2982960" y="14760"/>
            <a:ext cx="283428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latin typeface="Calibri"/>
              </a:rPr>
              <a:t>Arcimboldo, 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peintre du XVIe  s.</a:t>
            </a:r>
            <a:endParaRPr b="0" lang="fr-F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 descr=""/>
          <p:cNvPicPr/>
          <p:nvPr/>
        </p:nvPicPr>
        <p:blipFill>
          <a:blip r:embed="rId1"/>
          <a:stretch/>
        </p:blipFill>
        <p:spPr>
          <a:xfrm>
            <a:off x="467640" y="25920"/>
            <a:ext cx="7739640" cy="659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" descr=""/>
          <p:cNvPicPr/>
          <p:nvPr/>
        </p:nvPicPr>
        <p:blipFill>
          <a:blip r:embed="rId1"/>
          <a:stretch/>
        </p:blipFill>
        <p:spPr>
          <a:xfrm>
            <a:off x="1080" y="0"/>
            <a:ext cx="5506920" cy="35006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3" descr=""/>
          <p:cNvPicPr/>
          <p:nvPr/>
        </p:nvPicPr>
        <p:blipFill>
          <a:blip r:embed="rId2"/>
          <a:stretch/>
        </p:blipFill>
        <p:spPr>
          <a:xfrm>
            <a:off x="5544000" y="-3240"/>
            <a:ext cx="3503880" cy="350388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4" descr=""/>
          <p:cNvPicPr/>
          <p:nvPr/>
        </p:nvPicPr>
        <p:blipFill>
          <a:blip r:embed="rId3"/>
          <a:stretch/>
        </p:blipFill>
        <p:spPr>
          <a:xfrm>
            <a:off x="6516360" y="3645000"/>
            <a:ext cx="2381040" cy="305712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5" descr=""/>
          <p:cNvPicPr/>
          <p:nvPr/>
        </p:nvPicPr>
        <p:blipFill>
          <a:blip r:embed="rId4"/>
          <a:stretch/>
        </p:blipFill>
        <p:spPr>
          <a:xfrm>
            <a:off x="179640" y="3909600"/>
            <a:ext cx="3516120" cy="2592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6" descr=""/>
          <p:cNvPicPr/>
          <p:nvPr/>
        </p:nvPicPr>
        <p:blipFill>
          <a:blip r:embed="rId5"/>
          <a:srcRect l="4731" t="0" r="0" b="0"/>
          <a:stretch/>
        </p:blipFill>
        <p:spPr>
          <a:xfrm>
            <a:off x="3886200" y="3662640"/>
            <a:ext cx="1981440" cy="308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fr-FR" sz="2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Rembrandt van Rijn</a:t>
            </a:r>
            <a:br/>
            <a:br/>
            <a:r>
              <a:rPr b="0" i="1" lang="fr-FR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Le Boeuf écorché</a:t>
            </a:r>
            <a:r>
              <a:rPr b="0" lang="fr-FR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, 1655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24" name="Rembrandt,_bue_squartato,_1655,_1" descr="Rembrandt,_bue_squartato,_1655,_02.JPG"/>
          <p:cNvPicPr/>
          <p:nvPr/>
        </p:nvPicPr>
        <p:blipFill>
          <a:blip r:embed="rId1"/>
          <a:stretch/>
        </p:blipFill>
        <p:spPr>
          <a:xfrm>
            <a:off x="2655000" y="1455480"/>
            <a:ext cx="3833640" cy="5111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</TotalTime>
  <Application>LibreOffice/7.0.3.1$Windows_X86_64 LibreOffice_project/d7547858d014d4cf69878db179d326fc3483e082</Application>
  <Words>41</Words>
  <Paragraphs>24</Paragraphs>
  <Company>ENS de Lyon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2018-03-14T21:28:05Z</dcterms:created>
  <dc:creator>Myriam Laval</dc:creator>
  <dc:description/>
  <dc:language>fr-FR</dc:language>
  <cp:lastModifiedBy/>
  <dcterms:modified xsi:type="dcterms:W3CDTF">2022-04-05T11:23:56Z</dcterms:modified>
  <cp:revision>35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ENS de Lyon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11</vt:i4>
  </property>
</Properties>
</file>